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6"/>
  </p:notesMasterIdLst>
  <p:handoutMasterIdLst>
    <p:handoutMasterId r:id="rId47"/>
  </p:handoutMasterIdLst>
  <p:sldIdLst>
    <p:sldId id="256" r:id="rId3"/>
    <p:sldId id="257" r:id="rId4"/>
    <p:sldId id="310" r:id="rId5"/>
    <p:sldId id="258" r:id="rId6"/>
    <p:sldId id="282" r:id="rId7"/>
    <p:sldId id="259" r:id="rId8"/>
    <p:sldId id="260" r:id="rId9"/>
    <p:sldId id="261" r:id="rId10"/>
    <p:sldId id="262" r:id="rId11"/>
    <p:sldId id="263" r:id="rId12"/>
    <p:sldId id="264" r:id="rId13"/>
    <p:sldId id="265" r:id="rId14"/>
    <p:sldId id="275" r:id="rId15"/>
    <p:sldId id="268" r:id="rId16"/>
    <p:sldId id="286" r:id="rId17"/>
    <p:sldId id="295" r:id="rId18"/>
    <p:sldId id="287" r:id="rId19"/>
    <p:sldId id="291" r:id="rId20"/>
    <p:sldId id="292" r:id="rId21"/>
    <p:sldId id="283" r:id="rId22"/>
    <p:sldId id="284" r:id="rId23"/>
    <p:sldId id="285" r:id="rId24"/>
    <p:sldId id="296" r:id="rId25"/>
    <p:sldId id="277" r:id="rId26"/>
    <p:sldId id="278" r:id="rId27"/>
    <p:sldId id="273" r:id="rId28"/>
    <p:sldId id="279" r:id="rId29"/>
    <p:sldId id="298" r:id="rId30"/>
    <p:sldId id="299" r:id="rId31"/>
    <p:sldId id="303" r:id="rId32"/>
    <p:sldId id="302" r:id="rId33"/>
    <p:sldId id="304" r:id="rId34"/>
    <p:sldId id="305" r:id="rId35"/>
    <p:sldId id="306" r:id="rId36"/>
    <p:sldId id="307" r:id="rId37"/>
    <p:sldId id="308" r:id="rId38"/>
    <p:sldId id="309" r:id="rId39"/>
    <p:sldId id="300" r:id="rId40"/>
    <p:sldId id="301" r:id="rId41"/>
    <p:sldId id="293" r:id="rId42"/>
    <p:sldId id="294" r:id="rId43"/>
    <p:sldId id="290" r:id="rId44"/>
    <p:sldId id="281" r:id="rId45"/>
  </p:sldIdLst>
  <p:sldSz cx="9144000" cy="6858000" type="screen4x3"/>
  <p:notesSz cx="7010400" cy="9296400"/>
  <p:defaultText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8" algn="l" defTabSz="914172" rtl="0" eaLnBrk="1" latinLnBrk="0" hangingPunct="1">
      <a:defRPr sz="1800" kern="1200">
        <a:solidFill>
          <a:schemeClr val="tx1"/>
        </a:solidFill>
        <a:latin typeface="+mn-lt"/>
        <a:ea typeface="+mn-ea"/>
        <a:cs typeface="+mn-cs"/>
      </a:defRPr>
    </a:lvl4pPr>
    <a:lvl5pPr marL="1828344" algn="l" defTabSz="914172" rtl="0" eaLnBrk="1" latinLnBrk="0" hangingPunct="1">
      <a:defRPr sz="1800" kern="1200">
        <a:solidFill>
          <a:schemeClr val="tx1"/>
        </a:solidFill>
        <a:latin typeface="+mn-lt"/>
        <a:ea typeface="+mn-ea"/>
        <a:cs typeface="+mn-cs"/>
      </a:defRPr>
    </a:lvl5pPr>
    <a:lvl6pPr marL="2285430" algn="l" defTabSz="914172" rtl="0" eaLnBrk="1" latinLnBrk="0" hangingPunct="1">
      <a:defRPr sz="1800" kern="1200">
        <a:solidFill>
          <a:schemeClr val="tx1"/>
        </a:solidFill>
        <a:latin typeface="+mn-lt"/>
        <a:ea typeface="+mn-ea"/>
        <a:cs typeface="+mn-cs"/>
      </a:defRPr>
    </a:lvl6pPr>
    <a:lvl7pPr marL="2742516" algn="l" defTabSz="914172" rtl="0" eaLnBrk="1" latinLnBrk="0" hangingPunct="1">
      <a:defRPr sz="1800" kern="1200">
        <a:solidFill>
          <a:schemeClr val="tx1"/>
        </a:solidFill>
        <a:latin typeface="+mn-lt"/>
        <a:ea typeface="+mn-ea"/>
        <a:cs typeface="+mn-cs"/>
      </a:defRPr>
    </a:lvl7pPr>
    <a:lvl8pPr marL="3199602" algn="l" defTabSz="914172" rtl="0" eaLnBrk="1" latinLnBrk="0" hangingPunct="1">
      <a:defRPr sz="1800" kern="1200">
        <a:solidFill>
          <a:schemeClr val="tx1"/>
        </a:solidFill>
        <a:latin typeface="+mn-lt"/>
        <a:ea typeface="+mn-ea"/>
        <a:cs typeface="+mn-cs"/>
      </a:defRPr>
    </a:lvl8pPr>
    <a:lvl9pPr marL="3656688" algn="l" defTabSz="91417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8" d="100"/>
          <a:sy n="58" d="100"/>
        </p:scale>
        <p:origin x="-1902" y="-7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lientUser\Documents\Research\Community%20College%20Libarians\survey%20results%20revis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lientUser\Documents\Research\Community%20College%20Libarians\survey%20results%20revi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Top</a:t>
            </a:r>
            <a:r>
              <a:rPr lang="en-US" baseline="0"/>
              <a:t> Four Skills Covered in IL Classes</a:t>
            </a:r>
            <a:endParaRPr lang="en-US"/>
          </a:p>
        </c:rich>
      </c:tx>
      <c:layout/>
      <c:overlay val="0"/>
    </c:title>
    <c:autoTitleDeleted val="0"/>
    <c:plotArea>
      <c:layout/>
      <c:barChart>
        <c:barDir val="col"/>
        <c:grouping val="clustered"/>
        <c:varyColors val="0"/>
        <c:ser>
          <c:idx val="0"/>
          <c:order val="0"/>
          <c:tx>
            <c:strRef>
              <c:f>Sheet4!$B$45</c:f>
              <c:strCache>
                <c:ptCount val="1"/>
                <c:pt idx="0">
                  <c:v>Core/Transfer</c:v>
                </c:pt>
              </c:strCache>
            </c:strRef>
          </c:tx>
          <c:invertIfNegative val="0"/>
          <c:cat>
            <c:strRef>
              <c:f>Sheet4!$A$46:$A$49</c:f>
              <c:strCache>
                <c:ptCount val="4"/>
                <c:pt idx="0">
                  <c:v>Special resources for the topic</c:v>
                </c:pt>
                <c:pt idx="1">
                  <c:v>Evaluating resources</c:v>
                </c:pt>
                <c:pt idx="2">
                  <c:v>Citation writing</c:v>
                </c:pt>
                <c:pt idx="3">
                  <c:v>Plagiarism</c:v>
                </c:pt>
              </c:strCache>
            </c:strRef>
          </c:cat>
          <c:val>
            <c:numRef>
              <c:f>Sheet4!$B$46:$B$49</c:f>
              <c:numCache>
                <c:formatCode>General</c:formatCode>
                <c:ptCount val="4"/>
                <c:pt idx="0">
                  <c:v>44.32432432432433</c:v>
                </c:pt>
                <c:pt idx="1">
                  <c:v>37.837837837837824</c:v>
                </c:pt>
                <c:pt idx="2">
                  <c:v>10.270270270270268</c:v>
                </c:pt>
                <c:pt idx="3">
                  <c:v>4.3243243243243263</c:v>
                </c:pt>
              </c:numCache>
            </c:numRef>
          </c:val>
        </c:ser>
        <c:ser>
          <c:idx val="1"/>
          <c:order val="1"/>
          <c:tx>
            <c:strRef>
              <c:f>Sheet4!$C$45</c:f>
              <c:strCache>
                <c:ptCount val="1"/>
                <c:pt idx="0">
                  <c:v>Vocational </c:v>
                </c:pt>
              </c:strCache>
            </c:strRef>
          </c:tx>
          <c:invertIfNegative val="0"/>
          <c:cat>
            <c:strRef>
              <c:f>Sheet4!$A$46:$A$49</c:f>
              <c:strCache>
                <c:ptCount val="4"/>
                <c:pt idx="0">
                  <c:v>Special resources for the topic</c:v>
                </c:pt>
                <c:pt idx="1">
                  <c:v>Evaluating resources</c:v>
                </c:pt>
                <c:pt idx="2">
                  <c:v>Citation writing</c:v>
                </c:pt>
                <c:pt idx="3">
                  <c:v>Plagiarism</c:v>
                </c:pt>
              </c:strCache>
            </c:strRef>
          </c:cat>
          <c:val>
            <c:numRef>
              <c:f>Sheet4!$C$46:$C$49</c:f>
              <c:numCache>
                <c:formatCode>General</c:formatCode>
                <c:ptCount val="4"/>
                <c:pt idx="0">
                  <c:v>51.369863013698414</c:v>
                </c:pt>
                <c:pt idx="1">
                  <c:v>35.61643835616438</c:v>
                </c:pt>
                <c:pt idx="2">
                  <c:v>4.794520547945182</c:v>
                </c:pt>
                <c:pt idx="3">
                  <c:v>2.7397260273972601</c:v>
                </c:pt>
              </c:numCache>
            </c:numRef>
          </c:val>
        </c:ser>
        <c:dLbls>
          <c:showLegendKey val="0"/>
          <c:showVal val="0"/>
          <c:showCatName val="0"/>
          <c:showSerName val="0"/>
          <c:showPercent val="0"/>
          <c:showBubbleSize val="0"/>
        </c:dLbls>
        <c:gapWidth val="150"/>
        <c:axId val="78026624"/>
        <c:axId val="78028160"/>
      </c:barChart>
      <c:catAx>
        <c:axId val="78026624"/>
        <c:scaling>
          <c:orientation val="minMax"/>
        </c:scaling>
        <c:delete val="0"/>
        <c:axPos val="b"/>
        <c:majorTickMark val="none"/>
        <c:minorTickMark val="none"/>
        <c:tickLblPos val="nextTo"/>
        <c:crossAx val="78028160"/>
        <c:crosses val="autoZero"/>
        <c:auto val="1"/>
        <c:lblAlgn val="ctr"/>
        <c:lblOffset val="100"/>
        <c:noMultiLvlLbl val="0"/>
      </c:catAx>
      <c:valAx>
        <c:axId val="78028160"/>
        <c:scaling>
          <c:orientation val="minMax"/>
        </c:scaling>
        <c:delete val="0"/>
        <c:axPos val="l"/>
        <c:majorGridlines/>
        <c:numFmt formatCode="General" sourceLinked="1"/>
        <c:majorTickMark val="none"/>
        <c:minorTickMark val="none"/>
        <c:tickLblPos val="nextTo"/>
        <c:crossAx val="780266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The primary objectives for your instructional classes</a:t>
            </a:r>
          </a:p>
        </c:rich>
      </c:tx>
      <c:layout>
        <c:manualLayout>
          <c:xMode val="edge"/>
          <c:yMode val="edge"/>
          <c:x val="0.11552631578947367"/>
          <c:y val="4.2553191489361722E-2"/>
        </c:manualLayout>
      </c:layout>
      <c:overlay val="1"/>
    </c:title>
    <c:autoTitleDeleted val="0"/>
    <c:plotArea>
      <c:layout>
        <c:manualLayout>
          <c:layoutTarget val="inner"/>
          <c:xMode val="edge"/>
          <c:yMode val="edge"/>
          <c:x val="8.5740295620942167E-2"/>
          <c:y val="0.29623387502094273"/>
          <c:w val="0.8849133513483225"/>
          <c:h val="0.5184510594712245"/>
        </c:manualLayout>
      </c:layout>
      <c:barChart>
        <c:barDir val="col"/>
        <c:grouping val="clustered"/>
        <c:varyColors val="0"/>
        <c:ser>
          <c:idx val="0"/>
          <c:order val="0"/>
          <c:tx>
            <c:strRef>
              <c:f>Sheet2!$B$3</c:f>
              <c:strCache>
                <c:ptCount val="1"/>
                <c:pt idx="0">
                  <c:v>Transfer</c:v>
                </c:pt>
              </c:strCache>
            </c:strRef>
          </c:tx>
          <c:invertIfNegative val="0"/>
          <c:cat>
            <c:strRef>
              <c:f>Sheet2!$A$4:$A$8</c:f>
              <c:strCache>
                <c:ptCount val="5"/>
                <c:pt idx="0">
                  <c:v>To support instructor's objectives</c:v>
                </c:pt>
                <c:pt idx="1">
                  <c:v>To write research paper</c:v>
                </c:pt>
                <c:pt idx="2">
                  <c:v>Demonstrate use of library databases</c:v>
                </c:pt>
                <c:pt idx="3">
                  <c:v>To gain job understanding</c:v>
                </c:pt>
                <c:pt idx="4">
                  <c:v>To learn more about profession or subject major</c:v>
                </c:pt>
              </c:strCache>
            </c:strRef>
          </c:cat>
          <c:val>
            <c:numRef>
              <c:f>Sheet2!$B$4:$B$8</c:f>
              <c:numCache>
                <c:formatCode>0%</c:formatCode>
                <c:ptCount val="5"/>
                <c:pt idx="0">
                  <c:v>0.42800000000000032</c:v>
                </c:pt>
                <c:pt idx="1">
                  <c:v>0.30800000000000038</c:v>
                </c:pt>
                <c:pt idx="2">
                  <c:v>0.25800000000000001</c:v>
                </c:pt>
                <c:pt idx="3">
                  <c:v>6.0000000000000114E-3</c:v>
                </c:pt>
                <c:pt idx="4">
                  <c:v>0</c:v>
                </c:pt>
              </c:numCache>
            </c:numRef>
          </c:val>
        </c:ser>
        <c:ser>
          <c:idx val="1"/>
          <c:order val="1"/>
          <c:tx>
            <c:strRef>
              <c:f>Sheet2!$C$3</c:f>
              <c:strCache>
                <c:ptCount val="1"/>
                <c:pt idx="0">
                  <c:v>Vocational</c:v>
                </c:pt>
              </c:strCache>
            </c:strRef>
          </c:tx>
          <c:invertIfNegative val="0"/>
          <c:cat>
            <c:strRef>
              <c:f>Sheet2!$A$4:$A$8</c:f>
              <c:strCache>
                <c:ptCount val="5"/>
                <c:pt idx="0">
                  <c:v>To support instructor's objectives</c:v>
                </c:pt>
                <c:pt idx="1">
                  <c:v>To write research paper</c:v>
                </c:pt>
                <c:pt idx="2">
                  <c:v>Demonstrate use of library databases</c:v>
                </c:pt>
                <c:pt idx="3">
                  <c:v>To gain job understanding</c:v>
                </c:pt>
                <c:pt idx="4">
                  <c:v>To learn more about profession or subject major</c:v>
                </c:pt>
              </c:strCache>
            </c:strRef>
          </c:cat>
          <c:val>
            <c:numRef>
              <c:f>Sheet2!$C$4:$C$8</c:f>
              <c:numCache>
                <c:formatCode>0.00%</c:formatCode>
                <c:ptCount val="5"/>
                <c:pt idx="0">
                  <c:v>0.52600000000000002</c:v>
                </c:pt>
                <c:pt idx="1">
                  <c:v>9.7000000000000003E-2</c:v>
                </c:pt>
                <c:pt idx="2">
                  <c:v>0.17500000000000004</c:v>
                </c:pt>
                <c:pt idx="3">
                  <c:v>4.5000000000000012E-2</c:v>
                </c:pt>
                <c:pt idx="4">
                  <c:v>0.15600000000000044</c:v>
                </c:pt>
              </c:numCache>
            </c:numRef>
          </c:val>
        </c:ser>
        <c:dLbls>
          <c:showLegendKey val="0"/>
          <c:showVal val="0"/>
          <c:showCatName val="0"/>
          <c:showSerName val="0"/>
          <c:showPercent val="0"/>
          <c:showBubbleSize val="0"/>
        </c:dLbls>
        <c:gapWidth val="150"/>
        <c:axId val="52803456"/>
        <c:axId val="52804992"/>
      </c:barChart>
      <c:catAx>
        <c:axId val="52803456"/>
        <c:scaling>
          <c:orientation val="minMax"/>
        </c:scaling>
        <c:delete val="0"/>
        <c:axPos val="b"/>
        <c:majorTickMark val="out"/>
        <c:minorTickMark val="none"/>
        <c:tickLblPos val="nextTo"/>
        <c:crossAx val="52804992"/>
        <c:crosses val="autoZero"/>
        <c:auto val="1"/>
        <c:lblAlgn val="ctr"/>
        <c:lblOffset val="100"/>
        <c:noMultiLvlLbl val="0"/>
      </c:catAx>
      <c:valAx>
        <c:axId val="52804992"/>
        <c:scaling>
          <c:orientation val="minMax"/>
        </c:scaling>
        <c:delete val="0"/>
        <c:axPos val="l"/>
        <c:majorGridlines/>
        <c:numFmt formatCode="0%" sourceLinked="1"/>
        <c:majorTickMark val="out"/>
        <c:minorTickMark val="none"/>
        <c:tickLblPos val="nextTo"/>
        <c:crossAx val="52803456"/>
        <c:crosses val="autoZero"/>
        <c:crossBetween val="between"/>
      </c:valAx>
    </c:plotArea>
    <c:legend>
      <c:legendPos val="b"/>
      <c:layout>
        <c:manualLayout>
          <c:xMode val="edge"/>
          <c:yMode val="edge"/>
          <c:x val="0.42681906141042925"/>
          <c:y val="0.91055556774065716"/>
          <c:w val="0.31275469876610257"/>
          <c:h val="6.7160309696663964E-2"/>
        </c:manualLayout>
      </c:layout>
      <c:overlay val="0"/>
    </c:legend>
    <c:plotVisOnly val="1"/>
    <c:dispBlanksAs val="gap"/>
    <c:showDLblsOverMax val="0"/>
  </c:chart>
  <c:spPr>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B133DF-2A35-434A-99B7-99A6BBE72149}" type="datetimeFigureOut">
              <a:rPr lang="en-US" smtClean="0"/>
              <a:pPr/>
              <a:t>4/2/2012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99E6720-66A7-4944-BDFD-1D6DFF224C5F}" type="slidenum">
              <a:rPr lang="en-US" smtClean="0"/>
              <a:pPr/>
              <a:t>‹#›</a:t>
            </a:fld>
            <a:endParaRPr lang="en-US"/>
          </a:p>
        </p:txBody>
      </p:sp>
    </p:spTree>
    <p:extLst>
      <p:ext uri="{BB962C8B-B14F-4D97-AF65-F5344CB8AC3E}">
        <p14:creationId xmlns:p14="http://schemas.microsoft.com/office/powerpoint/2010/main" val="375307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B05B6F8-D5DA-4F87-B229-6F11B7795AE4}" type="datetimeFigureOut">
              <a:rPr lang="en-US" smtClean="0"/>
              <a:pPr/>
              <a:t>4/2/2012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6F45758-75C8-4FF1-81B7-5330309189FC}" type="slidenum">
              <a:rPr lang="en-US" smtClean="0"/>
              <a:pPr/>
              <a:t>‹#›</a:t>
            </a:fld>
            <a:endParaRPr lang="en-US"/>
          </a:p>
        </p:txBody>
      </p:sp>
    </p:spTree>
    <p:extLst>
      <p:ext uri="{BB962C8B-B14F-4D97-AF65-F5344CB8AC3E}">
        <p14:creationId xmlns:p14="http://schemas.microsoft.com/office/powerpoint/2010/main" val="134002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few “blue-collar” vocations</a:t>
            </a:r>
            <a:r>
              <a:rPr lang="en-US" baseline="0" dirty="0" smtClean="0"/>
              <a:t> have been studied – Crawford &amp; Irving worked with nursing home staff, Lloyd worked with firefighters, but what about police officers, plumbers, auto mechanics, etc.</a:t>
            </a:r>
            <a:endParaRPr lang="en-US" dirty="0"/>
          </a:p>
        </p:txBody>
      </p:sp>
      <p:sp>
        <p:nvSpPr>
          <p:cNvPr id="4" name="Slide Number Placeholder 3"/>
          <p:cNvSpPr>
            <a:spLocks noGrp="1"/>
          </p:cNvSpPr>
          <p:nvPr>
            <p:ph type="sldNum" sz="quarter" idx="10"/>
          </p:nvPr>
        </p:nvSpPr>
        <p:spPr/>
        <p:txBody>
          <a:bodyPr/>
          <a:lstStyle/>
          <a:p>
            <a:fld id="{0B924A4D-ECCE-4D8F-9D13-F9F3319207C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a:t>
            </a:fld>
            <a:endParaRPr lang="en-US"/>
          </a:p>
        </p:txBody>
      </p:sp>
    </p:spTree>
    <p:extLst>
      <p:ext uri="{BB962C8B-B14F-4D97-AF65-F5344CB8AC3E}">
        <p14:creationId xmlns:p14="http://schemas.microsoft.com/office/powerpoint/2010/main" val="1172318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33</a:t>
            </a:fld>
            <a:endParaRPr lang="en-US"/>
          </a:p>
        </p:txBody>
      </p:sp>
    </p:spTree>
    <p:extLst>
      <p:ext uri="{BB962C8B-B14F-4D97-AF65-F5344CB8AC3E}">
        <p14:creationId xmlns:p14="http://schemas.microsoft.com/office/powerpoint/2010/main" val="3757338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34</a:t>
            </a:fld>
            <a:endParaRPr lang="en-US"/>
          </a:p>
        </p:txBody>
      </p:sp>
    </p:spTree>
    <p:extLst>
      <p:ext uri="{BB962C8B-B14F-4D97-AF65-F5344CB8AC3E}">
        <p14:creationId xmlns:p14="http://schemas.microsoft.com/office/powerpoint/2010/main" val="2770622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35</a:t>
            </a:fld>
            <a:endParaRPr lang="en-US"/>
          </a:p>
        </p:txBody>
      </p:sp>
    </p:spTree>
    <p:extLst>
      <p:ext uri="{BB962C8B-B14F-4D97-AF65-F5344CB8AC3E}">
        <p14:creationId xmlns:p14="http://schemas.microsoft.com/office/powerpoint/2010/main" val="3863892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36</a:t>
            </a:fld>
            <a:endParaRPr lang="en-US"/>
          </a:p>
        </p:txBody>
      </p:sp>
    </p:spTree>
    <p:extLst>
      <p:ext uri="{BB962C8B-B14F-4D97-AF65-F5344CB8AC3E}">
        <p14:creationId xmlns:p14="http://schemas.microsoft.com/office/powerpoint/2010/main" val="4241623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37</a:t>
            </a:fld>
            <a:endParaRPr lang="en-US"/>
          </a:p>
        </p:txBody>
      </p:sp>
    </p:spTree>
    <p:extLst>
      <p:ext uri="{BB962C8B-B14F-4D97-AF65-F5344CB8AC3E}">
        <p14:creationId xmlns:p14="http://schemas.microsoft.com/office/powerpoint/2010/main" val="3133837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38</a:t>
            </a:fld>
            <a:endParaRPr lang="en-US"/>
          </a:p>
        </p:txBody>
      </p:sp>
    </p:spTree>
    <p:extLst>
      <p:ext uri="{BB962C8B-B14F-4D97-AF65-F5344CB8AC3E}">
        <p14:creationId xmlns:p14="http://schemas.microsoft.com/office/powerpoint/2010/main" val="2122416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2252E1-1FD4-4C51-8573-8C5616516CA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45758-75C8-4FF1-81B7-5330309189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7" tIns="45709" rIns="91417" bIns="45709"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09" rIns="45709"/>
          <a:lstStyle>
            <a:lvl1pPr marL="0" marR="63992" indent="0" algn="r">
              <a:buNone/>
              <a:defRPr>
                <a:solidFill>
                  <a:schemeClr val="tx2"/>
                </a:solidFill>
              </a:defRPr>
            </a:lvl1pPr>
            <a:lvl2pPr marL="457086" indent="0" algn="ctr">
              <a:buNone/>
            </a:lvl2pPr>
            <a:lvl3pPr marL="914172" indent="0" algn="ctr">
              <a:buNone/>
            </a:lvl3pPr>
            <a:lvl4pPr marL="1371258" indent="0" algn="ctr">
              <a:buNone/>
            </a:lvl4pPr>
            <a:lvl5pPr marL="1828344" indent="0" algn="ctr">
              <a:buNone/>
            </a:lvl5pPr>
            <a:lvl6pPr marL="2285430" indent="0" algn="ctr">
              <a:buNone/>
            </a:lvl6pPr>
            <a:lvl7pPr marL="2742516" indent="0" algn="ctr">
              <a:buNone/>
            </a:lvl7pPr>
            <a:lvl8pPr marL="3199602" indent="0" algn="ctr">
              <a:buNone/>
            </a:lvl8pPr>
            <a:lvl9pPr marL="3656688" indent="0" algn="ctr">
              <a:buNone/>
            </a:lvl9pPr>
            <a:extLst/>
          </a:lstStyle>
          <a:p>
            <a:r>
              <a:rPr kumimoji="0" lang="en-US" smtClean="0"/>
              <a:t>Click to edit Master subtitle style</a:t>
            </a:r>
            <a:endParaRPr kumimoji="0" lang="en-US"/>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8DAC5AD-68BF-4E35-93B4-44BC4AA633D9}" type="datetimeFigureOut">
              <a:rPr lang="en-US" smtClean="0"/>
              <a:pPr/>
              <a:t>4/2/2012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1ECC469-C240-47B6-A092-D0D1E48064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DAC5AD-68BF-4E35-93B4-44BC4AA633D9}" type="datetimeFigureOut">
              <a:rPr lang="en-US" smtClean="0"/>
              <a:pPr/>
              <a:t>4/2/2012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ECC469-C240-47B6-A092-D0D1E48064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1"/>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DAC5AD-68BF-4E35-93B4-44BC4AA633D9}" type="datetimeFigureOut">
              <a:rPr lang="en-US" smtClean="0"/>
              <a:pPr/>
              <a:t>4/2/2012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ECC469-C240-47B6-A092-D0D1E480648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A351F4-43AC-4426-9702-2848E66EDFD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86AB124-7BF9-49D0-BEAD-0D79EB9000B3}" type="datetimeFigureOut">
              <a:rPr lang="en-US" smtClean="0"/>
              <a:pPr/>
              <a:t>4/2/2012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07A6561-6CE2-4F88-AFFB-0D739ED73C7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DAC5AD-68BF-4E35-93B4-44BC4AA633D9}" type="datetimeFigureOut">
              <a:rPr lang="en-US" smtClean="0"/>
              <a:pPr/>
              <a:t>4/2/2012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ECC469-C240-47B6-A092-D0D1E480648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17" rIns="91417"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DAC5AD-68BF-4E35-93B4-44BC4AA633D9}" type="datetimeFigureOut">
              <a:rPr lang="en-US" smtClean="0"/>
              <a:pPr/>
              <a:t>4/2/2012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ECC469-C240-47B6-A092-D0D1E480648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17" tIns="45709" rIns="91417" bIns="45709"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17" tIns="45709" rIns="91417" bIns="45709"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DAC5AD-68BF-4E35-93B4-44BC4AA633D9}" type="datetimeFigureOut">
              <a:rPr lang="en-US" smtClean="0"/>
              <a:pPr/>
              <a:t>4/2/2012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ECC469-C240-47B6-A092-D0D1E480648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34"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34"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DAC5AD-68BF-4E35-93B4-44BC4AA633D9}" type="datetimeFigureOut">
              <a:rPr lang="en-US" smtClean="0"/>
              <a:pPr/>
              <a:t>4/2/2012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1ECC469-C240-47B6-A092-D0D1E48064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8DAC5AD-68BF-4E35-93B4-44BC4AA633D9}" type="datetimeFigureOut">
              <a:rPr lang="en-US" smtClean="0"/>
              <a:pPr/>
              <a:t>4/2/2012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ECC469-C240-47B6-A092-D0D1E480648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8DAC5AD-68BF-4E35-93B4-44BC4AA633D9}" type="datetimeFigureOut">
              <a:rPr lang="en-US" smtClean="0"/>
              <a:pPr/>
              <a:t>4/2/2012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1ECC469-C240-47B6-A092-D0D1E48064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8DAC5AD-68BF-4E35-93B4-44BC4AA633D9}" type="datetimeFigureOut">
              <a:rPr lang="en-US" smtClean="0"/>
              <a:pPr/>
              <a:t>4/2/2012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ECC469-C240-47B6-A092-D0D1E48064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17" tIns="0" rIns="91417" anchor="t"/>
          <a:lstStyle>
            <a:lvl1pPr marL="0" marR="18283"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8DAC5AD-68BF-4E35-93B4-44BC4AA633D9}" type="datetimeFigureOut">
              <a:rPr lang="en-US" smtClean="0"/>
              <a:pPr/>
              <a:t>4/2/2012</a:t>
            </a:fld>
            <a:endParaRPr lang="en-US"/>
          </a:p>
        </p:txBody>
      </p:sp>
      <p:sp>
        <p:nvSpPr>
          <p:cNvPr id="6" name="Footer Placeholder 5"/>
          <p:cNvSpPr>
            <a:spLocks noGrp="1"/>
          </p:cNvSpPr>
          <p:nvPr>
            <p:ph type="ftr" sz="quarter" idx="11"/>
          </p:nvPr>
        </p:nvSpPr>
        <p:spPr>
          <a:xfrm>
            <a:off x="4380073"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1ECC469-C240-47B6-A092-D0D1E480648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17" tIns="45709" rIns="91417" bIns="45709" anchor="t" compatLnSpc="1"/>
          <a:lstStyle>
            <a:extLst/>
          </a:lstStyle>
          <a:p>
            <a:endParaRPr kumimoji="0" lang="en-US"/>
          </a:p>
        </p:txBody>
      </p:sp>
      <p:sp>
        <p:nvSpPr>
          <p:cNvPr id="9" name="Freeform 8"/>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17" tIns="45709" rIns="91417" bIns="45709"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17" tIns="45709" rIns="91417" bIns="45709" anchor="ctr" compatLnSpc="1"/>
          <a:lstStyle>
            <a:extLst/>
          </a:lstStyle>
          <a:p>
            <a:pPr algn="ctr" eaLnBrk="1" latinLnBrk="0" hangingPunct="1"/>
            <a:endParaRPr kumimoji="0" lang="en-US"/>
          </a:p>
        </p:txBody>
      </p:sp>
      <p:cxnSp>
        <p:nvCxnSpPr>
          <p:cNvPr id="11" name="Straight Connector 10"/>
          <p:cNvCxnSpPr/>
          <p:nvPr/>
        </p:nvCxnSpPr>
        <p:spPr>
          <a:xfrm>
            <a:off x="-9236"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17" tIns="45709" rIns="91417" bIns="45709"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17" tIns="45709" rIns="91417" bIns="45709"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17" tIns="45709" rIns="91417" bIns="45709" anchor="t" compatLnSpc="1"/>
          <a:lstStyle>
            <a:extLst/>
          </a:lstStyle>
          <a:p>
            <a:endParaRPr kumimoji="0" lang="en-US"/>
          </a:p>
        </p:txBody>
      </p:sp>
      <p:sp>
        <p:nvSpPr>
          <p:cNvPr id="12" name="Freeform 11"/>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17" tIns="45709" rIns="91417" bIns="45709"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17" tIns="45709" rIns="91417" bIns="45709" anchor="ctr" compatLnSpc="1"/>
          <a:lstStyle>
            <a:extLst/>
          </a:lstStyle>
          <a:p>
            <a:pPr algn="ctr" eaLnBrk="1" latinLnBrk="0" hangingPunct="1"/>
            <a:endParaRPr kumimoji="0" lang="en-US"/>
          </a:p>
        </p:txBody>
      </p:sp>
      <p:cxnSp>
        <p:nvCxnSpPr>
          <p:cNvPr id="15" name="Straight Connector 14"/>
          <p:cNvCxnSpPr/>
          <p:nvPr/>
        </p:nvCxnSpPr>
        <p:spPr>
          <a:xfrm>
            <a:off x="-9236"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91417" tIns="45709" rIns="91417" bIns="45709"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lIns="91417" tIns="45709" rIns="91417" bIns="45709">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lIns="91417" tIns="45709" rIns="91417" bIns="45709" anchor="b"/>
          <a:lstStyle>
            <a:lvl1pPr algn="l" eaLnBrk="1" latinLnBrk="0" hangingPunct="1">
              <a:defRPr kumimoji="0" sz="1000">
                <a:solidFill>
                  <a:schemeClr val="tx1"/>
                </a:solidFill>
              </a:defRPr>
            </a:lvl1pPr>
            <a:extLst/>
          </a:lstStyle>
          <a:p>
            <a:fld id="{B8DAC5AD-68BF-4E35-93B4-44BC4AA633D9}" type="datetimeFigureOut">
              <a:rPr lang="en-US" smtClean="0"/>
              <a:pPr/>
              <a:t>4/2/2012</a:t>
            </a:fld>
            <a:endParaRPr lang="en-US"/>
          </a:p>
        </p:txBody>
      </p:sp>
      <p:sp>
        <p:nvSpPr>
          <p:cNvPr id="22" name="Footer Placeholder 21"/>
          <p:cNvSpPr>
            <a:spLocks noGrp="1"/>
          </p:cNvSpPr>
          <p:nvPr>
            <p:ph type="ftr" sz="quarter" idx="3"/>
          </p:nvPr>
        </p:nvSpPr>
        <p:spPr>
          <a:xfrm>
            <a:off x="4380073" y="6407944"/>
            <a:ext cx="2350681" cy="365125"/>
          </a:xfrm>
          <a:prstGeom prst="rect">
            <a:avLst/>
          </a:prstGeom>
        </p:spPr>
        <p:txBody>
          <a:bodyPr vert="horz" lIns="91417" tIns="45709" rIns="91417" bIns="45709"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lIns="91417" tIns="45709" rIns="91417" bIns="45709" anchor="b"/>
          <a:lstStyle>
            <a:lvl1pPr algn="r" eaLnBrk="1" latinLnBrk="0" hangingPunct="1">
              <a:defRPr kumimoji="0" sz="1000" b="0">
                <a:solidFill>
                  <a:schemeClr val="tx1"/>
                </a:solidFill>
              </a:defRPr>
            </a:lvl1pPr>
            <a:extLst/>
          </a:lstStyle>
          <a:p>
            <a:fld id="{11ECC469-C240-47B6-A092-D0D1E48064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669" indent="-255968"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37" indent="-228543"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322" indent="-228543"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715" indent="-228543"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258" indent="-228543"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801" indent="-228543"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344" indent="-22854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887" indent="-22854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430" indent="-22854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086" algn="l" rtl="0" eaLnBrk="1" latinLnBrk="0" hangingPunct="1">
        <a:defRPr kumimoji="0" kern="1200">
          <a:solidFill>
            <a:schemeClr val="tx1"/>
          </a:solidFill>
          <a:latin typeface="+mn-lt"/>
          <a:ea typeface="+mn-ea"/>
          <a:cs typeface="+mn-cs"/>
        </a:defRPr>
      </a:lvl2pPr>
      <a:lvl3pPr marL="914172" algn="l" rtl="0" eaLnBrk="1" latinLnBrk="0" hangingPunct="1">
        <a:defRPr kumimoji="0" kern="1200">
          <a:solidFill>
            <a:schemeClr val="tx1"/>
          </a:solidFill>
          <a:latin typeface="+mn-lt"/>
          <a:ea typeface="+mn-ea"/>
          <a:cs typeface="+mn-cs"/>
        </a:defRPr>
      </a:lvl3pPr>
      <a:lvl4pPr marL="1371258" algn="l" rtl="0" eaLnBrk="1" latinLnBrk="0" hangingPunct="1">
        <a:defRPr kumimoji="0" kern="1200">
          <a:solidFill>
            <a:schemeClr val="tx1"/>
          </a:solidFill>
          <a:latin typeface="+mn-lt"/>
          <a:ea typeface="+mn-ea"/>
          <a:cs typeface="+mn-cs"/>
        </a:defRPr>
      </a:lvl4pPr>
      <a:lvl5pPr marL="1828344" algn="l" rtl="0" eaLnBrk="1" latinLnBrk="0" hangingPunct="1">
        <a:defRPr kumimoji="0" kern="1200">
          <a:solidFill>
            <a:schemeClr val="tx1"/>
          </a:solidFill>
          <a:latin typeface="+mn-lt"/>
          <a:ea typeface="+mn-ea"/>
          <a:cs typeface="+mn-cs"/>
        </a:defRPr>
      </a:lvl5pPr>
      <a:lvl6pPr marL="2285430" algn="l" rtl="0" eaLnBrk="1" latinLnBrk="0" hangingPunct="1">
        <a:defRPr kumimoji="0" kern="1200">
          <a:solidFill>
            <a:schemeClr val="tx1"/>
          </a:solidFill>
          <a:latin typeface="+mn-lt"/>
          <a:ea typeface="+mn-ea"/>
          <a:cs typeface="+mn-cs"/>
        </a:defRPr>
      </a:lvl6pPr>
      <a:lvl7pPr marL="2742516" algn="l" rtl="0" eaLnBrk="1" latinLnBrk="0" hangingPunct="1">
        <a:defRPr kumimoji="0" kern="1200">
          <a:solidFill>
            <a:schemeClr val="tx1"/>
          </a:solidFill>
          <a:latin typeface="+mn-lt"/>
          <a:ea typeface="+mn-ea"/>
          <a:cs typeface="+mn-cs"/>
        </a:defRPr>
      </a:lvl7pPr>
      <a:lvl8pPr marL="3199602" algn="l" rtl="0" eaLnBrk="1" latinLnBrk="0" hangingPunct="1">
        <a:defRPr kumimoji="0" kern="1200">
          <a:solidFill>
            <a:schemeClr val="tx1"/>
          </a:solidFill>
          <a:latin typeface="+mn-lt"/>
          <a:ea typeface="+mn-ea"/>
          <a:cs typeface="+mn-cs"/>
        </a:defRPr>
      </a:lvl8pPr>
      <a:lvl9pPr marL="3656688"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603" y="609203"/>
            <a:ext cx="7772797" cy="1143662"/>
          </a:xfrm>
          <a:prstGeom prst="rect">
            <a:avLst/>
          </a:prstGeom>
          <a:noFill/>
          <a:ln w="9525">
            <a:noFill/>
            <a:miter lim="800000"/>
            <a:headEnd/>
            <a:tailEnd/>
          </a:ln>
          <a:effectLst/>
        </p:spPr>
        <p:txBody>
          <a:bodyPr vert="horz" wrap="square" lIns="64044" tIns="32022" rIns="64044" bIns="3202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603" y="1982060"/>
            <a:ext cx="7772797" cy="4113940"/>
          </a:xfrm>
          <a:prstGeom prst="rect">
            <a:avLst/>
          </a:prstGeom>
          <a:noFill/>
          <a:ln w="9525">
            <a:noFill/>
            <a:miter lim="800000"/>
            <a:headEnd/>
            <a:tailEnd/>
          </a:ln>
          <a:effectLst/>
        </p:spPr>
        <p:txBody>
          <a:bodyPr vert="horz" wrap="square" lIns="64044" tIns="32022" rIns="64044" bIns="320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602" y="6248797"/>
            <a:ext cx="1905000" cy="456406"/>
          </a:xfrm>
          <a:prstGeom prst="rect">
            <a:avLst/>
          </a:prstGeom>
          <a:noFill/>
          <a:ln w="9525">
            <a:noFill/>
            <a:miter lim="800000"/>
            <a:headEnd/>
            <a:tailEnd/>
          </a:ln>
          <a:effectLst/>
        </p:spPr>
        <p:txBody>
          <a:bodyPr vert="horz" wrap="square" lIns="64044" tIns="32022" rIns="64044" bIns="32022" numCol="1" anchor="t" anchorCtr="0" compatLnSpc="1">
            <a:prstTxWarp prst="textNoShape">
              <a:avLst/>
            </a:prstTxWarp>
          </a:bodyPr>
          <a:lstStyle>
            <a:lvl1pPr defTabSz="640239">
              <a:defRPr sz="1000">
                <a:effectLst/>
              </a:defRPr>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400" y="6248797"/>
            <a:ext cx="2895203" cy="456406"/>
          </a:xfrm>
          <a:prstGeom prst="rect">
            <a:avLst/>
          </a:prstGeom>
          <a:noFill/>
          <a:ln w="9525">
            <a:noFill/>
            <a:miter lim="800000"/>
            <a:headEnd/>
            <a:tailEnd/>
          </a:ln>
          <a:effectLst/>
        </p:spPr>
        <p:txBody>
          <a:bodyPr vert="horz" wrap="square" lIns="64044" tIns="32022" rIns="64044" bIns="32022" numCol="1" anchor="t" anchorCtr="0" compatLnSpc="1">
            <a:prstTxWarp prst="textNoShape">
              <a:avLst/>
            </a:prstTxWarp>
          </a:bodyPr>
          <a:lstStyle>
            <a:lvl1pPr algn="ctr" defTabSz="640239">
              <a:defRPr sz="1000">
                <a:effectLst/>
              </a:defRPr>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399" y="6248797"/>
            <a:ext cx="1905000" cy="456406"/>
          </a:xfrm>
          <a:prstGeom prst="rect">
            <a:avLst/>
          </a:prstGeom>
          <a:noFill/>
          <a:ln w="9525">
            <a:noFill/>
            <a:miter lim="800000"/>
            <a:headEnd/>
            <a:tailEnd/>
          </a:ln>
          <a:effectLst/>
        </p:spPr>
        <p:txBody>
          <a:bodyPr vert="horz" wrap="square" lIns="64044" tIns="32022" rIns="64044" bIns="32022" numCol="1" anchor="t" anchorCtr="0" compatLnSpc="1">
            <a:prstTxWarp prst="textNoShape">
              <a:avLst/>
            </a:prstTxWarp>
          </a:bodyPr>
          <a:lstStyle>
            <a:lvl1pPr algn="r" defTabSz="640239">
              <a:defRPr sz="1000">
                <a:effectLst/>
              </a:defRPr>
            </a:lvl1pPr>
          </a:lstStyle>
          <a:p>
            <a:pPr eaLnBrk="0" fontAlgn="base" hangingPunct="0">
              <a:spcBef>
                <a:spcPct val="0"/>
              </a:spcBef>
              <a:spcAft>
                <a:spcPct val="0"/>
              </a:spcAft>
            </a:pPr>
            <a:fld id="{EE5F356B-5F25-4DE3-8E87-864E563FD83B}" type="slidenum">
              <a:rPr lang="en-US">
                <a:solidFill>
                  <a:srgbClr val="000000"/>
                </a:solidFill>
              </a:rPr>
              <a:pPr eaLnBrk="0" fontAlgn="base" hangingPunct="0">
                <a:spcBef>
                  <a:spcPct val="0"/>
                </a:spcBef>
                <a:spcAft>
                  <a:spcPct val="0"/>
                </a:spcAft>
              </a:pPr>
              <a:t>‹#›</a:t>
            </a:fld>
            <a:endParaRPr lang="en-US">
              <a:solidFill>
                <a:srgbClr val="000000"/>
              </a:solidFill>
            </a:endParaRPr>
          </a:p>
        </p:txBody>
      </p:sp>
      <p:pic>
        <p:nvPicPr>
          <p:cNvPr id="1031" name="Picture 7" descr="mp logo"/>
          <p:cNvPicPr>
            <a:picLocks noChangeAspect="1" noChangeArrowheads="1"/>
          </p:cNvPicPr>
          <p:nvPr/>
        </p:nvPicPr>
        <p:blipFill>
          <a:blip r:embed="rId4" cstate="print"/>
          <a:srcRect/>
          <a:stretch>
            <a:fillRect/>
          </a:stretch>
        </p:blipFill>
        <p:spPr bwMode="auto">
          <a:xfrm>
            <a:off x="8399859" y="6704542"/>
            <a:ext cx="529498" cy="75737"/>
          </a:xfrm>
          <a:prstGeom prst="rect">
            <a:avLst/>
          </a:prstGeom>
          <a:noFill/>
        </p:spPr>
      </p:pic>
      <p:sp>
        <p:nvSpPr>
          <p:cNvPr id="1032" name="Rectangle 8"/>
          <p:cNvSpPr>
            <a:spLocks noChangeArrowheads="1"/>
          </p:cNvSpPr>
          <p:nvPr/>
        </p:nvSpPr>
        <p:spPr bwMode="auto">
          <a:xfrm>
            <a:off x="8542735" y="6635751"/>
            <a:ext cx="266074" cy="80781"/>
          </a:xfrm>
          <a:prstGeom prst="rect">
            <a:avLst/>
          </a:prstGeom>
          <a:noFill/>
          <a:ln w="9525">
            <a:noFill/>
            <a:miter lim="800000"/>
            <a:headEnd/>
            <a:tailEnd/>
          </a:ln>
          <a:effectLst/>
        </p:spPr>
        <p:txBody>
          <a:bodyPr wrap="none" lIns="19038" tIns="9520" rIns="19038" bIns="9520">
            <a:spAutoFit/>
          </a:bodyPr>
          <a:lstStyle/>
          <a:p>
            <a:pPr eaLnBrk="0" fontAlgn="base" hangingPunct="0">
              <a:spcBef>
                <a:spcPct val="0"/>
              </a:spcBef>
              <a:spcAft>
                <a:spcPct val="0"/>
              </a:spcAft>
            </a:pPr>
            <a:r>
              <a:rPr lang="en-US" sz="400" dirty="0">
                <a:solidFill>
                  <a:srgbClr val="2B0E72"/>
                </a:solidFill>
                <a:latin typeface="Arial" charset="0"/>
              </a:rPr>
              <a:t>printed by</a:t>
            </a:r>
            <a:endParaRPr lang="en-US" sz="400" dirty="0">
              <a:solidFill>
                <a:srgbClr val="003399"/>
              </a:solidFill>
              <a:latin typeface="Arial" charset="0"/>
            </a:endParaRPr>
          </a:p>
        </p:txBody>
      </p:sp>
      <p:sp>
        <p:nvSpPr>
          <p:cNvPr id="1033" name="Rectangle 9"/>
          <p:cNvSpPr>
            <a:spLocks noChangeArrowheads="1"/>
          </p:cNvSpPr>
          <p:nvPr/>
        </p:nvSpPr>
        <p:spPr bwMode="auto">
          <a:xfrm>
            <a:off x="8391922" y="6765728"/>
            <a:ext cx="594690" cy="80781"/>
          </a:xfrm>
          <a:prstGeom prst="rect">
            <a:avLst/>
          </a:prstGeom>
          <a:noFill/>
          <a:ln w="9525">
            <a:noFill/>
            <a:miter lim="800000"/>
            <a:headEnd/>
            <a:tailEnd/>
          </a:ln>
          <a:effectLst/>
        </p:spPr>
        <p:txBody>
          <a:bodyPr wrap="none" lIns="19038" tIns="9520" rIns="19038" bIns="9520">
            <a:spAutoFit/>
          </a:bodyPr>
          <a:lstStyle/>
          <a:p>
            <a:pPr eaLnBrk="0" fontAlgn="base" hangingPunct="0">
              <a:spcBef>
                <a:spcPct val="0"/>
              </a:spcBef>
              <a:spcAft>
                <a:spcPct val="0"/>
              </a:spcAft>
            </a:pPr>
            <a:r>
              <a:rPr lang="en-US" sz="400" dirty="0">
                <a:solidFill>
                  <a:srgbClr val="2B0E72"/>
                </a:solidFill>
                <a:latin typeface="Arial" charset="0"/>
              </a:rPr>
              <a:t>www.postersession.com</a:t>
            </a:r>
            <a:endParaRPr lang="en-US" sz="400" dirty="0">
              <a:solidFill>
                <a:srgbClr val="003399"/>
              </a:solidFill>
              <a:latin typeface="Arial"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640239" rtl="0" eaLnBrk="1" fontAlgn="base" hangingPunct="1">
        <a:spcBef>
          <a:spcPct val="0"/>
        </a:spcBef>
        <a:spcAft>
          <a:spcPct val="0"/>
        </a:spcAft>
        <a:defRPr sz="3100">
          <a:solidFill>
            <a:schemeClr val="tx2"/>
          </a:solidFill>
          <a:latin typeface="+mj-lt"/>
          <a:ea typeface="+mj-ea"/>
          <a:cs typeface="+mj-cs"/>
        </a:defRPr>
      </a:lvl1pPr>
      <a:lvl2pPr algn="ctr" defTabSz="640239" rtl="0" eaLnBrk="1" fontAlgn="base" hangingPunct="1">
        <a:spcBef>
          <a:spcPct val="0"/>
        </a:spcBef>
        <a:spcAft>
          <a:spcPct val="0"/>
        </a:spcAft>
        <a:defRPr sz="3100">
          <a:solidFill>
            <a:schemeClr val="tx2"/>
          </a:solidFill>
          <a:latin typeface="Times New Roman" pitchFamily="18" charset="0"/>
        </a:defRPr>
      </a:lvl2pPr>
      <a:lvl3pPr algn="ctr" defTabSz="640239" rtl="0" eaLnBrk="1" fontAlgn="base" hangingPunct="1">
        <a:spcBef>
          <a:spcPct val="0"/>
        </a:spcBef>
        <a:spcAft>
          <a:spcPct val="0"/>
        </a:spcAft>
        <a:defRPr sz="3100">
          <a:solidFill>
            <a:schemeClr val="tx2"/>
          </a:solidFill>
          <a:latin typeface="Times New Roman" pitchFamily="18" charset="0"/>
        </a:defRPr>
      </a:lvl3pPr>
      <a:lvl4pPr algn="ctr" defTabSz="640239" rtl="0" eaLnBrk="1" fontAlgn="base" hangingPunct="1">
        <a:spcBef>
          <a:spcPct val="0"/>
        </a:spcBef>
        <a:spcAft>
          <a:spcPct val="0"/>
        </a:spcAft>
        <a:defRPr sz="3100">
          <a:solidFill>
            <a:schemeClr val="tx2"/>
          </a:solidFill>
          <a:latin typeface="Times New Roman" pitchFamily="18" charset="0"/>
        </a:defRPr>
      </a:lvl4pPr>
      <a:lvl5pPr algn="ctr" defTabSz="640239" rtl="0" eaLnBrk="1" fontAlgn="base" hangingPunct="1">
        <a:spcBef>
          <a:spcPct val="0"/>
        </a:spcBef>
        <a:spcAft>
          <a:spcPct val="0"/>
        </a:spcAft>
        <a:defRPr sz="3100">
          <a:solidFill>
            <a:schemeClr val="tx2"/>
          </a:solidFill>
          <a:latin typeface="Times New Roman" pitchFamily="18" charset="0"/>
        </a:defRPr>
      </a:lvl5pPr>
      <a:lvl6pPr marL="95193" algn="ctr" defTabSz="640239" rtl="0" eaLnBrk="1" fontAlgn="base" hangingPunct="1">
        <a:spcBef>
          <a:spcPct val="0"/>
        </a:spcBef>
        <a:spcAft>
          <a:spcPct val="0"/>
        </a:spcAft>
        <a:defRPr sz="3100">
          <a:solidFill>
            <a:schemeClr val="tx2"/>
          </a:solidFill>
          <a:latin typeface="Times New Roman" pitchFamily="18" charset="0"/>
        </a:defRPr>
      </a:lvl6pPr>
      <a:lvl7pPr marL="190386" algn="ctr" defTabSz="640239" rtl="0" eaLnBrk="1" fontAlgn="base" hangingPunct="1">
        <a:spcBef>
          <a:spcPct val="0"/>
        </a:spcBef>
        <a:spcAft>
          <a:spcPct val="0"/>
        </a:spcAft>
        <a:defRPr sz="3100">
          <a:solidFill>
            <a:schemeClr val="tx2"/>
          </a:solidFill>
          <a:latin typeface="Times New Roman" pitchFamily="18" charset="0"/>
        </a:defRPr>
      </a:lvl7pPr>
      <a:lvl8pPr marL="285579" algn="ctr" defTabSz="640239" rtl="0" eaLnBrk="1" fontAlgn="base" hangingPunct="1">
        <a:spcBef>
          <a:spcPct val="0"/>
        </a:spcBef>
        <a:spcAft>
          <a:spcPct val="0"/>
        </a:spcAft>
        <a:defRPr sz="3100">
          <a:solidFill>
            <a:schemeClr val="tx2"/>
          </a:solidFill>
          <a:latin typeface="Times New Roman" pitchFamily="18" charset="0"/>
        </a:defRPr>
      </a:lvl8pPr>
      <a:lvl9pPr marL="380772" algn="ctr" defTabSz="640239" rtl="0" eaLnBrk="1" fontAlgn="base" hangingPunct="1">
        <a:spcBef>
          <a:spcPct val="0"/>
        </a:spcBef>
        <a:spcAft>
          <a:spcPct val="0"/>
        </a:spcAft>
        <a:defRPr sz="3100">
          <a:solidFill>
            <a:schemeClr val="tx2"/>
          </a:solidFill>
          <a:latin typeface="Times New Roman" pitchFamily="18" charset="0"/>
        </a:defRPr>
      </a:lvl9pPr>
    </p:titleStyle>
    <p:bodyStyle>
      <a:lvl1pPr marL="239635" indent="-239635" algn="l" defTabSz="640239" rtl="0" eaLnBrk="1" fontAlgn="base" hangingPunct="1">
        <a:spcBef>
          <a:spcPct val="20000"/>
        </a:spcBef>
        <a:spcAft>
          <a:spcPct val="0"/>
        </a:spcAft>
        <a:buChar char="•"/>
        <a:defRPr sz="2200">
          <a:solidFill>
            <a:schemeClr val="tx1"/>
          </a:solidFill>
          <a:latin typeface="+mn-lt"/>
          <a:ea typeface="+mn-ea"/>
          <a:cs typeface="+mn-cs"/>
        </a:defRPr>
      </a:lvl1pPr>
      <a:lvl2pPr marL="519926" indent="-199972" algn="l" defTabSz="640239" rtl="0" eaLnBrk="1" fontAlgn="base" hangingPunct="1">
        <a:spcBef>
          <a:spcPct val="20000"/>
        </a:spcBef>
        <a:spcAft>
          <a:spcPct val="0"/>
        </a:spcAft>
        <a:buChar char="–"/>
        <a:defRPr sz="2000">
          <a:solidFill>
            <a:schemeClr val="tx1"/>
          </a:solidFill>
          <a:latin typeface="+mn-lt"/>
        </a:defRPr>
      </a:lvl2pPr>
      <a:lvl3pPr marL="800216" indent="-159977" algn="l" defTabSz="640239" rtl="0" eaLnBrk="1" fontAlgn="base" hangingPunct="1">
        <a:spcBef>
          <a:spcPct val="20000"/>
        </a:spcBef>
        <a:spcAft>
          <a:spcPct val="0"/>
        </a:spcAft>
        <a:buChar char="•"/>
        <a:defRPr sz="1700">
          <a:solidFill>
            <a:schemeClr val="tx1"/>
          </a:solidFill>
          <a:latin typeface="+mn-lt"/>
        </a:defRPr>
      </a:lvl3pPr>
      <a:lvl4pPr marL="1121162" indent="-160969" algn="l" defTabSz="640239" rtl="0" eaLnBrk="1" fontAlgn="base" hangingPunct="1">
        <a:spcBef>
          <a:spcPct val="20000"/>
        </a:spcBef>
        <a:spcAft>
          <a:spcPct val="0"/>
        </a:spcAft>
        <a:buChar char="–"/>
        <a:defRPr sz="1300">
          <a:solidFill>
            <a:schemeClr val="tx1"/>
          </a:solidFill>
          <a:latin typeface="+mn-lt"/>
        </a:defRPr>
      </a:lvl4pPr>
      <a:lvl5pPr marL="1441116" indent="-159977" algn="l" defTabSz="640239" rtl="0" eaLnBrk="1" fontAlgn="base" hangingPunct="1">
        <a:spcBef>
          <a:spcPct val="20000"/>
        </a:spcBef>
        <a:spcAft>
          <a:spcPct val="0"/>
        </a:spcAft>
        <a:buChar char="»"/>
        <a:defRPr sz="1300">
          <a:solidFill>
            <a:schemeClr val="tx1"/>
          </a:solidFill>
          <a:latin typeface="+mn-lt"/>
        </a:defRPr>
      </a:lvl5pPr>
      <a:lvl6pPr marL="1536311" indent="-159977" algn="l" defTabSz="640239" rtl="0" eaLnBrk="1" fontAlgn="base" hangingPunct="1">
        <a:spcBef>
          <a:spcPct val="20000"/>
        </a:spcBef>
        <a:spcAft>
          <a:spcPct val="0"/>
        </a:spcAft>
        <a:buChar char="»"/>
        <a:defRPr sz="1300">
          <a:solidFill>
            <a:schemeClr val="tx1"/>
          </a:solidFill>
          <a:latin typeface="+mn-lt"/>
        </a:defRPr>
      </a:lvl6pPr>
      <a:lvl7pPr marL="1631503" indent="-159977" algn="l" defTabSz="640239" rtl="0" eaLnBrk="1" fontAlgn="base" hangingPunct="1">
        <a:spcBef>
          <a:spcPct val="20000"/>
        </a:spcBef>
        <a:spcAft>
          <a:spcPct val="0"/>
        </a:spcAft>
        <a:buChar char="»"/>
        <a:defRPr sz="1300">
          <a:solidFill>
            <a:schemeClr val="tx1"/>
          </a:solidFill>
          <a:latin typeface="+mn-lt"/>
        </a:defRPr>
      </a:lvl7pPr>
      <a:lvl8pPr marL="1726696" indent="-159977" algn="l" defTabSz="640239" rtl="0" eaLnBrk="1" fontAlgn="base" hangingPunct="1">
        <a:spcBef>
          <a:spcPct val="20000"/>
        </a:spcBef>
        <a:spcAft>
          <a:spcPct val="0"/>
        </a:spcAft>
        <a:buChar char="»"/>
        <a:defRPr sz="1300">
          <a:solidFill>
            <a:schemeClr val="tx1"/>
          </a:solidFill>
          <a:latin typeface="+mn-lt"/>
        </a:defRPr>
      </a:lvl8pPr>
      <a:lvl9pPr marL="1821889" indent="-159977" algn="l" defTabSz="640239" rtl="0" eaLnBrk="1" fontAlgn="base" hangingPunct="1">
        <a:spcBef>
          <a:spcPct val="20000"/>
        </a:spcBef>
        <a:spcAft>
          <a:spcPct val="0"/>
        </a:spcAft>
        <a:buChar char="»"/>
        <a:defRPr sz="1300">
          <a:solidFill>
            <a:schemeClr val="tx1"/>
          </a:solidFill>
          <a:latin typeface="+mn-lt"/>
        </a:defRPr>
      </a:lvl9pPr>
    </p:bodyStyle>
    <p:otherStyle>
      <a:defPPr>
        <a:defRPr lang="en-US"/>
      </a:defPPr>
      <a:lvl1pPr marL="0" algn="l" defTabSz="190386" rtl="0" eaLnBrk="1" latinLnBrk="0" hangingPunct="1">
        <a:defRPr sz="400" kern="1200">
          <a:solidFill>
            <a:schemeClr val="tx1"/>
          </a:solidFill>
          <a:latin typeface="+mn-lt"/>
          <a:ea typeface="+mn-ea"/>
          <a:cs typeface="+mn-cs"/>
        </a:defRPr>
      </a:lvl1pPr>
      <a:lvl2pPr marL="95193" algn="l" defTabSz="190386" rtl="0" eaLnBrk="1" latinLnBrk="0" hangingPunct="1">
        <a:defRPr sz="400" kern="1200">
          <a:solidFill>
            <a:schemeClr val="tx1"/>
          </a:solidFill>
          <a:latin typeface="+mn-lt"/>
          <a:ea typeface="+mn-ea"/>
          <a:cs typeface="+mn-cs"/>
        </a:defRPr>
      </a:lvl2pPr>
      <a:lvl3pPr marL="190386" algn="l" defTabSz="190386" rtl="0" eaLnBrk="1" latinLnBrk="0" hangingPunct="1">
        <a:defRPr sz="400" kern="1200">
          <a:solidFill>
            <a:schemeClr val="tx1"/>
          </a:solidFill>
          <a:latin typeface="+mn-lt"/>
          <a:ea typeface="+mn-ea"/>
          <a:cs typeface="+mn-cs"/>
        </a:defRPr>
      </a:lvl3pPr>
      <a:lvl4pPr marL="285579" algn="l" defTabSz="190386" rtl="0" eaLnBrk="1" latinLnBrk="0" hangingPunct="1">
        <a:defRPr sz="400" kern="1200">
          <a:solidFill>
            <a:schemeClr val="tx1"/>
          </a:solidFill>
          <a:latin typeface="+mn-lt"/>
          <a:ea typeface="+mn-ea"/>
          <a:cs typeface="+mn-cs"/>
        </a:defRPr>
      </a:lvl4pPr>
      <a:lvl5pPr marL="380772" algn="l" defTabSz="190386" rtl="0" eaLnBrk="1" latinLnBrk="0" hangingPunct="1">
        <a:defRPr sz="400" kern="1200">
          <a:solidFill>
            <a:schemeClr val="tx1"/>
          </a:solidFill>
          <a:latin typeface="+mn-lt"/>
          <a:ea typeface="+mn-ea"/>
          <a:cs typeface="+mn-cs"/>
        </a:defRPr>
      </a:lvl5pPr>
      <a:lvl6pPr marL="475965" algn="l" defTabSz="190386" rtl="0" eaLnBrk="1" latinLnBrk="0" hangingPunct="1">
        <a:defRPr sz="400" kern="1200">
          <a:solidFill>
            <a:schemeClr val="tx1"/>
          </a:solidFill>
          <a:latin typeface="+mn-lt"/>
          <a:ea typeface="+mn-ea"/>
          <a:cs typeface="+mn-cs"/>
        </a:defRPr>
      </a:lvl6pPr>
      <a:lvl7pPr marL="571158" algn="l" defTabSz="190386" rtl="0" eaLnBrk="1" latinLnBrk="0" hangingPunct="1">
        <a:defRPr sz="400" kern="1200">
          <a:solidFill>
            <a:schemeClr val="tx1"/>
          </a:solidFill>
          <a:latin typeface="+mn-lt"/>
          <a:ea typeface="+mn-ea"/>
          <a:cs typeface="+mn-cs"/>
        </a:defRPr>
      </a:lvl7pPr>
      <a:lvl8pPr marL="666352" algn="l" defTabSz="190386" rtl="0" eaLnBrk="1" latinLnBrk="0" hangingPunct="1">
        <a:defRPr sz="400" kern="1200">
          <a:solidFill>
            <a:schemeClr val="tx1"/>
          </a:solidFill>
          <a:latin typeface="+mn-lt"/>
          <a:ea typeface="+mn-ea"/>
          <a:cs typeface="+mn-cs"/>
        </a:defRPr>
      </a:lvl8pPr>
      <a:lvl9pPr marL="761544" algn="l" defTabSz="190386" rtl="0" eaLnBrk="1" latinLnBrk="0" hangingPunct="1">
        <a:defRPr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crumpt@uncg.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njbird@uncg.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ites.google.com/a/uncg.edu/cc-librarian-projec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Teaching Workplace Information Literacy in the Community College</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LILAC 2012 </a:t>
            </a:r>
          </a:p>
          <a:p>
            <a:r>
              <a:rPr lang="en-US" dirty="0" smtClean="0"/>
              <a:t>Glasgow, Scotland</a:t>
            </a:r>
          </a:p>
          <a:p>
            <a:r>
              <a:rPr lang="en-US" dirty="0" smtClean="0"/>
              <a:t>April 13,2012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2011%20chart.png"/>
          <p:cNvPicPr>
            <a:picLocks noGrp="1" noChangeAspect="1"/>
          </p:cNvPicPr>
          <p:nvPr>
            <p:ph idx="1"/>
          </p:nvPr>
        </p:nvPicPr>
        <p:blipFill>
          <a:blip r:embed="rId3" cstate="print"/>
          <a:stretch>
            <a:fillRect/>
          </a:stretch>
        </p:blipFill>
        <p:spPr>
          <a:xfrm>
            <a:off x="1554692" y="1481138"/>
            <a:ext cx="6034616" cy="4525962"/>
          </a:xfrm>
        </p:spPr>
      </p:pic>
      <p:sp>
        <p:nvSpPr>
          <p:cNvPr id="3" name="Title 2"/>
          <p:cNvSpPr>
            <a:spLocks noGrp="1"/>
          </p:cNvSpPr>
          <p:nvPr>
            <p:ph type="title"/>
          </p:nvPr>
        </p:nvSpPr>
        <p:spPr/>
        <p:txBody>
          <a:bodyPr/>
          <a:lstStyle/>
          <a:p>
            <a:pPr algn="ctr"/>
            <a:r>
              <a:rPr lang="en-US" dirty="0" smtClean="0"/>
              <a:t>What’s Home base perspective?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2015%20chart.png"/>
          <p:cNvPicPr>
            <a:picLocks noGrp="1" noChangeAspect="1"/>
          </p:cNvPicPr>
          <p:nvPr>
            <p:ph idx="1"/>
          </p:nvPr>
        </p:nvPicPr>
        <p:blipFill>
          <a:blip r:embed="rId3" cstate="print"/>
          <a:stretch>
            <a:fillRect/>
          </a:stretch>
        </p:blipFill>
        <p:spPr>
          <a:xfrm>
            <a:off x="1554692" y="1481138"/>
            <a:ext cx="6034616" cy="4525962"/>
          </a:xfrm>
        </p:spPr>
      </p:pic>
      <p:sp>
        <p:nvSpPr>
          <p:cNvPr id="3" name="Title 2"/>
          <p:cNvSpPr>
            <a:spLocks noGrp="1"/>
          </p:cNvSpPr>
          <p:nvPr>
            <p:ph type="title"/>
          </p:nvPr>
        </p:nvSpPr>
        <p:spPr/>
        <p:txBody>
          <a:bodyPr/>
          <a:lstStyle/>
          <a:p>
            <a:pPr algn="ctr"/>
            <a:r>
              <a:rPr lang="en-US" dirty="0" smtClean="0"/>
              <a:t>DE Instruction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2017%20chart.png"/>
          <p:cNvPicPr>
            <a:picLocks noGrp="1" noChangeAspect="1"/>
          </p:cNvPicPr>
          <p:nvPr>
            <p:ph idx="1"/>
          </p:nvPr>
        </p:nvPicPr>
        <p:blipFill>
          <a:blip r:embed="rId3" cstate="print"/>
          <a:stretch>
            <a:fillRect/>
          </a:stretch>
        </p:blipFill>
        <p:spPr>
          <a:xfrm>
            <a:off x="1554692" y="1481138"/>
            <a:ext cx="6034616" cy="4525962"/>
          </a:xfrm>
        </p:spPr>
      </p:pic>
      <p:sp>
        <p:nvSpPr>
          <p:cNvPr id="3" name="Title 2"/>
          <p:cNvSpPr>
            <a:spLocks noGrp="1"/>
          </p:cNvSpPr>
          <p:nvPr>
            <p:ph type="title"/>
          </p:nvPr>
        </p:nvSpPr>
        <p:spPr/>
        <p:txBody>
          <a:bodyPr/>
          <a:lstStyle/>
          <a:p>
            <a:pPr algn="ctr"/>
            <a:r>
              <a:rPr lang="en-US" dirty="0" smtClean="0"/>
              <a:t>Desired Skill Sets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Working with diverse clients/patrons</a:t>
            </a:r>
          </a:p>
          <a:p>
            <a:r>
              <a:rPr lang="en-US" dirty="0" smtClean="0"/>
              <a:t>Workforce and lifelong learning issues</a:t>
            </a:r>
          </a:p>
          <a:p>
            <a:r>
              <a:rPr lang="en-US" dirty="0" smtClean="0"/>
              <a:t>Dealing with early and middle colleges</a:t>
            </a:r>
          </a:p>
          <a:p>
            <a:r>
              <a:rPr lang="en-US" dirty="0" smtClean="0"/>
              <a:t>Small staffs and personal skills employed</a:t>
            </a:r>
          </a:p>
          <a:p>
            <a:r>
              <a:rPr lang="en-US" dirty="0" smtClean="0"/>
              <a:t>Distance education programs</a:t>
            </a:r>
          </a:p>
          <a:p>
            <a:r>
              <a:rPr lang="en-US" dirty="0" smtClean="0"/>
              <a:t>Management and administrative skills</a:t>
            </a:r>
          </a:p>
          <a:p>
            <a:r>
              <a:rPr lang="en-US" dirty="0" smtClean="0"/>
              <a:t>Adult learning and andragogy skills</a:t>
            </a:r>
          </a:p>
          <a:p>
            <a:r>
              <a:rPr lang="en-US" dirty="0" smtClean="0"/>
              <a:t>Resource specialization</a:t>
            </a:r>
          </a:p>
          <a:p>
            <a:r>
              <a:rPr lang="en-US" dirty="0" smtClean="0"/>
              <a:t>Workplace information literacy and ID</a:t>
            </a:r>
            <a:endParaRPr lang="en-US" dirty="0"/>
          </a:p>
        </p:txBody>
      </p:sp>
      <p:sp>
        <p:nvSpPr>
          <p:cNvPr id="3" name="Title 2"/>
          <p:cNvSpPr>
            <a:spLocks noGrp="1"/>
          </p:cNvSpPr>
          <p:nvPr>
            <p:ph type="title"/>
          </p:nvPr>
        </p:nvSpPr>
        <p:spPr/>
        <p:txBody>
          <a:bodyPr/>
          <a:lstStyle/>
          <a:p>
            <a:pPr algn="ctr"/>
            <a:r>
              <a:rPr lang="en-US" dirty="0" smtClean="0"/>
              <a:t>Unique Challenges of CC </a:t>
            </a:r>
            <a:r>
              <a:rPr lang="en-US" dirty="0" err="1" smtClean="0"/>
              <a:t>Libs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lnSpcReduction="10000"/>
          </a:bodyPr>
          <a:lstStyle/>
          <a:p>
            <a:endParaRPr lang="en-US" dirty="0" smtClean="0"/>
          </a:p>
          <a:p>
            <a:r>
              <a:rPr lang="en-US" dirty="0" smtClean="0"/>
              <a:t>Academic transfer preparation</a:t>
            </a:r>
          </a:p>
          <a:p>
            <a:endParaRPr lang="en-US" dirty="0" smtClean="0"/>
          </a:p>
          <a:p>
            <a:r>
              <a:rPr lang="en-US" dirty="0" smtClean="0"/>
              <a:t>Vocational-technical education</a:t>
            </a:r>
          </a:p>
          <a:p>
            <a:endParaRPr lang="en-US" dirty="0" smtClean="0"/>
          </a:p>
          <a:p>
            <a:r>
              <a:rPr lang="en-US" dirty="0" smtClean="0"/>
              <a:t>Developmental education</a:t>
            </a:r>
          </a:p>
          <a:p>
            <a:endParaRPr lang="en-US" dirty="0" smtClean="0"/>
          </a:p>
          <a:p>
            <a:r>
              <a:rPr lang="en-US" dirty="0" smtClean="0"/>
              <a:t>Continuing education</a:t>
            </a:r>
          </a:p>
          <a:p>
            <a:endParaRPr lang="en-US" dirty="0" smtClean="0"/>
          </a:p>
          <a:p>
            <a:r>
              <a:rPr lang="en-US" dirty="0" smtClean="0"/>
              <a:t>Community service</a:t>
            </a:r>
            <a:endParaRPr lang="en-US" dirty="0"/>
          </a:p>
        </p:txBody>
      </p:sp>
      <p:sp>
        <p:nvSpPr>
          <p:cNvPr id="4" name="Title 3"/>
          <p:cNvSpPr>
            <a:spLocks noGrp="1"/>
          </p:cNvSpPr>
          <p:nvPr>
            <p:ph type="title"/>
          </p:nvPr>
        </p:nvSpPr>
        <p:spPr/>
        <p:txBody>
          <a:bodyPr>
            <a:normAutofit fontScale="90000"/>
          </a:bodyPr>
          <a:lstStyle/>
          <a:p>
            <a:pPr algn="ctr"/>
            <a:r>
              <a:rPr lang="en-US" dirty="0" smtClean="0"/>
              <a:t>General Community College curricular purposes: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dirty="0" smtClean="0"/>
              <a:t>Information Literacy</a:t>
            </a:r>
          </a:p>
        </p:txBody>
      </p:sp>
      <p:sp>
        <p:nvSpPr>
          <p:cNvPr id="10243" name="Content Placeholder 2"/>
          <p:cNvSpPr>
            <a:spLocks noGrp="1"/>
          </p:cNvSpPr>
          <p:nvPr>
            <p:ph idx="1"/>
          </p:nvPr>
        </p:nvSpPr>
        <p:spPr/>
        <p:txBody>
          <a:bodyPr/>
          <a:lstStyle/>
          <a:p>
            <a:pPr eaLnBrk="1" hangingPunct="1"/>
            <a:r>
              <a:rPr lang="en-US" dirty="0" smtClean="0"/>
              <a:t>According to many definitions, the information literate person “must be able to recognize when information is needed and have the ability to locate, evaluate, and use effectively the needed information.” (American Library Association, 1989)</a:t>
            </a:r>
          </a:p>
          <a:p>
            <a:pPr eaLnBrk="1" hangingPunct="1"/>
            <a:r>
              <a:rPr lang="en-US" dirty="0" smtClean="0"/>
              <a:t>Challenge is:  Would you define </a:t>
            </a:r>
            <a:r>
              <a:rPr lang="en-US" b="1" dirty="0" smtClean="0"/>
              <a:t>Workplace</a:t>
            </a:r>
            <a:r>
              <a:rPr lang="en-US" dirty="0" smtClean="0"/>
              <a:t> Information Literacy differently?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Owner\AppData\Local\Microsoft\Windows\Temporary Internet Files\Content.IE5\KQY5EE8F\ChartExport.png"/>
          <p:cNvPicPr>
            <a:picLocks noChangeAspect="1" noChangeArrowheads="1"/>
          </p:cNvPicPr>
          <p:nvPr/>
        </p:nvPicPr>
        <p:blipFill>
          <a:blip r:embed="rId3" cstate="print"/>
          <a:srcRect/>
          <a:stretch>
            <a:fillRect/>
          </a:stretch>
        </p:blipFill>
        <p:spPr bwMode="auto">
          <a:xfrm>
            <a:off x="457201" y="152400"/>
            <a:ext cx="4572000" cy="3429000"/>
          </a:xfrm>
          <a:prstGeom prst="rect">
            <a:avLst/>
          </a:prstGeom>
          <a:noFill/>
        </p:spPr>
      </p:pic>
      <p:pic>
        <p:nvPicPr>
          <p:cNvPr id="59395" name="Picture 3" descr="C:\Users\Owner\AppData\Local\Microsoft\Windows\Temporary Internet Files\Content.IE5\62AD71JE\ChartExport.png"/>
          <p:cNvPicPr>
            <a:picLocks noChangeAspect="1" noChangeArrowheads="1"/>
          </p:cNvPicPr>
          <p:nvPr/>
        </p:nvPicPr>
        <p:blipFill>
          <a:blip r:embed="rId4" cstate="print"/>
          <a:srcRect/>
          <a:stretch>
            <a:fillRect/>
          </a:stretch>
        </p:blipFill>
        <p:spPr bwMode="auto">
          <a:xfrm>
            <a:off x="4343400" y="3200400"/>
            <a:ext cx="4649740" cy="3487305"/>
          </a:xfrm>
          <a:prstGeom prst="rect">
            <a:avLst/>
          </a:prstGeom>
          <a:noFill/>
        </p:spPr>
      </p:pic>
      <p:sp>
        <p:nvSpPr>
          <p:cNvPr id="4" name="Oval 3"/>
          <p:cNvSpPr/>
          <p:nvPr/>
        </p:nvSpPr>
        <p:spPr>
          <a:xfrm rot="1121313">
            <a:off x="914400" y="838200"/>
            <a:ext cx="3048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7000" y="4800600"/>
            <a:ext cx="1524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Annemaree</a:t>
            </a:r>
            <a:r>
              <a:rPr lang="en-US" dirty="0" smtClean="0"/>
              <a:t> Lloyd’s Work</a:t>
            </a:r>
            <a:endParaRPr lang="en-US" dirty="0"/>
          </a:p>
        </p:txBody>
      </p:sp>
      <p:sp>
        <p:nvSpPr>
          <p:cNvPr id="3" name="Content Placeholder 2"/>
          <p:cNvSpPr>
            <a:spLocks noGrp="1"/>
          </p:cNvSpPr>
          <p:nvPr>
            <p:ph idx="1"/>
          </p:nvPr>
        </p:nvSpPr>
        <p:spPr/>
        <p:txBody>
          <a:bodyPr/>
          <a:lstStyle/>
          <a:p>
            <a:r>
              <a:rPr lang="en-US" i="1" dirty="0" smtClean="0"/>
              <a:t>“Information literacy landscapes: Information literacy in education, workplace, and everyday contexts”</a:t>
            </a:r>
          </a:p>
          <a:p>
            <a:r>
              <a:rPr lang="en-US" dirty="0" smtClean="0"/>
              <a:t>Her title says it all. Context is essential to the process. There is no universal information literacy. </a:t>
            </a:r>
          </a:p>
          <a:p>
            <a:r>
              <a:rPr lang="en-US" dirty="0" smtClean="0"/>
              <a:t>The focus has been on academic information literacy.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62000"/>
          <a:ext cx="8229600" cy="53641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62000"/>
          <a:ext cx="8229600" cy="53641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Mike Crumpton</a:t>
            </a:r>
          </a:p>
          <a:p>
            <a:pPr lvl="1"/>
            <a:r>
              <a:rPr lang="en-US" dirty="0" smtClean="0"/>
              <a:t>Assistant Dean for Administrative Services</a:t>
            </a:r>
          </a:p>
          <a:p>
            <a:pPr lvl="1"/>
            <a:r>
              <a:rPr lang="en-US" dirty="0" smtClean="0"/>
              <a:t>The University of North Carolina at Greensboro</a:t>
            </a:r>
          </a:p>
          <a:p>
            <a:pPr lvl="1"/>
            <a:r>
              <a:rPr lang="en-US" dirty="0" smtClean="0">
                <a:hlinkClick r:id="rId3"/>
              </a:rPr>
              <a:t>macrumpt@uncg.edu</a:t>
            </a:r>
            <a:endParaRPr lang="en-US" dirty="0" smtClean="0"/>
          </a:p>
          <a:p>
            <a:pPr lvl="1"/>
            <a:endParaRPr lang="en-US" dirty="0" smtClean="0"/>
          </a:p>
          <a:p>
            <a:r>
              <a:rPr lang="en-US" dirty="0" smtClean="0"/>
              <a:t>Nora Bird</a:t>
            </a:r>
          </a:p>
          <a:p>
            <a:pPr lvl="1"/>
            <a:r>
              <a:rPr lang="en-US" dirty="0" smtClean="0"/>
              <a:t>Assistant Professor, School of Education</a:t>
            </a:r>
          </a:p>
          <a:p>
            <a:pPr lvl="1"/>
            <a:r>
              <a:rPr lang="en-US" dirty="0" smtClean="0"/>
              <a:t>Dept. of Library and Information Studies</a:t>
            </a:r>
          </a:p>
          <a:p>
            <a:pPr lvl="1"/>
            <a:r>
              <a:rPr lang="en-US" dirty="0" smtClean="0"/>
              <a:t>The University of North Carolina at Greensboro</a:t>
            </a:r>
          </a:p>
          <a:p>
            <a:pPr lvl="1"/>
            <a:r>
              <a:rPr lang="en-US" dirty="0" smtClean="0">
                <a:hlinkClick r:id="rId4"/>
              </a:rPr>
              <a:t>njbird@uncg.edu</a:t>
            </a:r>
            <a:r>
              <a:rPr lang="en-US" dirty="0" smtClean="0"/>
              <a:t> </a:t>
            </a:r>
            <a:endParaRPr lang="en-US" dirty="0"/>
          </a:p>
        </p:txBody>
      </p:sp>
      <p:sp>
        <p:nvSpPr>
          <p:cNvPr id="3" name="Title 2"/>
          <p:cNvSpPr>
            <a:spLocks noGrp="1"/>
          </p:cNvSpPr>
          <p:nvPr>
            <p:ph type="title"/>
          </p:nvPr>
        </p:nvSpPr>
        <p:spPr/>
        <p:txBody>
          <a:bodyPr>
            <a:normAutofit fontScale="90000"/>
          </a:bodyPr>
          <a:lstStyle/>
          <a:p>
            <a:pPr algn="ctr"/>
            <a:r>
              <a:rPr lang="en-US" dirty="0" smtClean="0"/>
              <a:t> From the work of Mike and Nora, focusing on CC Librarianship</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Groups</a:t>
            </a:r>
            <a:endParaRPr lang="en-US" dirty="0"/>
          </a:p>
        </p:txBody>
      </p:sp>
      <p:sp>
        <p:nvSpPr>
          <p:cNvPr id="3" name="Content Placeholder 2"/>
          <p:cNvSpPr>
            <a:spLocks noGrp="1"/>
          </p:cNvSpPr>
          <p:nvPr>
            <p:ph idx="1"/>
          </p:nvPr>
        </p:nvSpPr>
        <p:spPr/>
        <p:txBody>
          <a:bodyPr>
            <a:normAutofit/>
          </a:bodyPr>
          <a:lstStyle/>
          <a:p>
            <a:r>
              <a:rPr lang="en-US" sz="3200" dirty="0" smtClean="0"/>
              <a:t>Confirmed the impression that vocational programs are underserved</a:t>
            </a:r>
          </a:p>
          <a:p>
            <a:r>
              <a:rPr lang="en-US" sz="3200" i="1" dirty="0" smtClean="0"/>
              <a:t>“I don’t know many people who have HVAC degrees... If HVAC approached me to do an [IL class] I’d have to get familiar enough to be able to answer subject-specific questions. That’s a mammoth job.”</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i="1" dirty="0" smtClean="0"/>
              <a:t>“ …I think their comfort level with us.  Yeah, they may know how to do that, but the ones [instructors] who come back all the time believe that we do a better job –they don’t try to do our job for us, just like we don’t teach English … I think that they see us as professionals in the same way that they are.”</a:t>
            </a:r>
            <a:endParaRPr lang="en-US" sz="3200" dirty="0" smtClean="0"/>
          </a:p>
          <a:p>
            <a:endParaRPr lang="en-US" sz="3200" dirty="0"/>
          </a:p>
        </p:txBody>
      </p:sp>
      <p:sp>
        <p:nvSpPr>
          <p:cNvPr id="4" name="Title 3"/>
          <p:cNvSpPr>
            <a:spLocks noGrp="1"/>
          </p:cNvSpPr>
          <p:nvPr>
            <p:ph type="title"/>
          </p:nvPr>
        </p:nvSpPr>
        <p:spPr/>
        <p:txBody>
          <a:bodyPr/>
          <a:lstStyle/>
          <a:p>
            <a:pPr algn="ctr"/>
            <a:r>
              <a:rPr lang="en-US" dirty="0" smtClean="0"/>
              <a:t>Also from the focus group</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i="1" dirty="0" smtClean="0"/>
              <a:t>“We led a session on our staff development day where people can choose to take our workshop at the library, and the information technology people loved it because in NC Live there’s a place you can go where you work on certain cars</a:t>
            </a:r>
            <a:r>
              <a:rPr lang="en-US" i="1" dirty="0" smtClean="0">
                <a:solidFill>
                  <a:srgbClr val="00B0F0"/>
                </a:solidFill>
              </a:rPr>
              <a:t>.  </a:t>
            </a:r>
            <a:r>
              <a:rPr lang="en-US" i="1" dirty="0" smtClean="0">
                <a:solidFill>
                  <a:schemeClr val="accent1">
                    <a:lumMod val="75000"/>
                  </a:schemeClr>
                </a:solidFill>
              </a:rPr>
              <a:t>The depth of the knowledge is for real people, it’s not just academic.  </a:t>
            </a:r>
            <a:r>
              <a:rPr lang="en-US" i="1" dirty="0" smtClean="0"/>
              <a:t>Yeah, I think the workplace and the fact that we have older students could be developed.”</a:t>
            </a:r>
          </a:p>
          <a:p>
            <a:endParaRPr lang="en-US" dirty="0"/>
          </a:p>
        </p:txBody>
      </p:sp>
      <p:sp>
        <p:nvSpPr>
          <p:cNvPr id="4" name="Title 3"/>
          <p:cNvSpPr>
            <a:spLocks noGrp="1"/>
          </p:cNvSpPr>
          <p:nvPr>
            <p:ph type="title"/>
          </p:nvPr>
        </p:nvSpPr>
        <p:spPr/>
        <p:txBody>
          <a:bodyPr/>
          <a:lstStyle/>
          <a:p>
            <a:pPr algn="ctr"/>
            <a:r>
              <a:rPr lang="en-US" dirty="0" smtClean="0"/>
              <a:t>Lifelong learning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767071"/>
          </a:xfrm>
        </p:spPr>
        <p:txBody>
          <a:bodyPr>
            <a:normAutofit/>
          </a:bodyPr>
          <a:lstStyle/>
          <a:p>
            <a:pPr>
              <a:buNone/>
            </a:pPr>
            <a:r>
              <a:rPr lang="en-US" dirty="0" smtClean="0"/>
              <a:t>Re-investment of time into addressing issues of equity in information literacy teachings:</a:t>
            </a:r>
          </a:p>
          <a:p>
            <a:r>
              <a:rPr lang="en-US" dirty="0" smtClean="0"/>
              <a:t>Emphasis on explicit instruction</a:t>
            </a:r>
          </a:p>
          <a:p>
            <a:r>
              <a:rPr lang="en-US" dirty="0" smtClean="0"/>
              <a:t>Addressing economic, social and political factors</a:t>
            </a:r>
          </a:p>
          <a:p>
            <a:r>
              <a:rPr lang="en-US" dirty="0" smtClean="0"/>
              <a:t>Early student engagement</a:t>
            </a:r>
          </a:p>
          <a:p>
            <a:r>
              <a:rPr lang="en-US" dirty="0" smtClean="0"/>
              <a:t>New “conceptualizations” of reading</a:t>
            </a:r>
          </a:p>
          <a:p>
            <a:r>
              <a:rPr lang="en-US" dirty="0" smtClean="0"/>
              <a:t>IL as practice</a:t>
            </a:r>
          </a:p>
          <a:p>
            <a:r>
              <a:rPr lang="en-US" dirty="0" smtClean="0"/>
              <a:t>Insights from workplace information literacy</a:t>
            </a:r>
            <a:endParaRPr lang="en-US" dirty="0"/>
          </a:p>
        </p:txBody>
      </p:sp>
      <p:sp>
        <p:nvSpPr>
          <p:cNvPr id="3" name="Title 2"/>
          <p:cNvSpPr>
            <a:spLocks noGrp="1"/>
          </p:cNvSpPr>
          <p:nvPr>
            <p:ph type="title"/>
          </p:nvPr>
        </p:nvSpPr>
        <p:spPr/>
        <p:txBody>
          <a:bodyPr/>
          <a:lstStyle/>
          <a:p>
            <a:pPr algn="ctr"/>
            <a:r>
              <a:rPr lang="en-US" dirty="0" smtClean="0"/>
              <a:t>Producing IL Equity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 series of continuing education modules, based on research via MLIS</a:t>
            </a:r>
          </a:p>
          <a:p>
            <a:r>
              <a:rPr lang="en-US" dirty="0" smtClean="0"/>
              <a:t>Employ “Teacher-Librarian-Faculty” practicum for MLIS students</a:t>
            </a:r>
          </a:p>
          <a:p>
            <a:r>
              <a:rPr lang="en-US" dirty="0" smtClean="0"/>
              <a:t>Grow continuing education coursework into full-course development for MLIS program</a:t>
            </a:r>
          </a:p>
          <a:p>
            <a:r>
              <a:rPr lang="en-US" dirty="0" smtClean="0"/>
              <a:t>Resource developed for widespread distribution and support of curriculum content, such as a textbook</a:t>
            </a:r>
          </a:p>
          <a:p>
            <a:endParaRPr lang="en-US" dirty="0"/>
          </a:p>
        </p:txBody>
      </p:sp>
      <p:sp>
        <p:nvSpPr>
          <p:cNvPr id="3" name="Title 2"/>
          <p:cNvSpPr>
            <a:spLocks noGrp="1"/>
          </p:cNvSpPr>
          <p:nvPr>
            <p:ph type="title"/>
          </p:nvPr>
        </p:nvSpPr>
        <p:spPr/>
        <p:txBody>
          <a:bodyPr/>
          <a:lstStyle/>
          <a:p>
            <a:pPr algn="ctr"/>
            <a:r>
              <a:rPr lang="en-US" dirty="0" smtClean="0"/>
              <a:t>IMLS Grant Goals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Original Grant Feedback</a:t>
            </a:r>
            <a:endParaRPr lang="en-US" dirty="0"/>
          </a:p>
        </p:txBody>
      </p:sp>
      <p:sp>
        <p:nvSpPr>
          <p:cNvPr id="3" name="Text Placeholder 2"/>
          <p:cNvSpPr>
            <a:spLocks noGrp="1"/>
          </p:cNvSpPr>
          <p:nvPr>
            <p:ph type="body" idx="1"/>
          </p:nvPr>
        </p:nvSpPr>
        <p:spPr/>
        <p:txBody>
          <a:bodyPr/>
          <a:lstStyle/>
          <a:p>
            <a:pPr algn="ctr"/>
            <a:r>
              <a:rPr lang="en-US" dirty="0" smtClean="0"/>
              <a:t>Positive</a:t>
            </a:r>
            <a:endParaRPr lang="en-US" dirty="0"/>
          </a:p>
        </p:txBody>
      </p:sp>
      <p:sp>
        <p:nvSpPr>
          <p:cNvPr id="4" name="Text Placeholder 3"/>
          <p:cNvSpPr>
            <a:spLocks noGrp="1"/>
          </p:cNvSpPr>
          <p:nvPr>
            <p:ph type="body" sz="half" idx="3"/>
          </p:nvPr>
        </p:nvSpPr>
        <p:spPr/>
        <p:txBody>
          <a:bodyPr/>
          <a:lstStyle/>
          <a:p>
            <a:pPr algn="ctr"/>
            <a:r>
              <a:rPr lang="en-US" dirty="0" smtClean="0"/>
              <a:t>Critical</a:t>
            </a:r>
            <a:endParaRPr lang="en-US" dirty="0"/>
          </a:p>
        </p:txBody>
      </p:sp>
      <p:sp>
        <p:nvSpPr>
          <p:cNvPr id="5" name="Content Placeholder 4"/>
          <p:cNvSpPr>
            <a:spLocks noGrp="1"/>
          </p:cNvSpPr>
          <p:nvPr>
            <p:ph sz="quarter" idx="2"/>
          </p:nvPr>
        </p:nvSpPr>
        <p:spPr/>
        <p:txBody>
          <a:bodyPr/>
          <a:lstStyle/>
          <a:p>
            <a:r>
              <a:rPr lang="en-US" dirty="0" smtClean="0"/>
              <a:t>Scope of project good on </a:t>
            </a:r>
            <a:r>
              <a:rPr lang="en-US" dirty="0" err="1" smtClean="0"/>
              <a:t>reg</a:t>
            </a:r>
            <a:r>
              <a:rPr lang="en-US" dirty="0" smtClean="0"/>
              <a:t> and </a:t>
            </a:r>
            <a:r>
              <a:rPr lang="en-US" dirty="0" err="1" smtClean="0"/>
              <a:t>nat</a:t>
            </a:r>
            <a:r>
              <a:rPr lang="en-US" dirty="0" smtClean="0"/>
              <a:t> level</a:t>
            </a:r>
          </a:p>
          <a:p>
            <a:r>
              <a:rPr lang="en-US" dirty="0" smtClean="0"/>
              <a:t>Diversity elements important</a:t>
            </a:r>
          </a:p>
          <a:p>
            <a:r>
              <a:rPr lang="en-US" dirty="0" smtClean="0"/>
              <a:t>Program could have impact in addressing needs not for CC Lib</a:t>
            </a:r>
          </a:p>
          <a:p>
            <a:r>
              <a:rPr lang="en-US" dirty="0" smtClean="0"/>
              <a:t>Program could be sustainable </a:t>
            </a:r>
          </a:p>
          <a:p>
            <a:endParaRPr lang="en-US" dirty="0" smtClean="0"/>
          </a:p>
          <a:p>
            <a:endParaRPr lang="en-US" dirty="0"/>
          </a:p>
        </p:txBody>
      </p:sp>
      <p:sp>
        <p:nvSpPr>
          <p:cNvPr id="6" name="Content Placeholder 5"/>
          <p:cNvSpPr>
            <a:spLocks noGrp="1"/>
          </p:cNvSpPr>
          <p:nvPr>
            <p:ph sz="quarter" idx="4"/>
          </p:nvPr>
        </p:nvSpPr>
        <p:spPr/>
        <p:txBody>
          <a:bodyPr/>
          <a:lstStyle/>
          <a:p>
            <a:r>
              <a:rPr lang="en-US" dirty="0" smtClean="0"/>
              <a:t>More differences between cc libraries and academics needed</a:t>
            </a:r>
          </a:p>
          <a:p>
            <a:r>
              <a:rPr lang="en-US" dirty="0" smtClean="0"/>
              <a:t>More research needed to focus on core competencies needed</a:t>
            </a:r>
          </a:p>
          <a:p>
            <a:r>
              <a:rPr lang="en-US" dirty="0" smtClean="0"/>
              <a:t>Include CC Faculty in DACUM</a:t>
            </a:r>
          </a:p>
          <a:p>
            <a:r>
              <a:rPr lang="en-US" dirty="0" smtClean="0"/>
              <a:t>Focus on training differences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133600"/>
          <a:ext cx="8229600" cy="2491486"/>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lnSpc>
                          <a:spcPct val="115000"/>
                        </a:lnSpc>
                        <a:spcBef>
                          <a:spcPts val="0"/>
                        </a:spcBef>
                        <a:spcAft>
                          <a:spcPts val="0"/>
                        </a:spcAft>
                      </a:pPr>
                      <a:r>
                        <a:rPr lang="en-US" sz="1100" b="1" dirty="0">
                          <a:latin typeface="Calibri"/>
                          <a:ea typeface="Times New Roman"/>
                          <a:cs typeface="Times New Roman"/>
                        </a:rPr>
                        <a:t>Background Issue</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a:latin typeface="Calibri"/>
                          <a:ea typeface="Times New Roman"/>
                          <a:cs typeface="Times New Roman"/>
                        </a:rPr>
                        <a:t>Result</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a:latin typeface="Calibri"/>
                          <a:ea typeface="Times New Roman"/>
                          <a:cs typeface="Times New Roman"/>
                        </a:rPr>
                        <a:t>Favorable Attribute</a:t>
                      </a:r>
                      <a:endParaRPr lang="en-US" sz="110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a:latin typeface="Calibri"/>
                          <a:ea typeface="Times New Roman"/>
                          <a:cs typeface="Times New Roman"/>
                        </a:rPr>
                        <a:t>Lack of diversity in community college librarians (90% white)</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latin typeface="Calibri"/>
                          <a:ea typeface="Times New Roman"/>
                          <a:cs typeface="Times New Roman"/>
                        </a:rPr>
                        <a:t>Librarians ready to serve the diverse community college student population. </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latin typeface="Calibri"/>
                          <a:ea typeface="Times New Roman"/>
                          <a:cs typeface="Times New Roman"/>
                        </a:rPr>
                        <a:t>Recruit diversity candidates from the MLIS student population into the teach-librarian practica.</a:t>
                      </a:r>
                      <a:endParaRPr lang="en-US" sz="110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a:latin typeface="Calibri"/>
                          <a:ea typeface="Times New Roman"/>
                          <a:cs typeface="Times New Roman"/>
                        </a:rPr>
                        <a:t>Workforce learners</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latin typeface="Calibri"/>
                          <a:ea typeface="Times New Roman"/>
                          <a:cs typeface="Times New Roman"/>
                        </a:rPr>
                        <a:t>Training in workplace information literacy</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latin typeface="Calibri"/>
                          <a:ea typeface="Times New Roman"/>
                          <a:cs typeface="Times New Roman"/>
                        </a:rPr>
                        <a:t>UNCG DLIS has recently launched research into this area.</a:t>
                      </a:r>
                      <a:endParaRPr lang="en-US" sz="110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a:latin typeface="Calibri"/>
                          <a:ea typeface="Times New Roman"/>
                          <a:cs typeface="Times New Roman"/>
                        </a:rPr>
                        <a:t>Mid-career training needs</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latin typeface="Calibri"/>
                          <a:ea typeface="Times New Roman"/>
                          <a:cs typeface="Times New Roman"/>
                        </a:rPr>
                        <a:t>Continuing education modules based on the DACUM model. </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latin typeface="Calibri"/>
                          <a:ea typeface="Times New Roman"/>
                          <a:cs typeface="Times New Roman"/>
                        </a:rPr>
                        <a:t>Identification of needs from constituencies to strengthen community college librarianship.</a:t>
                      </a:r>
                      <a:endParaRPr lang="en-US" sz="110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a:latin typeface="Calibri"/>
                          <a:ea typeface="Times New Roman"/>
                          <a:cs typeface="Times New Roman"/>
                        </a:rPr>
                        <a:t>Retirement of CC librarians</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latin typeface="Calibri"/>
                          <a:ea typeface="Times New Roman"/>
                          <a:cs typeface="Times New Roman"/>
                        </a:rPr>
                        <a:t>MLIS students with strong practicum experiences. </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latin typeface="Calibri"/>
                          <a:ea typeface="Times New Roman"/>
                          <a:cs typeface="Times New Roman"/>
                        </a:rPr>
                        <a:t>Employing the Teaching-Library-Faculty model. </a:t>
                      </a:r>
                      <a:endParaRPr lang="en-US" sz="1100">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a:latin typeface="Calibri"/>
                          <a:ea typeface="Times New Roman"/>
                          <a:cs typeface="Times New Roman"/>
                        </a:rPr>
                        <a:t>Lack of LIS community college research agenda</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latin typeface="Calibri"/>
                          <a:ea typeface="Times New Roman"/>
                          <a:cs typeface="Times New Roman"/>
                        </a:rPr>
                        <a:t>Involvement of the research team in community college based issues.</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latin typeface="Calibri"/>
                          <a:ea typeface="Times New Roman"/>
                          <a:cs typeface="Times New Roman"/>
                        </a:rPr>
                        <a:t>Empirical base for research and new knowledge. </a:t>
                      </a:r>
                      <a:endParaRPr lang="en-US" sz="1100" dirty="0">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p:txBody>
          <a:bodyPr/>
          <a:lstStyle/>
          <a:p>
            <a:pPr algn="ctr"/>
            <a:r>
              <a:rPr lang="en-US" dirty="0" smtClean="0"/>
              <a:t>Intended Results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Owner\AppData\Local\Microsoft\Windows\Temporary Internet Files\Content.IE5\D6EVC8UZ\ChartExport.png"/>
          <p:cNvPicPr>
            <a:picLocks noChangeAspect="1" noChangeArrowheads="1"/>
          </p:cNvPicPr>
          <p:nvPr/>
        </p:nvPicPr>
        <p:blipFill>
          <a:blip r:embed="rId3" cstate="print"/>
          <a:srcRect/>
          <a:stretch>
            <a:fillRect/>
          </a:stretch>
        </p:blipFill>
        <p:spPr bwMode="auto">
          <a:xfrm>
            <a:off x="0" y="0"/>
            <a:ext cx="4725941" cy="3544456"/>
          </a:xfrm>
          <a:prstGeom prst="rect">
            <a:avLst/>
          </a:prstGeom>
          <a:noFill/>
        </p:spPr>
      </p:pic>
      <p:pic>
        <p:nvPicPr>
          <p:cNvPr id="59395" name="Picture 3" descr="C:\Users\Owner\AppData\Local\Microsoft\Windows\Temporary Internet Files\Content.IE5\7NRBYJFG\ChartExport.png"/>
          <p:cNvPicPr>
            <a:picLocks noChangeAspect="1" noChangeArrowheads="1"/>
          </p:cNvPicPr>
          <p:nvPr/>
        </p:nvPicPr>
        <p:blipFill>
          <a:blip r:embed="rId4" cstate="print"/>
          <a:srcRect/>
          <a:stretch>
            <a:fillRect/>
          </a:stretch>
        </p:blipFill>
        <p:spPr bwMode="auto">
          <a:xfrm>
            <a:off x="4572000" y="3390900"/>
            <a:ext cx="4268740" cy="3201555"/>
          </a:xfrm>
          <a:prstGeom prst="rect">
            <a:avLst/>
          </a:prstGeom>
          <a:noFill/>
        </p:spPr>
      </p:pic>
      <p:sp>
        <p:nvSpPr>
          <p:cNvPr id="4" name="TextBox 3"/>
          <p:cNvSpPr txBox="1"/>
          <p:nvPr/>
        </p:nvSpPr>
        <p:spPr>
          <a:xfrm>
            <a:off x="5257800" y="1143000"/>
            <a:ext cx="3041217" cy="369332"/>
          </a:xfrm>
          <a:prstGeom prst="rect">
            <a:avLst/>
          </a:prstGeom>
          <a:noFill/>
        </p:spPr>
        <p:txBody>
          <a:bodyPr wrap="none" rtlCol="0">
            <a:spAutoFit/>
          </a:bodyPr>
          <a:lstStyle/>
          <a:p>
            <a:r>
              <a:rPr lang="en-US" dirty="0" smtClean="0"/>
              <a:t>Instructor Objectives key!</a:t>
            </a:r>
            <a:endParaRPr lang="en-US" dirty="0"/>
          </a:p>
        </p:txBody>
      </p:sp>
      <p:cxnSp>
        <p:nvCxnSpPr>
          <p:cNvPr id="6" name="Straight Arrow Connector 5"/>
          <p:cNvCxnSpPr>
            <a:stCxn id="4" idx="1"/>
          </p:cNvCxnSpPr>
          <p:nvPr/>
        </p:nvCxnSpPr>
        <p:spPr>
          <a:xfrm flipH="1" flipV="1">
            <a:off x="3886200" y="1295400"/>
            <a:ext cx="1371600" cy="32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86600" y="1524000"/>
            <a:ext cx="381000" cy="2514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257800" y="990600"/>
            <a:ext cx="2971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400" y="4343400"/>
            <a:ext cx="3605474" cy="369332"/>
          </a:xfrm>
          <a:prstGeom prst="rect">
            <a:avLst/>
          </a:prstGeom>
          <a:noFill/>
        </p:spPr>
        <p:txBody>
          <a:bodyPr wrap="none" rtlCol="0">
            <a:spAutoFit/>
          </a:bodyPr>
          <a:lstStyle/>
          <a:p>
            <a:r>
              <a:rPr lang="en-US" dirty="0" smtClean="0"/>
              <a:t>Disparity with papers and jobs</a:t>
            </a:r>
            <a:endParaRPr lang="en-US" dirty="0"/>
          </a:p>
        </p:txBody>
      </p:sp>
      <p:sp>
        <p:nvSpPr>
          <p:cNvPr id="14" name="Rectangle 13"/>
          <p:cNvSpPr/>
          <p:nvPr/>
        </p:nvSpPr>
        <p:spPr>
          <a:xfrm>
            <a:off x="533400" y="4191000"/>
            <a:ext cx="3657600" cy="685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1219200" y="3048000"/>
            <a:ext cx="7620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p:cNvCxnSpPr>
          <p:nvPr/>
        </p:nvCxnSpPr>
        <p:spPr>
          <a:xfrm>
            <a:off x="4191000" y="4533900"/>
            <a:ext cx="2057400" cy="1409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Subject Matter Experts</a:t>
            </a:r>
          </a:p>
          <a:p>
            <a:endParaRPr lang="en-US" dirty="0" smtClean="0"/>
          </a:p>
          <a:p>
            <a:r>
              <a:rPr lang="en-US" dirty="0" smtClean="0"/>
              <a:t>Course specific needs</a:t>
            </a:r>
          </a:p>
          <a:p>
            <a:endParaRPr lang="en-US" dirty="0" smtClean="0"/>
          </a:p>
          <a:p>
            <a:r>
              <a:rPr lang="en-US" dirty="0" smtClean="0"/>
              <a:t>More resources, less academic structure</a:t>
            </a:r>
          </a:p>
          <a:p>
            <a:endParaRPr lang="en-US" dirty="0" smtClean="0"/>
          </a:p>
          <a:p>
            <a:r>
              <a:rPr lang="en-US" dirty="0" smtClean="0"/>
              <a:t>Request job related resources</a:t>
            </a:r>
          </a:p>
          <a:p>
            <a:endParaRPr lang="en-US" dirty="0" smtClean="0"/>
          </a:p>
          <a:p>
            <a:r>
              <a:rPr lang="en-US" dirty="0" smtClean="0"/>
              <a:t>Web evaluation skills important</a:t>
            </a:r>
            <a:endParaRPr lang="en-US" dirty="0"/>
          </a:p>
        </p:txBody>
      </p:sp>
      <p:sp>
        <p:nvSpPr>
          <p:cNvPr id="3" name="Title 2"/>
          <p:cNvSpPr>
            <a:spLocks noGrp="1"/>
          </p:cNvSpPr>
          <p:nvPr>
            <p:ph type="title"/>
          </p:nvPr>
        </p:nvSpPr>
        <p:spPr/>
        <p:txBody>
          <a:bodyPr/>
          <a:lstStyle/>
          <a:p>
            <a:pPr algn="ctr"/>
            <a:r>
              <a:rPr lang="en-US" dirty="0" smtClean="0"/>
              <a:t>Working with Instructors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Date back to 1900</a:t>
            </a:r>
          </a:p>
          <a:p>
            <a:r>
              <a:rPr lang="en-US" dirty="0" smtClean="0"/>
              <a:t>Originally called “Junior Colleges” – first two years to prepare students for University</a:t>
            </a:r>
          </a:p>
          <a:p>
            <a:r>
              <a:rPr lang="en-US" dirty="0" smtClean="0"/>
              <a:t>Now a mix of college preparatory, vocational training, and workforce re-training</a:t>
            </a:r>
            <a:endParaRPr lang="en-US" dirty="0"/>
          </a:p>
        </p:txBody>
      </p:sp>
      <p:sp>
        <p:nvSpPr>
          <p:cNvPr id="3" name="Title 2"/>
          <p:cNvSpPr>
            <a:spLocks noGrp="1"/>
          </p:cNvSpPr>
          <p:nvPr>
            <p:ph type="title"/>
          </p:nvPr>
        </p:nvSpPr>
        <p:spPr/>
        <p:txBody>
          <a:bodyPr/>
          <a:lstStyle/>
          <a:p>
            <a:r>
              <a:rPr lang="en-US" dirty="0" smtClean="0"/>
              <a:t>Community Colleges in the U.S.</a:t>
            </a:r>
            <a:endParaRPr lang="en-US" dirty="0"/>
          </a:p>
        </p:txBody>
      </p:sp>
    </p:spTree>
    <p:extLst>
      <p:ext uri="{BB962C8B-B14F-4D97-AF65-F5344CB8AC3E}">
        <p14:creationId xmlns:p14="http://schemas.microsoft.com/office/powerpoint/2010/main" val="329614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Addresses information literacy for continuing education curriculum</a:t>
            </a:r>
          </a:p>
          <a:p>
            <a:r>
              <a:rPr lang="en-US" dirty="0" smtClean="0"/>
              <a:t>Addresses diverse learning objectives and needs of CE students</a:t>
            </a:r>
          </a:p>
          <a:p>
            <a:pPr lvl="1"/>
            <a:r>
              <a:rPr lang="en-US" dirty="0" err="1" smtClean="0"/>
              <a:t>Andragogy</a:t>
            </a:r>
            <a:endParaRPr lang="en-US" dirty="0" smtClean="0"/>
          </a:p>
          <a:p>
            <a:pPr lvl="1"/>
            <a:r>
              <a:rPr lang="en-US" dirty="0" smtClean="0"/>
              <a:t>Culture and language</a:t>
            </a:r>
          </a:p>
          <a:p>
            <a:pPr lvl="1"/>
            <a:r>
              <a:rPr lang="en-US" dirty="0" smtClean="0"/>
              <a:t>Active environments</a:t>
            </a:r>
          </a:p>
          <a:p>
            <a:r>
              <a:rPr lang="en-US" dirty="0" smtClean="0"/>
              <a:t>Instructor awareness</a:t>
            </a:r>
          </a:p>
          <a:p>
            <a:pPr lvl="1"/>
            <a:r>
              <a:rPr lang="en-US" dirty="0" smtClean="0"/>
              <a:t>Of options available</a:t>
            </a:r>
          </a:p>
          <a:p>
            <a:pPr lvl="1"/>
            <a:r>
              <a:rPr lang="en-US" dirty="0" smtClean="0"/>
              <a:t>Of need for including IL within coursework</a:t>
            </a:r>
            <a:endParaRPr lang="en-US" dirty="0"/>
          </a:p>
        </p:txBody>
      </p:sp>
      <p:sp>
        <p:nvSpPr>
          <p:cNvPr id="3" name="Title 2"/>
          <p:cNvSpPr>
            <a:spLocks noGrp="1"/>
          </p:cNvSpPr>
          <p:nvPr>
            <p:ph type="title"/>
          </p:nvPr>
        </p:nvSpPr>
        <p:spPr/>
        <p:txBody>
          <a:bodyPr/>
          <a:lstStyle/>
          <a:p>
            <a:pPr algn="ctr"/>
            <a:r>
              <a:rPr lang="en-US" dirty="0" smtClean="0"/>
              <a:t>McGill’s Continuing Education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Research study</a:t>
            </a:r>
          </a:p>
          <a:p>
            <a:pPr lvl="1"/>
            <a:r>
              <a:rPr lang="en-US" dirty="0" smtClean="0"/>
              <a:t>Types of information in the workplace</a:t>
            </a:r>
          </a:p>
          <a:p>
            <a:pPr lvl="1"/>
            <a:r>
              <a:rPr lang="en-US" dirty="0" smtClean="0"/>
              <a:t>Information tools used in the workplace</a:t>
            </a:r>
          </a:p>
          <a:p>
            <a:pPr lvl="1"/>
            <a:r>
              <a:rPr lang="en-US" dirty="0" smtClean="0"/>
              <a:t>Activities performed by research and information</a:t>
            </a:r>
          </a:p>
          <a:p>
            <a:pPr lvl="1"/>
            <a:r>
              <a:rPr lang="en-US" dirty="0" smtClean="0"/>
              <a:t>Research skills needs</a:t>
            </a:r>
          </a:p>
          <a:p>
            <a:pPr lvl="1"/>
            <a:r>
              <a:rPr lang="en-US" dirty="0" smtClean="0"/>
              <a:t>How do graduating students measure up?</a:t>
            </a:r>
          </a:p>
          <a:p>
            <a:pPr lvl="1"/>
            <a:endParaRPr lang="en-US" dirty="0" smtClean="0"/>
          </a:p>
          <a:p>
            <a:r>
              <a:rPr lang="en-US" dirty="0" smtClean="0"/>
              <a:t>Results recommend a more varied approach to information literacy instruction</a:t>
            </a:r>
            <a:endParaRPr lang="en-US" dirty="0"/>
          </a:p>
        </p:txBody>
      </p:sp>
      <p:sp>
        <p:nvSpPr>
          <p:cNvPr id="3" name="Title 2"/>
          <p:cNvSpPr>
            <a:spLocks noGrp="1"/>
          </p:cNvSpPr>
          <p:nvPr>
            <p:ph type="title"/>
          </p:nvPr>
        </p:nvSpPr>
        <p:spPr/>
        <p:txBody>
          <a:bodyPr/>
          <a:lstStyle/>
          <a:p>
            <a:pPr algn="ctr"/>
            <a:r>
              <a:rPr lang="en-US" dirty="0" smtClean="0"/>
              <a:t>JMU  - Employer Expectations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Key role of human relations in the workplace to foster information literacy</a:t>
            </a:r>
          </a:p>
          <a:p>
            <a:endParaRPr lang="en-US" dirty="0" smtClean="0"/>
          </a:p>
          <a:p>
            <a:r>
              <a:rPr lang="en-US" dirty="0" smtClean="0"/>
              <a:t>Proactive consultation with agencies involved in skill development and training</a:t>
            </a:r>
          </a:p>
          <a:p>
            <a:endParaRPr lang="en-US" dirty="0" smtClean="0"/>
          </a:p>
          <a:p>
            <a:r>
              <a:rPr lang="en-US" dirty="0" smtClean="0"/>
              <a:t>Provide internally benchmarks, resources and space dedicated to fostering IL growth</a:t>
            </a:r>
            <a:endParaRPr lang="en-US" dirty="0"/>
          </a:p>
        </p:txBody>
      </p:sp>
      <p:sp>
        <p:nvSpPr>
          <p:cNvPr id="3" name="Title 2"/>
          <p:cNvSpPr>
            <a:spLocks noGrp="1"/>
          </p:cNvSpPr>
          <p:nvPr>
            <p:ph type="title"/>
          </p:nvPr>
        </p:nvSpPr>
        <p:spPr/>
        <p:txBody>
          <a:bodyPr>
            <a:normAutofit fontScale="90000"/>
          </a:bodyPr>
          <a:lstStyle/>
          <a:p>
            <a:pPr algn="ctr"/>
            <a:r>
              <a:rPr lang="en-US" dirty="0" smtClean="0"/>
              <a:t>Crawford and Irving’s Human Element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162800" cy="1143000"/>
          </a:xfrm>
        </p:spPr>
        <p:txBody>
          <a:bodyPr>
            <a:normAutofit fontScale="90000"/>
          </a:bodyPr>
          <a:lstStyle/>
          <a:p>
            <a:pPr algn="ctr"/>
            <a:r>
              <a:rPr lang="en-US" dirty="0" smtClean="0"/>
              <a:t>Writing Objectives for Library Instruction</a:t>
            </a:r>
            <a:endParaRPr lang="en-US" dirty="0"/>
          </a:p>
        </p:txBody>
      </p:sp>
      <p:sp>
        <p:nvSpPr>
          <p:cNvPr id="3" name="Content Placeholder 2"/>
          <p:cNvSpPr>
            <a:spLocks noGrp="1"/>
          </p:cNvSpPr>
          <p:nvPr>
            <p:ph sz="quarter" idx="4294967295"/>
          </p:nvPr>
        </p:nvSpPr>
        <p:spPr>
          <a:xfrm>
            <a:off x="1219200" y="1828800"/>
            <a:ext cx="6400800" cy="3474720"/>
          </a:xfrm>
          <a:prstGeom prst="rect">
            <a:avLst/>
          </a:prstGeom>
        </p:spPr>
        <p:txBody>
          <a:bodyPr>
            <a:normAutofit lnSpcReduction="10000"/>
          </a:bodyPr>
          <a:lstStyle/>
          <a:p>
            <a:r>
              <a:rPr lang="en-US" dirty="0" smtClean="0"/>
              <a:t>SME = primary faculty member</a:t>
            </a:r>
          </a:p>
          <a:p>
            <a:r>
              <a:rPr lang="en-US" dirty="0" smtClean="0"/>
              <a:t>Behavioral objectives =</a:t>
            </a:r>
          </a:p>
          <a:p>
            <a:pPr lvl="1"/>
            <a:r>
              <a:rPr lang="en-US" dirty="0" smtClean="0"/>
              <a:t>Demonstrated behaviors</a:t>
            </a:r>
          </a:p>
          <a:p>
            <a:pPr lvl="1"/>
            <a:r>
              <a:rPr lang="en-US" dirty="0" smtClean="0"/>
              <a:t>Action verbs</a:t>
            </a:r>
          </a:p>
          <a:p>
            <a:pPr lvl="1"/>
            <a:r>
              <a:rPr lang="en-US" dirty="0" smtClean="0"/>
              <a:t>Expected level of achievement</a:t>
            </a:r>
          </a:p>
          <a:p>
            <a:r>
              <a:rPr lang="en-US" dirty="0" smtClean="0"/>
              <a:t>Cognitive objectives =</a:t>
            </a:r>
          </a:p>
          <a:p>
            <a:pPr lvl="1"/>
            <a:r>
              <a:rPr lang="en-US" dirty="0" smtClean="0"/>
              <a:t>General instructional objective (learning domain)</a:t>
            </a:r>
          </a:p>
          <a:p>
            <a:pPr lvl="1"/>
            <a:r>
              <a:rPr lang="en-US" dirty="0" smtClean="0"/>
              <a:t>Specific types of performance</a:t>
            </a:r>
            <a:endParaRPr lang="en-US" dirty="0"/>
          </a:p>
        </p:txBody>
      </p:sp>
    </p:spTree>
    <p:extLst>
      <p:ext uri="{BB962C8B-B14F-4D97-AF65-F5344CB8AC3E}">
        <p14:creationId xmlns:p14="http://schemas.microsoft.com/office/powerpoint/2010/main" val="301497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Implementation Strategy</a:t>
            </a:r>
            <a:endParaRPr lang="en-US" dirty="0"/>
          </a:p>
        </p:txBody>
      </p:sp>
      <p:sp>
        <p:nvSpPr>
          <p:cNvPr id="3" name="Content Placeholder 2"/>
          <p:cNvSpPr>
            <a:spLocks noGrp="1"/>
          </p:cNvSpPr>
          <p:nvPr>
            <p:ph sz="quarter" idx="4294967295"/>
          </p:nvPr>
        </p:nvSpPr>
        <p:spPr>
          <a:xfrm>
            <a:off x="1143000" y="1600200"/>
            <a:ext cx="6400800" cy="3474720"/>
          </a:xfrm>
          <a:prstGeom prst="rect">
            <a:avLst/>
          </a:prstGeom>
        </p:spPr>
        <p:txBody>
          <a:bodyPr>
            <a:normAutofit lnSpcReduction="10000"/>
          </a:bodyPr>
          <a:lstStyle/>
          <a:p>
            <a:r>
              <a:rPr lang="en-US" u="sng" dirty="0" smtClean="0"/>
              <a:t>CLER</a:t>
            </a:r>
          </a:p>
          <a:p>
            <a:pPr lvl="1"/>
            <a:r>
              <a:rPr lang="en-US" dirty="0" smtClean="0"/>
              <a:t>Configurations</a:t>
            </a:r>
          </a:p>
          <a:p>
            <a:pPr lvl="2"/>
            <a:r>
              <a:rPr lang="en-US" dirty="0" smtClean="0"/>
              <a:t>relationships</a:t>
            </a:r>
          </a:p>
          <a:p>
            <a:pPr lvl="1"/>
            <a:r>
              <a:rPr lang="en-US" dirty="0" smtClean="0"/>
              <a:t>Linkages</a:t>
            </a:r>
          </a:p>
          <a:p>
            <a:pPr lvl="2"/>
            <a:r>
              <a:rPr lang="en-US" dirty="0" smtClean="0"/>
              <a:t>Org links, i.e. course</a:t>
            </a:r>
          </a:p>
          <a:p>
            <a:pPr lvl="1"/>
            <a:r>
              <a:rPr lang="en-US" dirty="0" smtClean="0"/>
              <a:t>Environment</a:t>
            </a:r>
          </a:p>
          <a:p>
            <a:pPr lvl="2"/>
            <a:r>
              <a:rPr lang="en-US" dirty="0" smtClean="0"/>
              <a:t>Physical, social and intellectual forces</a:t>
            </a:r>
          </a:p>
          <a:p>
            <a:pPr lvl="1"/>
            <a:r>
              <a:rPr lang="en-US" dirty="0" smtClean="0"/>
              <a:t>Resources </a:t>
            </a:r>
          </a:p>
          <a:p>
            <a:pPr lvl="2"/>
            <a:r>
              <a:rPr lang="en-US" dirty="0" smtClean="0"/>
              <a:t>Support mechanisms </a:t>
            </a:r>
            <a:endParaRPr lang="en-US" dirty="0"/>
          </a:p>
        </p:txBody>
      </p:sp>
    </p:spTree>
    <p:extLst>
      <p:ext uri="{BB962C8B-B14F-4D97-AF65-F5344CB8AC3E}">
        <p14:creationId xmlns:p14="http://schemas.microsoft.com/office/powerpoint/2010/main" val="4162688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a:r>
              <a:rPr lang="en-US" dirty="0" smtClean="0"/>
              <a:t>Kirkpatrick’s 4 Levels of </a:t>
            </a:r>
            <a:br>
              <a:rPr lang="en-US" dirty="0" smtClean="0"/>
            </a:br>
            <a:r>
              <a:rPr lang="en-US" dirty="0" smtClean="0"/>
              <a:t>Training Evaluation</a:t>
            </a:r>
            <a:endParaRPr lang="en-US" dirty="0"/>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143000" y="2209800"/>
            <a:ext cx="3098202" cy="2743200"/>
          </a:xfrm>
          <a:prstGeom prst="rect">
            <a:avLst/>
          </a:prstGeom>
        </p:spPr>
      </p:pic>
      <p:sp>
        <p:nvSpPr>
          <p:cNvPr id="4" name="Content Placeholder 3"/>
          <p:cNvSpPr>
            <a:spLocks noGrp="1"/>
          </p:cNvSpPr>
          <p:nvPr>
            <p:ph sz="quarter" idx="4294967295"/>
          </p:nvPr>
        </p:nvSpPr>
        <p:spPr>
          <a:xfrm>
            <a:off x="4648200" y="1981200"/>
            <a:ext cx="3346704" cy="3611880"/>
          </a:xfrm>
          <a:prstGeom prst="rect">
            <a:avLst/>
          </a:prstGeom>
        </p:spPr>
        <p:txBody>
          <a:bodyPr>
            <a:normAutofit fontScale="25000" lnSpcReduction="20000"/>
          </a:bodyPr>
          <a:lstStyle/>
          <a:p>
            <a:pPr marL="45720" indent="0">
              <a:buNone/>
            </a:pPr>
            <a:r>
              <a:rPr lang="en-US" sz="6400" dirty="0"/>
              <a:t>The four levels of Kirkpatrick's evaluation model essentially measure</a:t>
            </a:r>
            <a:r>
              <a:rPr lang="en-US" sz="6400" dirty="0" smtClean="0"/>
              <a:t>:</a:t>
            </a:r>
          </a:p>
          <a:p>
            <a:pPr marL="45720" indent="0">
              <a:buNone/>
            </a:pPr>
            <a:endParaRPr lang="en-US" sz="6400" dirty="0"/>
          </a:p>
          <a:p>
            <a:r>
              <a:rPr lang="en-US" sz="6400" b="1" dirty="0"/>
              <a:t>REACTIONS-</a:t>
            </a:r>
            <a:r>
              <a:rPr lang="en-US" sz="6400" dirty="0"/>
              <a:t>What they thought and felt about the training</a:t>
            </a:r>
          </a:p>
          <a:p>
            <a:r>
              <a:rPr lang="en-US" sz="6400" b="1" dirty="0"/>
              <a:t>LEARNING-</a:t>
            </a:r>
            <a:r>
              <a:rPr lang="en-US" sz="6400" dirty="0"/>
              <a:t>The resulting increase in knowledge or capability</a:t>
            </a:r>
          </a:p>
          <a:p>
            <a:r>
              <a:rPr lang="en-US" sz="6400" b="1" dirty="0"/>
              <a:t>TRANSFER-</a:t>
            </a:r>
            <a:r>
              <a:rPr lang="en-US" sz="6400" dirty="0"/>
              <a:t>Extent of </a:t>
            </a:r>
            <a:r>
              <a:rPr lang="en-US" sz="6400" dirty="0" smtClean="0"/>
              <a:t>behavior </a:t>
            </a:r>
            <a:r>
              <a:rPr lang="en-US" sz="6400" dirty="0"/>
              <a:t>and capability improvement and implementation/application</a:t>
            </a:r>
          </a:p>
          <a:p>
            <a:r>
              <a:rPr lang="en-US" sz="6400" b="1" dirty="0"/>
              <a:t>RESULTS-</a:t>
            </a:r>
            <a:r>
              <a:rPr lang="en-US" sz="6400" dirty="0"/>
              <a:t>The effects on the business or environment resulting from the trainee's performance</a:t>
            </a:r>
          </a:p>
          <a:p>
            <a:endParaRPr lang="en-US" dirty="0"/>
          </a:p>
        </p:txBody>
      </p:sp>
    </p:spTree>
    <p:extLst>
      <p:ext uri="{BB962C8B-B14F-4D97-AF65-F5344CB8AC3E}">
        <p14:creationId xmlns:p14="http://schemas.microsoft.com/office/powerpoint/2010/main" val="4137284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ADDIE Model</a:t>
            </a:r>
            <a:endParaRPr lang="en-US" dirty="0"/>
          </a:p>
        </p:txBody>
      </p:sp>
      <p:sp>
        <p:nvSpPr>
          <p:cNvPr id="3" name="Content Placeholder 2"/>
          <p:cNvSpPr>
            <a:spLocks noGrp="1"/>
          </p:cNvSpPr>
          <p:nvPr>
            <p:ph sz="quarter" idx="4294967295"/>
          </p:nvPr>
        </p:nvSpPr>
        <p:spPr>
          <a:xfrm>
            <a:off x="1219200" y="1524000"/>
            <a:ext cx="6781801" cy="868681"/>
          </a:xfrm>
          <a:prstGeom prst="rect">
            <a:avLst/>
          </a:prstGeom>
        </p:spPr>
        <p:txBody>
          <a:bodyPr>
            <a:normAutofit fontScale="40000" lnSpcReduction="20000"/>
          </a:bodyPr>
          <a:lstStyle/>
          <a:p>
            <a:r>
              <a:rPr lang="en-US" dirty="0"/>
              <a:t>The ADDIE instructional design model is the generic process traditionally used by instructional designers and training developers. The five phases—Analysis, Design, Development, Implementation, and Evaluation—represent a dynamic, flexible guideline for building effective training and performance support tools.</a:t>
            </a:r>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057400" y="2819400"/>
            <a:ext cx="5246555" cy="2743199"/>
          </a:xfrm>
          <a:prstGeom prst="rect">
            <a:avLst/>
          </a:prstGeom>
        </p:spPr>
      </p:pic>
    </p:spTree>
    <p:extLst>
      <p:ext uri="{BB962C8B-B14F-4D97-AF65-F5344CB8AC3E}">
        <p14:creationId xmlns:p14="http://schemas.microsoft.com/office/powerpoint/2010/main" val="1414597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Outcomes Assessment</a:t>
            </a:r>
            <a:endParaRPr lang="en-US" dirty="0"/>
          </a:p>
        </p:txBody>
      </p:sp>
      <p:sp>
        <p:nvSpPr>
          <p:cNvPr id="3" name="Content Placeholder 2"/>
          <p:cNvSpPr>
            <a:spLocks noGrp="1"/>
          </p:cNvSpPr>
          <p:nvPr>
            <p:ph sz="quarter" idx="4294967295"/>
          </p:nvPr>
        </p:nvSpPr>
        <p:spPr>
          <a:xfrm>
            <a:off x="1371600" y="1676400"/>
            <a:ext cx="6400800" cy="3474720"/>
          </a:xfrm>
          <a:prstGeom prst="rect">
            <a:avLst/>
          </a:prstGeom>
        </p:spPr>
        <p:txBody>
          <a:bodyPr>
            <a:normAutofit fontScale="92500"/>
          </a:bodyPr>
          <a:lstStyle/>
          <a:p>
            <a:r>
              <a:rPr lang="en-US" dirty="0" smtClean="0"/>
              <a:t>Ohio State case study</a:t>
            </a:r>
          </a:p>
          <a:p>
            <a:pPr lvl="1"/>
            <a:r>
              <a:rPr lang="en-US" dirty="0" smtClean="0"/>
              <a:t>Assess course objectives</a:t>
            </a:r>
          </a:p>
          <a:p>
            <a:pPr lvl="1"/>
            <a:r>
              <a:rPr lang="en-US" dirty="0" smtClean="0"/>
              <a:t>IL goals and librarian relationships</a:t>
            </a:r>
          </a:p>
          <a:p>
            <a:pPr lvl="1"/>
            <a:r>
              <a:rPr lang="en-US" dirty="0" smtClean="0"/>
              <a:t>Instructor’s perspective</a:t>
            </a:r>
          </a:p>
          <a:p>
            <a:r>
              <a:rPr lang="en-US" dirty="0" smtClean="0"/>
              <a:t>Measured </a:t>
            </a:r>
          </a:p>
          <a:p>
            <a:pPr lvl="1"/>
            <a:r>
              <a:rPr lang="en-US" dirty="0" smtClean="0"/>
              <a:t>Instructor satisfaction with student work</a:t>
            </a:r>
          </a:p>
          <a:p>
            <a:pPr lvl="1"/>
            <a:r>
              <a:rPr lang="en-US" dirty="0" smtClean="0"/>
              <a:t>Compared library instruction for outcomes</a:t>
            </a:r>
          </a:p>
          <a:p>
            <a:pPr lvl="1"/>
            <a:r>
              <a:rPr lang="en-US" dirty="0" smtClean="0"/>
              <a:t>Opportunity for supportive instruction</a:t>
            </a:r>
            <a:endParaRPr lang="en-US" dirty="0"/>
          </a:p>
        </p:txBody>
      </p:sp>
    </p:spTree>
    <p:extLst>
      <p:ext uri="{BB962C8B-B14F-4D97-AF65-F5344CB8AC3E}">
        <p14:creationId xmlns:p14="http://schemas.microsoft.com/office/powerpoint/2010/main" val="127560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990600"/>
            <a:ext cx="7010400" cy="5334000"/>
            <a:chOff x="3719" y="4545"/>
            <a:chExt cx="5099" cy="4458"/>
          </a:xfrm>
        </p:grpSpPr>
        <p:sp>
          <p:nvSpPr>
            <p:cNvPr id="6" name="WordArt 3"/>
            <p:cNvSpPr>
              <a:spLocks noChangeArrowheads="1" noChangeShapeType="1" noTextEdit="1"/>
            </p:cNvSpPr>
            <p:nvPr/>
          </p:nvSpPr>
          <p:spPr bwMode="auto">
            <a:xfrm rot="-329572">
              <a:off x="5195" y="8282"/>
              <a:ext cx="1318" cy="72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Down">
                <a:avLst>
                  <a:gd name="adj" fmla="val 28569"/>
                </a:avLst>
              </a:prstTxWarp>
            </a:bodyPr>
            <a:lstStyle/>
            <a:p>
              <a:pPr algn="ctr" rtl="0">
                <a:buNone/>
              </a:pPr>
              <a:r>
                <a:rPr lang="en-US" sz="800" kern="10" spc="0" smtClean="0">
                  <a:ln>
                    <a:noFill/>
                  </a:ln>
                  <a:solidFill>
                    <a:srgbClr val="000000"/>
                  </a:solidFill>
                  <a:effectLst/>
                  <a:latin typeface="Calibri"/>
                  <a:cs typeface="Calibri"/>
                </a:rPr>
                <a:t>Academic Content</a:t>
              </a:r>
              <a:endParaRPr lang="en-US" sz="800" kern="10" spc="0">
                <a:ln>
                  <a:noFill/>
                </a:ln>
                <a:solidFill>
                  <a:srgbClr val="000000"/>
                </a:solidFill>
                <a:effectLst/>
                <a:latin typeface="Calibri"/>
                <a:cs typeface="Calibri"/>
              </a:endParaRPr>
            </a:p>
          </p:txBody>
        </p:sp>
        <p:sp>
          <p:nvSpPr>
            <p:cNvPr id="7" name="WordArt 4"/>
            <p:cNvSpPr>
              <a:spLocks noChangeArrowheads="1" noChangeShapeType="1" noTextEdit="1"/>
            </p:cNvSpPr>
            <p:nvPr/>
          </p:nvSpPr>
          <p:spPr bwMode="auto">
            <a:xfrm rot="-321146">
              <a:off x="7608" y="5318"/>
              <a:ext cx="1210" cy="9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66014"/>
                </a:avLst>
              </a:prstTxWarp>
            </a:bodyPr>
            <a:lstStyle/>
            <a:p>
              <a:pPr algn="ctr" rtl="0">
                <a:buNone/>
              </a:pPr>
              <a:r>
                <a:rPr lang="en-US" sz="800" kern="10" spc="0" smtClean="0">
                  <a:ln>
                    <a:noFill/>
                  </a:ln>
                  <a:solidFill>
                    <a:srgbClr val="000000"/>
                  </a:solidFill>
                  <a:effectLst/>
                  <a:latin typeface="Calibri"/>
                  <a:cs typeface="Calibri"/>
                </a:rPr>
                <a:t>Practical Work Experience</a:t>
              </a:r>
              <a:endParaRPr lang="en-US" sz="800" kern="10" spc="0">
                <a:ln>
                  <a:noFill/>
                </a:ln>
                <a:solidFill>
                  <a:srgbClr val="000000"/>
                </a:solidFill>
                <a:effectLst/>
                <a:latin typeface="Calibri"/>
                <a:cs typeface="Calibri"/>
              </a:endParaRPr>
            </a:p>
          </p:txBody>
        </p:sp>
        <p:sp>
          <p:nvSpPr>
            <p:cNvPr id="8" name="WordArt 5"/>
            <p:cNvSpPr>
              <a:spLocks noChangeArrowheads="1" noChangeShapeType="1" noTextEdit="1"/>
            </p:cNvSpPr>
            <p:nvPr/>
          </p:nvSpPr>
          <p:spPr bwMode="auto">
            <a:xfrm rot="-321146">
              <a:off x="3719" y="4870"/>
              <a:ext cx="970" cy="109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Down">
                <a:avLst>
                  <a:gd name="adj" fmla="val 44444"/>
                </a:avLst>
              </a:prstTxWarp>
            </a:bodyPr>
            <a:lstStyle/>
            <a:p>
              <a:pPr algn="ctr" rtl="0">
                <a:buNone/>
              </a:pPr>
              <a:r>
                <a:rPr lang="en-US" sz="800" kern="10" spc="0" smtClean="0">
                  <a:ln>
                    <a:noFill/>
                  </a:ln>
                  <a:solidFill>
                    <a:srgbClr val="000000"/>
                  </a:solidFill>
                  <a:effectLst/>
                  <a:latin typeface="Calibri"/>
                  <a:cs typeface="Calibri"/>
                </a:rPr>
                <a:t>Current Theory</a:t>
              </a:r>
            </a:p>
            <a:p>
              <a:pPr algn="ctr" rtl="0">
                <a:buNone/>
              </a:pPr>
              <a:r>
                <a:rPr lang="en-US" sz="800" kern="10" spc="0" smtClean="0">
                  <a:ln>
                    <a:noFill/>
                  </a:ln>
                  <a:solidFill>
                    <a:srgbClr val="000000"/>
                  </a:solidFill>
                  <a:effectLst/>
                  <a:latin typeface="Calibri"/>
                  <a:cs typeface="Calibri"/>
                </a:rPr>
                <a:t>and Research</a:t>
              </a:r>
              <a:endParaRPr lang="en-US" sz="800" kern="10" spc="0">
                <a:ln>
                  <a:noFill/>
                </a:ln>
                <a:solidFill>
                  <a:srgbClr val="000000"/>
                </a:solidFill>
                <a:effectLst/>
                <a:latin typeface="Calibri"/>
                <a:cs typeface="Calibri"/>
              </a:endParaRPr>
            </a:p>
          </p:txBody>
        </p:sp>
        <p:pic>
          <p:nvPicPr>
            <p:cNvPr id="1030" name="Diagram 2"/>
            <p:cNvPicPr>
              <a:picLocks noChangeArrowheads="1"/>
            </p:cNvPicPr>
            <p:nvPr/>
          </p:nvPicPr>
          <p:blipFill>
            <a:blip r:embed="rId3" cstate="print">
              <a:extLst>
                <a:ext uri="{28A0092B-C50C-407E-A947-70E740481C1C}">
                  <a14:useLocalDpi xmlns:a14="http://schemas.microsoft.com/office/drawing/2010/main" val="0"/>
                </a:ext>
              </a:extLst>
            </a:blip>
            <a:srcRect l="18182" t="359" r="5615"/>
            <a:stretch>
              <a:fillRect/>
            </a:stretch>
          </p:blipFill>
          <p:spPr bwMode="auto">
            <a:xfrm>
              <a:off x="3960" y="4545"/>
              <a:ext cx="4275" cy="4170"/>
            </a:xfrm>
            <a:prstGeom prst="rect">
              <a:avLst/>
            </a:prstGeom>
            <a:noFill/>
            <a:extLst>
              <a:ext uri="{909E8E84-426E-40DD-AFC4-6F175D3DCCD1}">
                <a14:hiddenFill xmlns:a14="http://schemas.microsoft.com/office/drawing/2010/main">
                  <a:solidFill>
                    <a:srgbClr val="FFFFFF"/>
                  </a:solidFill>
                </a14:hiddenFill>
              </a:ext>
            </a:extLst>
          </p:spPr>
        </p:pic>
        <p:sp>
          <p:nvSpPr>
            <p:cNvPr id="9" name="WordArt 7"/>
            <p:cNvSpPr>
              <a:spLocks noChangeArrowheads="1" noChangeShapeType="1" noTextEdit="1"/>
            </p:cNvSpPr>
            <p:nvPr/>
          </p:nvSpPr>
          <p:spPr bwMode="auto">
            <a:xfrm>
              <a:off x="5670" y="5175"/>
              <a:ext cx="1005" cy="690"/>
            </a:xfrm>
            <a:prstGeom prst="rect">
              <a:avLst/>
            </a:prstGeom>
            <a:extLst>
              <a:ext uri="{AF507438-7753-43E0-B8FC-AC1667EBCBE1}">
                <a14:hiddenEffects xmlns:a14="http://schemas.microsoft.com/office/drawing/2010/main">
                  <a:effectLst/>
                </a14:hiddenEffects>
              </a:ext>
            </a:extLst>
          </p:spPr>
          <p:txBody>
            <a:bodyPr wrap="none" fromWordArt="1">
              <a:prstTxWarp prst="textSlantDown">
                <a:avLst>
                  <a:gd name="adj" fmla="val 44444"/>
                </a:avLst>
              </a:prstTxWarp>
            </a:bodyPr>
            <a:lstStyle/>
            <a:p>
              <a:pPr algn="ctr" rtl="0">
                <a:buNone/>
              </a:pPr>
              <a:r>
                <a:rPr lang="en-US" sz="1200" kern="10" spc="0" smtClean="0">
                  <a:ln w="9525">
                    <a:solidFill>
                      <a:srgbClr val="000000"/>
                    </a:solidFill>
                    <a:round/>
                    <a:headEnd/>
                    <a:tailEnd/>
                  </a:ln>
                  <a:solidFill>
                    <a:srgbClr val="000000"/>
                  </a:solidFill>
                  <a:effectLst/>
                  <a:latin typeface="Calibri"/>
                  <a:cs typeface="Calibri"/>
                </a:rPr>
                <a:t>LIBRARIAN</a:t>
              </a:r>
              <a:endParaRPr lang="en-US" sz="1200" kern="10" spc="0">
                <a:ln w="9525">
                  <a:solidFill>
                    <a:srgbClr val="000000"/>
                  </a:solidFill>
                  <a:round/>
                  <a:headEnd/>
                  <a:tailEnd/>
                </a:ln>
                <a:solidFill>
                  <a:srgbClr val="000000"/>
                </a:solidFill>
                <a:effectLst/>
                <a:latin typeface="Calibri"/>
                <a:cs typeface="Calibri"/>
              </a:endParaRPr>
            </a:p>
          </p:txBody>
        </p:sp>
        <p:sp>
          <p:nvSpPr>
            <p:cNvPr id="10" name="WordArt 8"/>
            <p:cNvSpPr>
              <a:spLocks noChangeArrowheads="1" noChangeShapeType="1" noTextEdit="1"/>
            </p:cNvSpPr>
            <p:nvPr/>
          </p:nvSpPr>
          <p:spPr bwMode="auto">
            <a:xfrm>
              <a:off x="4575" y="6900"/>
              <a:ext cx="720" cy="645"/>
            </a:xfrm>
            <a:prstGeom prst="rect">
              <a:avLst/>
            </a:prstGeom>
            <a:extLst>
              <a:ext uri="{AF507438-7753-43E0-B8FC-AC1667EBCBE1}">
                <a14:hiddenEffects xmlns:a14="http://schemas.microsoft.com/office/drawing/2010/main">
                  <a:effectLst/>
                </a14:hiddenEffects>
              </a:ext>
            </a:extLst>
          </p:spPr>
          <p:txBody>
            <a:bodyPr wrap="none" fromWordArt="1">
              <a:prstTxWarp prst="textSlantDown">
                <a:avLst>
                  <a:gd name="adj" fmla="val 44444"/>
                </a:avLst>
              </a:prstTxWarp>
            </a:bodyPr>
            <a:lstStyle/>
            <a:p>
              <a:pPr algn="ctr" rtl="0">
                <a:buNone/>
              </a:pPr>
              <a:r>
                <a:rPr lang="en-US" sz="1200" kern="10" spc="0" smtClean="0">
                  <a:ln w="9525">
                    <a:solidFill>
                      <a:srgbClr val="000000"/>
                    </a:solidFill>
                    <a:round/>
                    <a:headEnd/>
                    <a:tailEnd/>
                  </a:ln>
                  <a:solidFill>
                    <a:srgbClr val="000000"/>
                  </a:solidFill>
                  <a:effectLst/>
                  <a:latin typeface="Calibri"/>
                  <a:cs typeface="Calibri"/>
                </a:rPr>
                <a:t>FACULTY</a:t>
              </a:r>
              <a:endParaRPr lang="en-US" sz="1200" kern="10" spc="0">
                <a:ln w="9525">
                  <a:solidFill>
                    <a:srgbClr val="000000"/>
                  </a:solidFill>
                  <a:round/>
                  <a:headEnd/>
                  <a:tailEnd/>
                </a:ln>
                <a:solidFill>
                  <a:srgbClr val="000000"/>
                </a:solidFill>
                <a:effectLst/>
                <a:latin typeface="Calibri"/>
                <a:cs typeface="Calibri"/>
              </a:endParaRPr>
            </a:p>
          </p:txBody>
        </p:sp>
        <p:sp>
          <p:nvSpPr>
            <p:cNvPr id="11" name="WordArt 9"/>
            <p:cNvSpPr>
              <a:spLocks noChangeArrowheads="1" noChangeShapeType="1" noTextEdit="1"/>
            </p:cNvSpPr>
            <p:nvPr/>
          </p:nvSpPr>
          <p:spPr bwMode="auto">
            <a:xfrm>
              <a:off x="6675" y="7155"/>
              <a:ext cx="720" cy="645"/>
            </a:xfrm>
            <a:prstGeom prst="rect">
              <a:avLst/>
            </a:prstGeom>
            <a:extLst>
              <a:ext uri="{AF507438-7753-43E0-B8FC-AC1667EBCBE1}">
                <a14:hiddenEffects xmlns:a14="http://schemas.microsoft.com/office/drawing/2010/main">
                  <a:effectLst/>
                </a14:hiddenEffects>
              </a:ext>
            </a:extLst>
          </p:spPr>
          <p:txBody>
            <a:bodyPr wrap="none" fromWordArt="1">
              <a:prstTxWarp prst="textSlantDown">
                <a:avLst>
                  <a:gd name="adj" fmla="val 44444"/>
                </a:avLst>
              </a:prstTxWarp>
            </a:bodyPr>
            <a:lstStyle/>
            <a:p>
              <a:pPr algn="ctr" rtl="0">
                <a:buNone/>
              </a:pPr>
              <a:r>
                <a:rPr lang="en-US" sz="1200" kern="10" spc="0" smtClean="0">
                  <a:ln w="9525">
                    <a:solidFill>
                      <a:srgbClr val="000000"/>
                    </a:solidFill>
                    <a:round/>
                    <a:headEnd/>
                    <a:tailEnd/>
                  </a:ln>
                  <a:solidFill>
                    <a:srgbClr val="000000"/>
                  </a:solidFill>
                  <a:effectLst/>
                  <a:latin typeface="Calibri"/>
                  <a:cs typeface="Calibri"/>
                </a:rPr>
                <a:t>STUDENT</a:t>
              </a:r>
              <a:endParaRPr lang="en-US" sz="1200" kern="10" spc="0">
                <a:ln w="9525">
                  <a:solidFill>
                    <a:srgbClr val="000000"/>
                  </a:solidFill>
                  <a:round/>
                  <a:headEnd/>
                  <a:tailEnd/>
                </a:ln>
                <a:solidFill>
                  <a:srgbClr val="000000"/>
                </a:solidFill>
                <a:effectLst/>
                <a:latin typeface="Calibri"/>
                <a:cs typeface="Calibri"/>
              </a:endParaRPr>
            </a:p>
          </p:txBody>
        </p:sp>
        <p:sp>
          <p:nvSpPr>
            <p:cNvPr id="12" name="Line 10"/>
            <p:cNvSpPr>
              <a:spLocks noChangeShapeType="1"/>
            </p:cNvSpPr>
            <p:nvPr/>
          </p:nvSpPr>
          <p:spPr bwMode="auto">
            <a:xfrm flipV="1">
              <a:off x="5895" y="7643"/>
              <a:ext cx="1" cy="8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flipH="1">
              <a:off x="6833" y="6203"/>
              <a:ext cx="660" cy="3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p:nvSpPr>
          <p:spPr bwMode="auto">
            <a:xfrm>
              <a:off x="4815" y="5821"/>
              <a:ext cx="804" cy="5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14"/>
          <p:cNvSpPr txBox="1"/>
          <p:nvPr/>
        </p:nvSpPr>
        <p:spPr>
          <a:xfrm>
            <a:off x="1524000" y="381000"/>
            <a:ext cx="6096000" cy="523220"/>
          </a:xfrm>
          <a:prstGeom prst="rect">
            <a:avLst/>
          </a:prstGeom>
          <a:noFill/>
        </p:spPr>
        <p:txBody>
          <a:bodyPr wrap="square" rtlCol="0">
            <a:spAutoFit/>
          </a:bodyPr>
          <a:lstStyle/>
          <a:p>
            <a:pPr algn="ctr"/>
            <a:r>
              <a:rPr lang="en-US" sz="2800" dirty="0" smtClean="0"/>
              <a:t>Real Learning Connections Project</a:t>
            </a:r>
            <a:endParaRPr lang="en-US" sz="2800" dirty="0"/>
          </a:p>
        </p:txBody>
      </p:sp>
    </p:spTree>
    <p:extLst>
      <p:ext uri="{BB962C8B-B14F-4D97-AF65-F5344CB8AC3E}">
        <p14:creationId xmlns:p14="http://schemas.microsoft.com/office/powerpoint/2010/main" val="1047072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Each member of the class is linked with a practitioner in a community college.</a:t>
            </a:r>
          </a:p>
          <a:p>
            <a:r>
              <a:rPr lang="en-US" dirty="0" smtClean="0"/>
              <a:t>Checking theory being learned from articles with what is being done in libraries. </a:t>
            </a:r>
          </a:p>
          <a:p>
            <a:r>
              <a:rPr lang="en-US" dirty="0" smtClean="0"/>
              <a:t>They will write about the connections and disconnections. </a:t>
            </a:r>
          </a:p>
          <a:p>
            <a:endParaRPr lang="en-US" dirty="0"/>
          </a:p>
        </p:txBody>
      </p:sp>
      <p:sp>
        <p:nvSpPr>
          <p:cNvPr id="2" name="Title 1"/>
          <p:cNvSpPr>
            <a:spLocks noGrp="1"/>
          </p:cNvSpPr>
          <p:nvPr>
            <p:ph type="title"/>
          </p:nvPr>
        </p:nvSpPr>
        <p:spPr/>
        <p:txBody>
          <a:bodyPr/>
          <a:lstStyle/>
          <a:p>
            <a:r>
              <a:rPr lang="en-US" dirty="0" smtClean="0"/>
              <a:t>Community College Partners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200000"/>
              </a:lnSpc>
            </a:pPr>
            <a:r>
              <a:rPr lang="en-US" dirty="0" smtClean="0"/>
              <a:t>Economic focus on Community Colleges</a:t>
            </a:r>
          </a:p>
          <a:p>
            <a:pPr>
              <a:lnSpc>
                <a:spcPct val="200000"/>
              </a:lnSpc>
            </a:pPr>
            <a:r>
              <a:rPr lang="en-US" dirty="0" smtClean="0"/>
              <a:t>WILIS study of librarians in North Carolina, USA</a:t>
            </a:r>
          </a:p>
          <a:p>
            <a:pPr>
              <a:lnSpc>
                <a:spcPct val="200000"/>
              </a:lnSpc>
            </a:pPr>
            <a:r>
              <a:rPr lang="en-US" dirty="0" smtClean="0"/>
              <a:t>IMLS grant to Northern Illinois Library Consortium</a:t>
            </a:r>
          </a:p>
          <a:p>
            <a:pPr>
              <a:lnSpc>
                <a:spcPct val="200000"/>
              </a:lnSpc>
            </a:pPr>
            <a:r>
              <a:rPr lang="en-US" dirty="0" smtClean="0"/>
              <a:t>Nature of Community College Librarianship, unique skill set</a:t>
            </a:r>
          </a:p>
          <a:p>
            <a:pPr>
              <a:lnSpc>
                <a:spcPct val="200000"/>
              </a:lnSpc>
            </a:pPr>
            <a:r>
              <a:rPr lang="en-US" dirty="0" smtClean="0"/>
              <a:t>Diversity of staff vs. students served</a:t>
            </a:r>
          </a:p>
        </p:txBody>
      </p:sp>
      <p:sp>
        <p:nvSpPr>
          <p:cNvPr id="3" name="Title 2"/>
          <p:cNvSpPr>
            <a:spLocks noGrp="1"/>
          </p:cNvSpPr>
          <p:nvPr>
            <p:ph type="title"/>
          </p:nvPr>
        </p:nvSpPr>
        <p:spPr/>
        <p:txBody>
          <a:bodyPr>
            <a:normAutofit fontScale="90000"/>
          </a:bodyPr>
          <a:lstStyle/>
          <a:p>
            <a:pPr algn="ctr"/>
            <a:r>
              <a:rPr lang="en-US" dirty="0" smtClean="0"/>
              <a:t>Beginnings of Defining the CC Librarian Project</a:t>
            </a:r>
            <a:endParaRPr lang="en-US" dirty="0"/>
          </a:p>
        </p:txBody>
      </p:sp>
      <p:sp>
        <p:nvSpPr>
          <p:cNvPr id="4" name="TextBox 3"/>
          <p:cNvSpPr txBox="1"/>
          <p:nvPr/>
        </p:nvSpPr>
        <p:spPr>
          <a:xfrm>
            <a:off x="5715000" y="5705288"/>
            <a:ext cx="1951175" cy="369332"/>
          </a:xfrm>
          <a:prstGeom prst="rect">
            <a:avLst/>
          </a:prstGeom>
          <a:noFill/>
        </p:spPr>
        <p:txBody>
          <a:bodyPr wrap="none" rtlCol="0">
            <a:spAutoFit/>
          </a:bodyPr>
          <a:lstStyle/>
          <a:p>
            <a:r>
              <a:rPr lang="en-US" dirty="0" smtClean="0">
                <a:hlinkClick r:id="rId3"/>
              </a:rPr>
              <a:t>Project website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Training vs. </a:t>
            </a:r>
            <a:r>
              <a:rPr lang="en-US" dirty="0" smtClean="0"/>
              <a:t>Education</a:t>
            </a:r>
            <a:endParaRPr lang="en-US" dirty="0"/>
          </a:p>
        </p:txBody>
      </p:sp>
      <p:sp>
        <p:nvSpPr>
          <p:cNvPr id="4" name="Text Placeholder 3"/>
          <p:cNvSpPr>
            <a:spLocks noGrp="1"/>
          </p:cNvSpPr>
          <p:nvPr>
            <p:ph type="body" idx="1"/>
          </p:nvPr>
        </p:nvSpPr>
        <p:spPr/>
        <p:txBody>
          <a:bodyPr/>
          <a:lstStyle/>
          <a:p>
            <a:pPr algn="ctr"/>
            <a:r>
              <a:rPr lang="en-US" dirty="0" smtClean="0"/>
              <a:t>Training</a:t>
            </a:r>
            <a:endParaRPr lang="en-US" dirty="0"/>
          </a:p>
        </p:txBody>
      </p:sp>
      <p:sp>
        <p:nvSpPr>
          <p:cNvPr id="6" name="Text Placeholder 5"/>
          <p:cNvSpPr>
            <a:spLocks noGrp="1"/>
          </p:cNvSpPr>
          <p:nvPr>
            <p:ph type="body" sz="half" idx="3"/>
          </p:nvPr>
        </p:nvSpPr>
        <p:spPr/>
        <p:txBody>
          <a:bodyPr/>
          <a:lstStyle/>
          <a:p>
            <a:pPr algn="ctr"/>
            <a:r>
              <a:rPr lang="en-US" dirty="0" smtClean="0"/>
              <a:t>Education</a:t>
            </a:r>
            <a:endParaRPr lang="en-US" dirty="0"/>
          </a:p>
        </p:txBody>
      </p:sp>
      <p:sp>
        <p:nvSpPr>
          <p:cNvPr id="5" name="Content Placeholder 4"/>
          <p:cNvSpPr>
            <a:spLocks noGrp="1"/>
          </p:cNvSpPr>
          <p:nvPr>
            <p:ph sz="quarter" idx="2"/>
          </p:nvPr>
        </p:nvSpPr>
        <p:spPr/>
        <p:txBody>
          <a:bodyPr/>
          <a:lstStyle/>
          <a:p>
            <a:r>
              <a:rPr lang="en-US" dirty="0" smtClean="0"/>
              <a:t>Practice</a:t>
            </a:r>
          </a:p>
          <a:p>
            <a:endParaRPr lang="en-US" dirty="0" smtClean="0"/>
          </a:p>
          <a:p>
            <a:r>
              <a:rPr lang="en-US" dirty="0" smtClean="0"/>
              <a:t>Taking action</a:t>
            </a:r>
          </a:p>
          <a:p>
            <a:endParaRPr lang="en-US" dirty="0" smtClean="0"/>
          </a:p>
          <a:p>
            <a:r>
              <a:rPr lang="en-US" dirty="0" smtClean="0"/>
              <a:t>Focus on performance</a:t>
            </a:r>
          </a:p>
          <a:p>
            <a:endParaRPr lang="en-US" dirty="0" smtClean="0"/>
          </a:p>
          <a:p>
            <a:r>
              <a:rPr lang="en-US" dirty="0" smtClean="0"/>
              <a:t>Knowledge content</a:t>
            </a:r>
          </a:p>
          <a:p>
            <a:endParaRPr lang="en-US" dirty="0" smtClean="0"/>
          </a:p>
          <a:p>
            <a:r>
              <a:rPr lang="en-US" dirty="0" smtClean="0"/>
              <a:t>Educating first</a:t>
            </a:r>
          </a:p>
          <a:p>
            <a:endParaRPr lang="en-US" dirty="0"/>
          </a:p>
        </p:txBody>
      </p:sp>
      <p:sp>
        <p:nvSpPr>
          <p:cNvPr id="7" name="Content Placeholder 6"/>
          <p:cNvSpPr>
            <a:spLocks noGrp="1"/>
          </p:cNvSpPr>
          <p:nvPr>
            <p:ph sz="quarter" idx="4"/>
          </p:nvPr>
        </p:nvSpPr>
        <p:spPr/>
        <p:txBody>
          <a:bodyPr/>
          <a:lstStyle/>
          <a:p>
            <a:r>
              <a:rPr lang="en-US" dirty="0" smtClean="0"/>
              <a:t>Theory</a:t>
            </a:r>
          </a:p>
          <a:p>
            <a:endParaRPr lang="en-US" dirty="0" smtClean="0"/>
          </a:p>
          <a:p>
            <a:r>
              <a:rPr lang="en-US" dirty="0" smtClean="0"/>
              <a:t>Cultivate minds</a:t>
            </a:r>
          </a:p>
          <a:p>
            <a:endParaRPr lang="en-US" dirty="0" smtClean="0"/>
          </a:p>
          <a:p>
            <a:r>
              <a:rPr lang="en-US" dirty="0" smtClean="0"/>
              <a:t>Knowledge</a:t>
            </a:r>
          </a:p>
          <a:p>
            <a:endParaRPr lang="en-US" b="1" dirty="0" smtClean="0"/>
          </a:p>
          <a:p>
            <a:r>
              <a:rPr lang="en-US" dirty="0" smtClean="0"/>
              <a:t>Change to known's</a:t>
            </a:r>
          </a:p>
          <a:p>
            <a:endParaRPr lang="en-US" dirty="0" smtClean="0"/>
          </a:p>
          <a:p>
            <a:r>
              <a:rPr lang="en-US" dirty="0" smtClean="0"/>
              <a:t>Training for something</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dirty="0" smtClean="0"/>
              <a:t>Skimming not reading</a:t>
            </a:r>
          </a:p>
          <a:p>
            <a:endParaRPr lang="en-US" dirty="0" smtClean="0"/>
          </a:p>
          <a:p>
            <a:r>
              <a:rPr lang="en-US" dirty="0" smtClean="0"/>
              <a:t>Scanning of information represented visually</a:t>
            </a:r>
          </a:p>
          <a:p>
            <a:endParaRPr lang="en-US" dirty="0" smtClean="0"/>
          </a:p>
          <a:p>
            <a:r>
              <a:rPr lang="en-US" dirty="0" smtClean="0"/>
              <a:t>Digital engagement</a:t>
            </a:r>
            <a:endParaRPr lang="en-US" dirty="0"/>
          </a:p>
        </p:txBody>
      </p:sp>
      <p:pic>
        <p:nvPicPr>
          <p:cNvPr id="10" name="Content Placeholder 9" descr="Atlas of Librarianship.jpg"/>
          <p:cNvPicPr>
            <a:picLocks noGrp="1" noChangeAspect="1"/>
          </p:cNvPicPr>
          <p:nvPr>
            <p:ph sz="half" idx="2"/>
          </p:nvPr>
        </p:nvPicPr>
        <p:blipFill>
          <a:blip r:embed="rId3" cstate="print"/>
          <a:stretch>
            <a:fillRect/>
          </a:stretch>
        </p:blipFill>
        <p:spPr>
          <a:xfrm>
            <a:off x="4648200" y="1735734"/>
            <a:ext cx="4038600" cy="4016770"/>
          </a:xfrm>
        </p:spPr>
      </p:pic>
      <p:sp>
        <p:nvSpPr>
          <p:cNvPr id="7" name="Title 6"/>
          <p:cNvSpPr>
            <a:spLocks noGrp="1"/>
          </p:cNvSpPr>
          <p:nvPr>
            <p:ph type="title"/>
          </p:nvPr>
        </p:nvSpPr>
        <p:spPr/>
        <p:txBody>
          <a:bodyPr/>
          <a:lstStyle/>
          <a:p>
            <a:pPr algn="ctr"/>
            <a:r>
              <a:rPr lang="en-US" dirty="0" smtClean="0"/>
              <a:t>Post-Literacy Considerations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Community colleges and their libraries serve a broad range of needs, including vocational/technical programs needing different information skills</a:t>
            </a:r>
          </a:p>
          <a:p>
            <a:r>
              <a:rPr lang="en-US" dirty="0" smtClean="0"/>
              <a:t>Need for workplace literacy </a:t>
            </a:r>
            <a:r>
              <a:rPr lang="en-US" smtClean="0"/>
              <a:t>instruction strong</a:t>
            </a:r>
            <a:endParaRPr lang="en-US" dirty="0" smtClean="0"/>
          </a:p>
          <a:p>
            <a:r>
              <a:rPr lang="en-US" dirty="0" smtClean="0"/>
              <a:t>Advocacy needed for support of this unique environment</a:t>
            </a:r>
          </a:p>
          <a:p>
            <a:r>
              <a:rPr lang="en-US" dirty="0" smtClean="0"/>
              <a:t>Uniqueness translates into broader range of skill sets for librarians</a:t>
            </a:r>
          </a:p>
          <a:p>
            <a:r>
              <a:rPr lang="en-US" dirty="0" smtClean="0"/>
              <a:t>Workforce changes still trending high, challenges for librarians will increase</a:t>
            </a:r>
          </a:p>
          <a:p>
            <a:endParaRPr lang="en-US"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00599"/>
          </a:xfrm>
        </p:spPr>
        <p:txBody>
          <a:bodyPr>
            <a:noAutofit/>
          </a:bodyPr>
          <a:lstStyle/>
          <a:p>
            <a:r>
              <a:rPr lang="en-US" sz="1200" dirty="0"/>
              <a:t>Bird, Nora J., Michael A. Crumpton, </a:t>
            </a:r>
            <a:r>
              <a:rPr lang="en-US" sz="1200" dirty="0" err="1"/>
              <a:t>Melynda</a:t>
            </a:r>
            <a:r>
              <a:rPr lang="en-US" sz="1200" dirty="0"/>
              <a:t> </a:t>
            </a:r>
            <a:r>
              <a:rPr lang="en-US" sz="1200" dirty="0" err="1"/>
              <a:t>Ozan</a:t>
            </a:r>
            <a:r>
              <a:rPr lang="en-US" sz="1200" dirty="0"/>
              <a:t>, and Tim Williams. "Workplace Information Literacy: a Neglected Priority." </a:t>
            </a:r>
            <a:r>
              <a:rPr lang="en-US" sz="1200" i="1" dirty="0"/>
              <a:t>Journal of Business &amp; Finance Librarianship </a:t>
            </a:r>
            <a:r>
              <a:rPr lang="en-US" sz="1200" dirty="0"/>
              <a:t>17.1 (2012): 18-33.</a:t>
            </a:r>
            <a:endParaRPr lang="en-US" sz="1200" dirty="0" smtClean="0"/>
          </a:p>
          <a:p>
            <a:r>
              <a:rPr lang="en-US" sz="1200" dirty="0" smtClean="0"/>
              <a:t>Dowell</a:t>
            </a:r>
            <a:r>
              <a:rPr lang="en-US" sz="1200" dirty="0" smtClean="0"/>
              <a:t>, D. (2006). Introduction. In D. Dowell (Ed.) </a:t>
            </a:r>
            <a:r>
              <a:rPr lang="en-US" sz="1200" i="1" dirty="0" smtClean="0"/>
              <a:t>It’s all about student learning: Managing community and other college libraries in the 21</a:t>
            </a:r>
            <a:r>
              <a:rPr lang="en-US" sz="1200" i="1" baseline="30000" dirty="0" smtClean="0"/>
              <a:t>st</a:t>
            </a:r>
            <a:r>
              <a:rPr lang="en-US" sz="1200" i="1" dirty="0" smtClean="0"/>
              <a:t> century. </a:t>
            </a:r>
            <a:r>
              <a:rPr lang="en-US" sz="1200" dirty="0" smtClean="0"/>
              <a:t>Westport, CT: Libraries Unlimited. </a:t>
            </a:r>
          </a:p>
          <a:p>
            <a:r>
              <a:rPr lang="en-US" sz="1200" dirty="0" smtClean="0"/>
              <a:t>Karp, R. (2006). Leadership issues for community college librarians. In D. Dowell (Ed.) </a:t>
            </a:r>
            <a:r>
              <a:rPr lang="en-US" sz="1200" i="1" dirty="0" smtClean="0"/>
              <a:t>It’s all about student learning: Managing community and other college libraries in the 21</a:t>
            </a:r>
            <a:r>
              <a:rPr lang="en-US" sz="1200" i="1" baseline="30000" dirty="0" smtClean="0"/>
              <a:t>st</a:t>
            </a:r>
            <a:r>
              <a:rPr lang="en-US" sz="1200" i="1" dirty="0" smtClean="0"/>
              <a:t> century. </a:t>
            </a:r>
            <a:r>
              <a:rPr lang="en-US" sz="1200" dirty="0" smtClean="0"/>
              <a:t>Westport, CT: Libraries Unlimited. </a:t>
            </a:r>
          </a:p>
          <a:p>
            <a:r>
              <a:rPr lang="en-US" sz="1200" dirty="0"/>
              <a:t>Kirkpatrick, Donald L. </a:t>
            </a:r>
            <a:r>
              <a:rPr lang="en-US" sz="1200" i="1" dirty="0"/>
              <a:t>Evaluating Training Programs. New York, NY:  </a:t>
            </a:r>
            <a:r>
              <a:rPr lang="en-US" sz="1200" i="1" dirty="0" err="1"/>
              <a:t>Berrett</a:t>
            </a:r>
            <a:r>
              <a:rPr lang="en-US" sz="1200" i="1" dirty="0"/>
              <a:t>-Koehler, 1994.</a:t>
            </a:r>
          </a:p>
          <a:p>
            <a:r>
              <a:rPr lang="en-US" sz="1200" dirty="0" smtClean="0"/>
              <a:t>Lloyd, A. (2010). </a:t>
            </a:r>
            <a:r>
              <a:rPr lang="en-US" sz="1200" i="1" dirty="0" smtClean="0"/>
              <a:t>Information literacy landscapes: Information literacy in education, workplace, and everyday contexts.</a:t>
            </a:r>
            <a:r>
              <a:rPr lang="en-US" sz="1200" dirty="0" smtClean="0"/>
              <a:t> Oxford, UK: </a:t>
            </a:r>
            <a:r>
              <a:rPr lang="en-US" sz="1200" dirty="0" err="1" smtClean="0"/>
              <a:t>Chandos</a:t>
            </a:r>
            <a:r>
              <a:rPr lang="en-US" sz="1200" dirty="0" smtClean="0"/>
              <a:t> Publishing.</a:t>
            </a:r>
          </a:p>
          <a:p>
            <a:r>
              <a:rPr lang="en-US" sz="1200" dirty="0" smtClean="0"/>
              <a:t>Lloyd, A. and Williamson, K. (2008). Towards an understanding of information literacy in context: Implications for research. </a:t>
            </a:r>
            <a:r>
              <a:rPr lang="en-US" sz="1200" i="1" dirty="0" smtClean="0"/>
              <a:t>Journal of Librarianship and Information Science, 40</a:t>
            </a:r>
            <a:r>
              <a:rPr lang="en-US" sz="1200" dirty="0" smtClean="0"/>
              <a:t>(1),  3-12.</a:t>
            </a:r>
          </a:p>
          <a:p>
            <a:r>
              <a:rPr lang="en-US" sz="1200" dirty="0" smtClean="0"/>
              <a:t>Marshall, J. G., Marshall, V. W., Morgan, J. C., </a:t>
            </a:r>
            <a:r>
              <a:rPr lang="en-US" sz="1200" dirty="0" err="1" smtClean="0"/>
              <a:t>Barreau</a:t>
            </a:r>
            <a:r>
              <a:rPr lang="en-US" sz="1200" dirty="0" smtClean="0"/>
              <a:t>, D., Moran, B. B., Solomon, P., et al. (2005). </a:t>
            </a:r>
            <a:r>
              <a:rPr lang="en-US" sz="1200" i="1" dirty="0" smtClean="0"/>
              <a:t>Workforce issues in library and information science (WILIS).</a:t>
            </a:r>
            <a:r>
              <a:rPr lang="en-US" sz="1200" dirty="0" smtClean="0"/>
              <a:t> UNC Institute on Aging and UNC School of Information and Library Science: Institute of Museum and Library Services.  </a:t>
            </a:r>
          </a:p>
          <a:p>
            <a:r>
              <a:rPr lang="en-US" sz="1200" dirty="0"/>
              <a:t>O'Hanlon, Nancy. "Information Literacy in the University Curriculum: Challenges for Outcomes Assessment." </a:t>
            </a:r>
            <a:r>
              <a:rPr lang="en-US" sz="1200" i="1" dirty="0"/>
              <a:t>Libraries and the Academy </a:t>
            </a:r>
            <a:r>
              <a:rPr lang="en-US" sz="1200" dirty="0"/>
              <a:t>7.2 (2007): 169-189. Web. 2 Feb. 2012. </a:t>
            </a:r>
          </a:p>
          <a:p>
            <a:r>
              <a:rPr lang="en-US" sz="1200" dirty="0"/>
              <a:t>Patterson, David. "Information Literacy and Community Colleges Students: Using New Approaches to Literacy Theory to Produce Equity." </a:t>
            </a:r>
            <a:r>
              <a:rPr lang="en-US" sz="1200" i="1" dirty="0"/>
              <a:t>Library Quarterly </a:t>
            </a:r>
            <a:r>
              <a:rPr lang="en-US" sz="1200" dirty="0"/>
              <a:t>79.3 (2009): 343-361.</a:t>
            </a:r>
            <a:endParaRPr lang="en-US" sz="1200" dirty="0" smtClean="0"/>
          </a:p>
          <a:p>
            <a:r>
              <a:rPr lang="en-US" sz="1200" dirty="0" err="1" smtClean="0"/>
              <a:t>Provasnik</a:t>
            </a:r>
            <a:r>
              <a:rPr lang="en-US" sz="1200" dirty="0" smtClean="0"/>
              <a:t>, S. and </a:t>
            </a:r>
            <a:r>
              <a:rPr lang="en-US" sz="1200" dirty="0" err="1" smtClean="0"/>
              <a:t>Planty</a:t>
            </a:r>
            <a:r>
              <a:rPr lang="en-US" sz="1200" dirty="0" smtClean="0"/>
              <a:t>, M. (2008). </a:t>
            </a:r>
            <a:r>
              <a:rPr lang="en-US" sz="1200" i="1" dirty="0" smtClean="0"/>
              <a:t>Community Colleges: Special Supplement to The Condition of Education. Statistical Analysis Report. </a:t>
            </a:r>
            <a:r>
              <a:rPr lang="en-US" sz="1200" dirty="0" smtClean="0"/>
              <a:t>Washington, DC: National Center for Education Statistics. </a:t>
            </a:r>
          </a:p>
          <a:p>
            <a:r>
              <a:rPr lang="en-US" sz="1200" dirty="0"/>
              <a:t>Warren, Leslie A. "Information Literacy in Community Colleges." </a:t>
            </a:r>
            <a:r>
              <a:rPr lang="en-US" sz="1200" i="1" dirty="0"/>
              <a:t>Reference &amp; User Services Quarterly </a:t>
            </a:r>
            <a:r>
              <a:rPr lang="en-US" sz="1200" dirty="0"/>
              <a:t>45.4 (2006): 297-303.</a:t>
            </a:r>
            <a:endParaRPr lang="en-US" sz="1200" dirty="0" smtClean="0"/>
          </a:p>
        </p:txBody>
      </p:sp>
      <p:sp>
        <p:nvSpPr>
          <p:cNvPr id="3" name="Title 2"/>
          <p:cNvSpPr>
            <a:spLocks noGrp="1"/>
          </p:cNvSpPr>
          <p:nvPr>
            <p:ph type="title"/>
          </p:nvPr>
        </p:nvSpPr>
        <p:spPr>
          <a:xfrm>
            <a:off x="457200" y="274638"/>
            <a:ext cx="8229600" cy="944562"/>
          </a:xfrm>
        </p:spPr>
        <p:txBody>
          <a:bodyPr/>
          <a:lstStyle/>
          <a:p>
            <a:pPr algn="ctr"/>
            <a:r>
              <a:rPr lang="en-US" dirty="0" smtClean="0"/>
              <a:t>References and Readings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dirty="0" smtClean="0"/>
              <a:t>Enjoying New Attention</a:t>
            </a:r>
          </a:p>
        </p:txBody>
      </p:sp>
      <p:pic>
        <p:nvPicPr>
          <p:cNvPr id="8195" name="Picture 2"/>
          <p:cNvPicPr>
            <a:picLocks noGrp="1" noChangeAspect="1" noChangeArrowheads="1"/>
          </p:cNvPicPr>
          <p:nvPr>
            <p:ph idx="1"/>
          </p:nvPr>
        </p:nvPicPr>
        <p:blipFill>
          <a:blip r:embed="rId3" cstate="print"/>
          <a:srcRect/>
          <a:stretch>
            <a:fillRect/>
          </a:stretch>
        </p:blipFill>
        <p:spPr>
          <a:xfrm>
            <a:off x="381000" y="1219200"/>
            <a:ext cx="8305800" cy="48768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767071"/>
          </a:xfrm>
        </p:spPr>
        <p:txBody>
          <a:bodyPr>
            <a:normAutofit fontScale="92500" lnSpcReduction="10000"/>
          </a:bodyPr>
          <a:lstStyle/>
          <a:p>
            <a:r>
              <a:rPr lang="en-US" dirty="0" smtClean="0"/>
              <a:t>Assessment</a:t>
            </a:r>
          </a:p>
          <a:p>
            <a:pPr lvl="1"/>
            <a:r>
              <a:rPr lang="en-US" dirty="0" smtClean="0"/>
              <a:t>Surveys</a:t>
            </a:r>
          </a:p>
          <a:p>
            <a:pPr lvl="1"/>
            <a:r>
              <a:rPr lang="en-US" dirty="0" smtClean="0"/>
              <a:t>Focus groups</a:t>
            </a:r>
          </a:p>
          <a:p>
            <a:pPr lvl="1"/>
            <a:r>
              <a:rPr lang="en-US" dirty="0" smtClean="0"/>
              <a:t>Field literature</a:t>
            </a:r>
          </a:p>
          <a:p>
            <a:r>
              <a:rPr lang="en-US" dirty="0" smtClean="0"/>
              <a:t>Identification of skill set(s) needed</a:t>
            </a:r>
          </a:p>
          <a:p>
            <a:pPr lvl="1"/>
            <a:r>
              <a:rPr lang="en-US" dirty="0" smtClean="0"/>
              <a:t>DACUM</a:t>
            </a:r>
          </a:p>
          <a:p>
            <a:pPr lvl="1"/>
            <a:r>
              <a:rPr lang="en-US" dirty="0" smtClean="0"/>
              <a:t>Detailed assessment</a:t>
            </a:r>
          </a:p>
          <a:p>
            <a:r>
              <a:rPr lang="en-US" dirty="0" smtClean="0"/>
              <a:t>Course design</a:t>
            </a:r>
          </a:p>
          <a:p>
            <a:pPr lvl="1"/>
            <a:r>
              <a:rPr lang="en-US" dirty="0" smtClean="0"/>
              <a:t>Temp to perm</a:t>
            </a:r>
          </a:p>
          <a:p>
            <a:pPr lvl="1"/>
            <a:r>
              <a:rPr lang="en-US" dirty="0" smtClean="0"/>
              <a:t>Professional development</a:t>
            </a:r>
          </a:p>
          <a:p>
            <a:pPr lvl="1"/>
            <a:r>
              <a:rPr lang="en-US" dirty="0" smtClean="0"/>
              <a:t>LIS course</a:t>
            </a:r>
          </a:p>
          <a:p>
            <a:r>
              <a:rPr lang="en-US" dirty="0" smtClean="0"/>
              <a:t>Evaluation</a:t>
            </a:r>
          </a:p>
          <a:p>
            <a:r>
              <a:rPr lang="en-US" dirty="0" smtClean="0"/>
              <a:t>Book to celebrate uniqueness</a:t>
            </a:r>
          </a:p>
          <a:p>
            <a:endParaRPr lang="en-US" dirty="0"/>
          </a:p>
        </p:txBody>
      </p:sp>
      <p:sp>
        <p:nvSpPr>
          <p:cNvPr id="3" name="Title 2"/>
          <p:cNvSpPr>
            <a:spLocks noGrp="1"/>
          </p:cNvSpPr>
          <p:nvPr>
            <p:ph type="title"/>
          </p:nvPr>
        </p:nvSpPr>
        <p:spPr/>
        <p:txBody>
          <a:bodyPr/>
          <a:lstStyle/>
          <a:p>
            <a:pPr algn="ctr"/>
            <a:r>
              <a:rPr lang="en-US" dirty="0" smtClean="0"/>
              <a:t>Project Plan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190 respondents </a:t>
            </a:r>
          </a:p>
          <a:p>
            <a:r>
              <a:rPr lang="en-US" dirty="0" smtClean="0"/>
              <a:t>NC, SC, VA &amp; some nationally</a:t>
            </a:r>
          </a:p>
          <a:p>
            <a:r>
              <a:rPr lang="en-US" dirty="0" smtClean="0"/>
              <a:t>Looked at gender, degree, coursework, skills learned since degree, titles</a:t>
            </a:r>
          </a:p>
          <a:p>
            <a:r>
              <a:rPr lang="en-US" dirty="0" smtClean="0"/>
              <a:t>Some demographic info</a:t>
            </a:r>
          </a:p>
          <a:p>
            <a:r>
              <a:rPr lang="en-US" dirty="0" smtClean="0"/>
              <a:t>Over 70% surveyed has middle or early college programs</a:t>
            </a:r>
          </a:p>
          <a:p>
            <a:r>
              <a:rPr lang="en-US" dirty="0" smtClean="0"/>
              <a:t>High percentage of distance education support</a:t>
            </a:r>
          </a:p>
          <a:p>
            <a:r>
              <a:rPr lang="en-US" dirty="0" smtClean="0"/>
              <a:t>Others listed…………….</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Survey – May 2010</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7%20chart.png"/>
          <p:cNvPicPr>
            <a:picLocks noGrp="1" noChangeAspect="1"/>
          </p:cNvPicPr>
          <p:nvPr>
            <p:ph idx="1"/>
          </p:nvPr>
        </p:nvPicPr>
        <p:blipFill>
          <a:blip r:embed="rId3" cstate="print"/>
          <a:stretch>
            <a:fillRect/>
          </a:stretch>
        </p:blipFill>
        <p:spPr>
          <a:xfrm>
            <a:off x="1554692" y="1481138"/>
            <a:ext cx="6034616" cy="4525962"/>
          </a:xfrm>
        </p:spPr>
      </p:pic>
      <p:sp>
        <p:nvSpPr>
          <p:cNvPr id="3" name="Title 2"/>
          <p:cNvSpPr>
            <a:spLocks noGrp="1"/>
          </p:cNvSpPr>
          <p:nvPr>
            <p:ph type="title"/>
          </p:nvPr>
        </p:nvSpPr>
        <p:spPr/>
        <p:txBody>
          <a:bodyPr/>
          <a:lstStyle/>
          <a:p>
            <a:pPr algn="ctr"/>
            <a:r>
              <a:rPr lang="en-US" dirty="0" smtClean="0"/>
              <a:t>On the Job Skills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8%20chart.png"/>
          <p:cNvPicPr>
            <a:picLocks noGrp="1" noChangeAspect="1"/>
          </p:cNvPicPr>
          <p:nvPr>
            <p:ph idx="1"/>
          </p:nvPr>
        </p:nvPicPr>
        <p:blipFill>
          <a:blip r:embed="rId3" cstate="print"/>
          <a:stretch>
            <a:fillRect/>
          </a:stretch>
        </p:blipFill>
        <p:spPr>
          <a:xfrm>
            <a:off x="1554692" y="1481138"/>
            <a:ext cx="6034616" cy="4525962"/>
          </a:xfrm>
        </p:spPr>
      </p:pic>
      <p:sp>
        <p:nvSpPr>
          <p:cNvPr id="3" name="Title 2"/>
          <p:cNvSpPr>
            <a:spLocks noGrp="1"/>
          </p:cNvSpPr>
          <p:nvPr>
            <p:ph type="title"/>
          </p:nvPr>
        </p:nvSpPr>
        <p:spPr/>
        <p:txBody>
          <a:bodyPr/>
          <a:lstStyle/>
          <a:p>
            <a:pPr algn="ctr"/>
            <a:r>
              <a:rPr lang="en-US" dirty="0" smtClean="0"/>
              <a:t>Languages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P030000783">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703</TotalTime>
  <Words>1560</Words>
  <Application>Microsoft Office PowerPoint</Application>
  <PresentationFormat>On-screen Show (4:3)</PresentationFormat>
  <Paragraphs>310</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Concourse</vt:lpstr>
      <vt:lpstr>TP030000783</vt:lpstr>
      <vt:lpstr>Teaching Workplace Information Literacy in the Community College</vt:lpstr>
      <vt:lpstr> From the work of Mike and Nora, focusing on CC Librarianship</vt:lpstr>
      <vt:lpstr>Community Colleges in the U.S.</vt:lpstr>
      <vt:lpstr>Beginnings of Defining the CC Librarian Project</vt:lpstr>
      <vt:lpstr>Enjoying New Attention</vt:lpstr>
      <vt:lpstr>Project Plan</vt:lpstr>
      <vt:lpstr>Survey – May 2010</vt:lpstr>
      <vt:lpstr>On the Job Skills</vt:lpstr>
      <vt:lpstr>Languages</vt:lpstr>
      <vt:lpstr>What’s Home base perspective?</vt:lpstr>
      <vt:lpstr>DE Instruction </vt:lpstr>
      <vt:lpstr>Desired Skill Sets</vt:lpstr>
      <vt:lpstr>Unique Challenges of CC Libs</vt:lpstr>
      <vt:lpstr>General Community College curricular purposes:</vt:lpstr>
      <vt:lpstr>Information Literacy</vt:lpstr>
      <vt:lpstr>PowerPoint Presentation</vt:lpstr>
      <vt:lpstr>Annemaree Lloyd’s Work</vt:lpstr>
      <vt:lpstr>PowerPoint Presentation</vt:lpstr>
      <vt:lpstr>PowerPoint Presentation</vt:lpstr>
      <vt:lpstr>Focus Groups</vt:lpstr>
      <vt:lpstr>Also from the focus group</vt:lpstr>
      <vt:lpstr>Lifelong learning</vt:lpstr>
      <vt:lpstr>Producing IL Equity</vt:lpstr>
      <vt:lpstr>PowerPoint Presentation</vt:lpstr>
      <vt:lpstr>IMLS Grant Goals</vt:lpstr>
      <vt:lpstr>Original Grant Feedback</vt:lpstr>
      <vt:lpstr>Intended Results</vt:lpstr>
      <vt:lpstr>PowerPoint Presentation</vt:lpstr>
      <vt:lpstr>Working with Instructors</vt:lpstr>
      <vt:lpstr>McGill’s Continuing Education</vt:lpstr>
      <vt:lpstr>JMU  - Employer Expectations</vt:lpstr>
      <vt:lpstr>Crawford and Irving’s Human Element</vt:lpstr>
      <vt:lpstr>Writing Objectives for Library Instruction</vt:lpstr>
      <vt:lpstr>Implementation Strategy</vt:lpstr>
      <vt:lpstr>Kirkpatrick’s 4 Levels of  Training Evaluation</vt:lpstr>
      <vt:lpstr>ADDIE Model</vt:lpstr>
      <vt:lpstr>Outcomes Assessment</vt:lpstr>
      <vt:lpstr>PowerPoint Presentation</vt:lpstr>
      <vt:lpstr>Community College Partners</vt:lpstr>
      <vt:lpstr>Training vs. Education</vt:lpstr>
      <vt:lpstr>Post-Literacy Considerations</vt:lpstr>
      <vt:lpstr>In Summary</vt:lpstr>
      <vt:lpstr>References and Readings</vt:lpstr>
    </vt:vector>
  </TitlesOfParts>
  <Company>UNCG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macrumpt</dc:creator>
  <cp:lastModifiedBy>Michael Crumpton</cp:lastModifiedBy>
  <cp:revision>91</cp:revision>
  <dcterms:created xsi:type="dcterms:W3CDTF">2011-03-09T14:34:06Z</dcterms:created>
  <dcterms:modified xsi:type="dcterms:W3CDTF">2012-04-02T20:21:35Z</dcterms:modified>
</cp:coreProperties>
</file>