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8" r:id="rId4"/>
    <p:sldId id="285" r:id="rId5"/>
    <p:sldId id="260" r:id="rId6"/>
    <p:sldId id="278" r:id="rId7"/>
    <p:sldId id="282" r:id="rId8"/>
    <p:sldId id="283" r:id="rId9"/>
    <p:sldId id="259" r:id="rId10"/>
    <p:sldId id="261" r:id="rId11"/>
    <p:sldId id="263" r:id="rId12"/>
    <p:sldId id="264" r:id="rId13"/>
    <p:sldId id="265" r:id="rId14"/>
    <p:sldId id="266" r:id="rId15"/>
    <p:sldId id="267" r:id="rId16"/>
    <p:sldId id="271" r:id="rId17"/>
    <p:sldId id="268" r:id="rId18"/>
    <p:sldId id="270" r:id="rId19"/>
    <p:sldId id="272" r:id="rId20"/>
    <p:sldId id="269" r:id="rId21"/>
    <p:sldId id="279" r:id="rId22"/>
    <p:sldId id="280" r:id="rId23"/>
    <p:sldId id="275" r:id="rId24"/>
    <p:sldId id="274" r:id="rId25"/>
    <p:sldId id="276" r:id="rId26"/>
    <p:sldId id="286" r:id="rId27"/>
    <p:sldId id="273" r:id="rId28"/>
    <p:sldId id="287" r:id="rId29"/>
    <p:sldId id="26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540" autoAdjust="0"/>
  </p:normalViewPr>
  <p:slideViewPr>
    <p:cSldViewPr>
      <p:cViewPr varScale="1">
        <p:scale>
          <a:sx n="69" d="100"/>
          <a:sy n="69" d="100"/>
        </p:scale>
        <p:origin x="-160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4F82A6-2C49-47CA-A4E5-562BC8FC3B30}" type="datetimeFigureOut">
              <a:rPr lang="en-US" smtClean="0"/>
              <a:t>10/24/2013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12F045-0FB1-4FFD-82BC-4468D72CEE1C}" type="slidenum">
              <a:rPr lang="en-US" smtClean="0"/>
              <a:t>‹#›</a:t>
            </a:fld>
            <a:endParaRPr lang="en-US"/>
          </a:p>
        </p:txBody>
      </p:sp>
    </p:spTree>
    <p:extLst>
      <p:ext uri="{BB962C8B-B14F-4D97-AF65-F5344CB8AC3E}">
        <p14:creationId xmlns:p14="http://schemas.microsoft.com/office/powerpoint/2010/main" val="3041267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r>
              <a:rPr lang="en-US" baseline="0" dirty="0" smtClean="0"/>
              <a:t> HR professionals one of the challenges we have had to face in recent years is morale and engagement.   As employees of state government, we’ve seen several years of budget cutbacks </a:t>
            </a:r>
            <a:r>
              <a:rPr lang="en-US" dirty="0" smtClean="0"/>
              <a:t> take their toll on employees.  </a:t>
            </a:r>
            <a:r>
              <a:rPr lang="en-US" baseline="0" dirty="0" smtClean="0"/>
              <a:t> </a:t>
            </a:r>
            <a:r>
              <a:rPr lang="en-US" dirty="0" smtClean="0"/>
              <a:t> How many people in this audience find morale challenges to be a struggle? </a:t>
            </a:r>
          </a:p>
          <a:p>
            <a:endParaRPr lang="en-US" dirty="0" smtClean="0"/>
          </a:p>
          <a:p>
            <a:r>
              <a:rPr lang="en-US" dirty="0" smtClean="0"/>
              <a:t>In our session, we are going to discuss the morale challenges we faced in our organization and how we responded. </a:t>
            </a:r>
            <a:endParaRPr lang="en-US" dirty="0"/>
          </a:p>
        </p:txBody>
      </p:sp>
      <p:sp>
        <p:nvSpPr>
          <p:cNvPr id="4" name="Slide Number Placeholder 3"/>
          <p:cNvSpPr>
            <a:spLocks noGrp="1"/>
          </p:cNvSpPr>
          <p:nvPr>
            <p:ph type="sldNum" sz="quarter" idx="10"/>
          </p:nvPr>
        </p:nvSpPr>
        <p:spPr/>
        <p:txBody>
          <a:bodyPr/>
          <a:lstStyle/>
          <a:p>
            <a:fld id="{3912F045-0FB1-4FFD-82BC-4468D72CEE1C}" type="slidenum">
              <a:rPr lang="en-US" smtClean="0"/>
              <a:t>1</a:t>
            </a:fld>
            <a:endParaRPr lang="en-US"/>
          </a:p>
        </p:txBody>
      </p:sp>
    </p:spTree>
    <p:extLst>
      <p:ext uri="{BB962C8B-B14F-4D97-AF65-F5344CB8AC3E}">
        <p14:creationId xmlns:p14="http://schemas.microsoft.com/office/powerpoint/2010/main" val="143293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 grumbles correlate to the upper level of Maslow’s theory-love/belonging and esteem.  High grumbles won’t originate from employees who have low grumbles.  </a:t>
            </a:r>
          </a:p>
          <a:p>
            <a:endParaRPr lang="en-US" dirty="0" smtClean="0"/>
          </a:p>
          <a:p>
            <a:r>
              <a:rPr lang="en-US" dirty="0" smtClean="0"/>
              <a:t>Each individual organization will determine how to define its own culture and how that culture will be reinforced.  We work at a university, and within the larger University, there are numerous subcultures; what is troubling to someone in the library may not be an issue for someone that works in student financial aid.  </a:t>
            </a:r>
          </a:p>
          <a:p>
            <a:endParaRPr lang="en-US" dirty="0" smtClean="0"/>
          </a:p>
          <a:p>
            <a:r>
              <a:rPr lang="en-US" dirty="0" smtClean="0"/>
              <a:t>One thing that make the higher education community is the issue of what is called “shared governance” which means that there are three internal groups which have a say in the running of the campus: faculty, staff and students.   As an example, one of the issues that came up as a troublesome area was the issue of “transparency.”   For us transparency meant that staff felt that decisions were being made and they not only weren’t consulted prior to the decision, but that the rationale for these decisions was not disclosed (or it was not disclosed to their satisfaction. )  </a:t>
            </a:r>
          </a:p>
        </p:txBody>
      </p:sp>
      <p:sp>
        <p:nvSpPr>
          <p:cNvPr id="4" name="Slide Number Placeholder 3"/>
          <p:cNvSpPr>
            <a:spLocks noGrp="1"/>
          </p:cNvSpPr>
          <p:nvPr>
            <p:ph type="sldNum" sz="quarter" idx="10"/>
          </p:nvPr>
        </p:nvSpPr>
        <p:spPr/>
        <p:txBody>
          <a:bodyPr/>
          <a:lstStyle/>
          <a:p>
            <a:fld id="{3912F045-0FB1-4FFD-82BC-4468D72CEE1C}" type="slidenum">
              <a:rPr lang="en-US" smtClean="0"/>
              <a:t>13</a:t>
            </a:fld>
            <a:endParaRPr lang="en-US"/>
          </a:p>
        </p:txBody>
      </p:sp>
    </p:spTree>
    <p:extLst>
      <p:ext uri="{BB962C8B-B14F-4D97-AF65-F5344CB8AC3E}">
        <p14:creationId xmlns:p14="http://schemas.microsoft.com/office/powerpoint/2010/main" val="2585138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a:t>
            </a:r>
            <a:r>
              <a:rPr lang="en-US" baseline="0" dirty="0" smtClean="0"/>
              <a:t> Maslow, “man is a perpetually wanting animal”</a:t>
            </a:r>
            <a:endParaRPr lang="en-US" dirty="0"/>
          </a:p>
        </p:txBody>
      </p:sp>
      <p:sp>
        <p:nvSpPr>
          <p:cNvPr id="4" name="Slide Number Placeholder 3"/>
          <p:cNvSpPr>
            <a:spLocks noGrp="1"/>
          </p:cNvSpPr>
          <p:nvPr>
            <p:ph type="sldNum" sz="quarter" idx="10"/>
          </p:nvPr>
        </p:nvSpPr>
        <p:spPr/>
        <p:txBody>
          <a:bodyPr/>
          <a:lstStyle/>
          <a:p>
            <a:fld id="{3912F045-0FB1-4FFD-82BC-4468D72CEE1C}" type="slidenum">
              <a:rPr lang="en-US" smtClean="0"/>
              <a:t>15</a:t>
            </a:fld>
            <a:endParaRPr lang="en-US"/>
          </a:p>
        </p:txBody>
      </p:sp>
    </p:spTree>
    <p:extLst>
      <p:ext uri="{BB962C8B-B14F-4D97-AF65-F5344CB8AC3E}">
        <p14:creationId xmlns:p14="http://schemas.microsoft.com/office/powerpoint/2010/main" val="1434531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According to Maslow’s hierarchy, those that that are at the level of self-actualization do not have to focus on lower level needs such as safety, food, etc. since those needs have been me.  To translate that to an employment perspective, those employees whose physiological, safety, desire to belong and esteem needs are the ones making the </a:t>
            </a:r>
            <a:r>
              <a:rPr lang="en-US" dirty="0" err="1" smtClean="0"/>
              <a:t>metagrumbles</a:t>
            </a:r>
            <a:r>
              <a:rPr lang="en-US" dirty="0" smtClean="0"/>
              <a:t>.  It isn’t that the concerns by these employees are valid, but it will have to be determined by each individual organization how and in what manner to address the grumbles.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Self-actualized</a:t>
            </a:r>
            <a:r>
              <a:rPr lang="en-US" baseline="0" dirty="0" smtClean="0"/>
              <a:t> is what someone is potentially.</a:t>
            </a:r>
            <a:endParaRPr lang="en-US" dirty="0" smtClean="0"/>
          </a:p>
          <a:p>
            <a:endParaRPr lang="en-US" dirty="0"/>
          </a:p>
        </p:txBody>
      </p:sp>
      <p:sp>
        <p:nvSpPr>
          <p:cNvPr id="4" name="Slide Number Placeholder 3"/>
          <p:cNvSpPr>
            <a:spLocks noGrp="1"/>
          </p:cNvSpPr>
          <p:nvPr>
            <p:ph type="sldNum" sz="quarter" idx="10"/>
          </p:nvPr>
        </p:nvSpPr>
        <p:spPr/>
        <p:txBody>
          <a:bodyPr/>
          <a:lstStyle/>
          <a:p>
            <a:fld id="{3912F045-0FB1-4FFD-82BC-4468D72CEE1C}" type="slidenum">
              <a:rPr lang="en-US" smtClean="0"/>
              <a:t>16</a:t>
            </a:fld>
            <a:endParaRPr lang="en-US"/>
          </a:p>
        </p:txBody>
      </p:sp>
    </p:spTree>
    <p:extLst>
      <p:ext uri="{BB962C8B-B14F-4D97-AF65-F5344CB8AC3E}">
        <p14:creationId xmlns:p14="http://schemas.microsoft.com/office/powerpoint/2010/main" val="3092733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Fulfilling</a:t>
            </a:r>
            <a:r>
              <a:rPr lang="en-US" baseline="0" dirty="0" smtClean="0"/>
              <a:t> self-esteem, based upon real capacity, desire for strength, achievement, confidence and secondly desire for reputation or prestige</a:t>
            </a:r>
          </a:p>
          <a:p>
            <a:endParaRPr lang="en-US" baseline="0" dirty="0" smtClean="0"/>
          </a:p>
          <a:p>
            <a:r>
              <a:rPr lang="en-US" baseline="0" dirty="0" smtClean="0"/>
              <a:t>Once self esteem is fulfilled, the awareness is about the potential</a:t>
            </a:r>
            <a:endParaRPr lang="en-US" dirty="0"/>
          </a:p>
        </p:txBody>
      </p:sp>
      <p:sp>
        <p:nvSpPr>
          <p:cNvPr id="4" name="Slide Number Placeholder 3"/>
          <p:cNvSpPr>
            <a:spLocks noGrp="1"/>
          </p:cNvSpPr>
          <p:nvPr>
            <p:ph type="sldNum" sz="quarter" idx="10"/>
          </p:nvPr>
        </p:nvSpPr>
        <p:spPr/>
        <p:txBody>
          <a:bodyPr/>
          <a:lstStyle/>
          <a:p>
            <a:fld id="{3912F045-0FB1-4FFD-82BC-4468D72CEE1C}" type="slidenum">
              <a:rPr lang="en-US" smtClean="0"/>
              <a:t>17</a:t>
            </a:fld>
            <a:endParaRPr lang="en-US"/>
          </a:p>
        </p:txBody>
      </p:sp>
    </p:spTree>
    <p:extLst>
      <p:ext uri="{BB962C8B-B14F-4D97-AF65-F5344CB8AC3E}">
        <p14:creationId xmlns:p14="http://schemas.microsoft.com/office/powerpoint/2010/main" val="33309033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Human</a:t>
            </a:r>
            <a:r>
              <a:rPr lang="en-US" baseline="0" dirty="0" smtClean="0"/>
              <a:t> motivation is intricately tied to emotions.  Employee motivation directly impacts social achievement goals (including those on the personal side) and is correlated to emotional intelligence.  How many in the room are familiar with the concept of emotional intelligence?  Are there people in the room that have spent time incorporating the principles of emotional intelligence in the workplace?</a:t>
            </a:r>
            <a:endParaRPr lang="en-US" dirty="0" smtClean="0"/>
          </a:p>
          <a:p>
            <a:endParaRPr lang="en-US" dirty="0"/>
          </a:p>
        </p:txBody>
      </p:sp>
      <p:sp>
        <p:nvSpPr>
          <p:cNvPr id="4" name="Slide Number Placeholder 3"/>
          <p:cNvSpPr>
            <a:spLocks noGrp="1"/>
          </p:cNvSpPr>
          <p:nvPr>
            <p:ph type="sldNum" sz="quarter" idx="10"/>
          </p:nvPr>
        </p:nvSpPr>
        <p:spPr/>
        <p:txBody>
          <a:bodyPr/>
          <a:lstStyle/>
          <a:p>
            <a:fld id="{3912F045-0FB1-4FFD-82BC-4468D72CEE1C}" type="slidenum">
              <a:rPr lang="en-US" smtClean="0"/>
              <a:t>18</a:t>
            </a:fld>
            <a:endParaRPr lang="en-US"/>
          </a:p>
        </p:txBody>
      </p:sp>
    </p:spTree>
    <p:extLst>
      <p:ext uri="{BB962C8B-B14F-4D97-AF65-F5344CB8AC3E}">
        <p14:creationId xmlns:p14="http://schemas.microsoft.com/office/powerpoint/2010/main" val="17716486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Take a look at this chart and look at</a:t>
            </a:r>
            <a:r>
              <a:rPr lang="en-US" baseline="0" dirty="0" smtClean="0"/>
              <a:t> the key concepts of motivation and look at the corresponding concept of emotional intelligence.  </a:t>
            </a:r>
            <a:endParaRPr lang="en-US" dirty="0" smtClean="0"/>
          </a:p>
          <a:p>
            <a:endParaRPr lang="en-US" dirty="0"/>
          </a:p>
        </p:txBody>
      </p:sp>
      <p:sp>
        <p:nvSpPr>
          <p:cNvPr id="4" name="Slide Number Placeholder 3"/>
          <p:cNvSpPr>
            <a:spLocks noGrp="1"/>
          </p:cNvSpPr>
          <p:nvPr>
            <p:ph type="sldNum" sz="quarter" idx="10"/>
          </p:nvPr>
        </p:nvSpPr>
        <p:spPr/>
        <p:txBody>
          <a:bodyPr/>
          <a:lstStyle/>
          <a:p>
            <a:fld id="{3912F045-0FB1-4FFD-82BC-4468D72CEE1C}" type="slidenum">
              <a:rPr lang="en-US" smtClean="0"/>
              <a:t>19</a:t>
            </a:fld>
            <a:endParaRPr lang="en-US"/>
          </a:p>
        </p:txBody>
      </p:sp>
    </p:spTree>
    <p:extLst>
      <p:ext uri="{BB962C8B-B14F-4D97-AF65-F5344CB8AC3E}">
        <p14:creationId xmlns:p14="http://schemas.microsoft.com/office/powerpoint/2010/main" val="1343661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Let’s take a look at the K-A-B Model</a:t>
            </a:r>
            <a:r>
              <a:rPr lang="en-US" baseline="0" dirty="0" smtClean="0"/>
              <a:t> of Emotional Intelligence.  </a:t>
            </a:r>
            <a:endParaRPr lang="en-US" dirty="0" smtClean="0"/>
          </a:p>
          <a:p>
            <a:endParaRPr lang="en-US" dirty="0"/>
          </a:p>
        </p:txBody>
      </p:sp>
      <p:sp>
        <p:nvSpPr>
          <p:cNvPr id="4" name="Slide Number Placeholder 3"/>
          <p:cNvSpPr>
            <a:spLocks noGrp="1"/>
          </p:cNvSpPr>
          <p:nvPr>
            <p:ph type="sldNum" sz="quarter" idx="10"/>
          </p:nvPr>
        </p:nvSpPr>
        <p:spPr/>
        <p:txBody>
          <a:bodyPr/>
          <a:lstStyle/>
          <a:p>
            <a:fld id="{3912F045-0FB1-4FFD-82BC-4468D72CEE1C}" type="slidenum">
              <a:rPr lang="en-US" smtClean="0"/>
              <a:t>20</a:t>
            </a:fld>
            <a:endParaRPr lang="en-US"/>
          </a:p>
        </p:txBody>
      </p:sp>
    </p:spTree>
    <p:extLst>
      <p:ext uri="{BB962C8B-B14F-4D97-AF65-F5344CB8AC3E}">
        <p14:creationId xmlns:p14="http://schemas.microsoft.com/office/powerpoint/2010/main" val="14373822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12F045-0FB1-4FFD-82BC-4468D72CEE1C}" type="slidenum">
              <a:rPr lang="en-US" smtClean="0"/>
              <a:t>22</a:t>
            </a:fld>
            <a:endParaRPr lang="en-US"/>
          </a:p>
        </p:txBody>
      </p:sp>
    </p:spTree>
    <p:extLst>
      <p:ext uri="{BB962C8B-B14F-4D97-AF65-F5344CB8AC3E}">
        <p14:creationId xmlns:p14="http://schemas.microsoft.com/office/powerpoint/2010/main" val="785894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a:t>
            </a:r>
            <a:r>
              <a:rPr lang="en-US" baseline="0" dirty="0" smtClean="0"/>
              <a:t> your organization, when assessing one dimension of organizational health, ask yourself these questions.  Depending on the industry in which you work, the channels you take to address these issues will vary.  </a:t>
            </a:r>
            <a:endParaRPr lang="en-US" dirty="0" smtClean="0"/>
          </a:p>
          <a:p>
            <a:endParaRPr lang="en-US" dirty="0"/>
          </a:p>
        </p:txBody>
      </p:sp>
      <p:sp>
        <p:nvSpPr>
          <p:cNvPr id="4" name="Slide Number Placeholder 3"/>
          <p:cNvSpPr>
            <a:spLocks noGrp="1"/>
          </p:cNvSpPr>
          <p:nvPr>
            <p:ph type="sldNum" sz="quarter" idx="10"/>
          </p:nvPr>
        </p:nvSpPr>
        <p:spPr/>
        <p:txBody>
          <a:bodyPr/>
          <a:lstStyle/>
          <a:p>
            <a:fld id="{3912F045-0FB1-4FFD-82BC-4468D72CEE1C}" type="slidenum">
              <a:rPr lang="en-US" smtClean="0"/>
              <a:t>23</a:t>
            </a:fld>
            <a:endParaRPr lang="en-US"/>
          </a:p>
        </p:txBody>
      </p:sp>
    </p:spTree>
    <p:extLst>
      <p:ext uri="{BB962C8B-B14F-4D97-AF65-F5344CB8AC3E}">
        <p14:creationId xmlns:p14="http://schemas.microsoft.com/office/powerpoint/2010/main" val="41121365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When</a:t>
            </a:r>
            <a:r>
              <a:rPr lang="en-US" baseline="0" dirty="0" smtClean="0"/>
              <a:t> trying to put steps in place to help move employees towards the top of the pyramid, here are the things that should be considered.  </a:t>
            </a:r>
            <a:endParaRPr lang="en-US" dirty="0" smtClean="0"/>
          </a:p>
          <a:p>
            <a:endParaRPr lang="en-US" dirty="0"/>
          </a:p>
        </p:txBody>
      </p:sp>
      <p:sp>
        <p:nvSpPr>
          <p:cNvPr id="4" name="Slide Number Placeholder 3"/>
          <p:cNvSpPr>
            <a:spLocks noGrp="1"/>
          </p:cNvSpPr>
          <p:nvPr>
            <p:ph type="sldNum" sz="quarter" idx="10"/>
          </p:nvPr>
        </p:nvSpPr>
        <p:spPr/>
        <p:txBody>
          <a:bodyPr/>
          <a:lstStyle/>
          <a:p>
            <a:fld id="{3912F045-0FB1-4FFD-82BC-4468D72CEE1C}" type="slidenum">
              <a:rPr lang="en-US" smtClean="0"/>
              <a:t>25</a:t>
            </a:fld>
            <a:endParaRPr lang="en-US"/>
          </a:p>
        </p:txBody>
      </p:sp>
    </p:spTree>
    <p:extLst>
      <p:ext uri="{BB962C8B-B14F-4D97-AF65-F5344CB8AC3E}">
        <p14:creationId xmlns:p14="http://schemas.microsoft.com/office/powerpoint/2010/main" val="4255522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share</a:t>
            </a:r>
            <a:r>
              <a:rPr lang="en-US" baseline="0" dirty="0" smtClean="0"/>
              <a:t> a tool that provided for us an internal assessment of our libraries organizational climate, call </a:t>
            </a:r>
            <a:r>
              <a:rPr lang="en-US" baseline="0" dirty="0" err="1" smtClean="0"/>
              <a:t>ClimateQUAL</a:t>
            </a:r>
            <a:r>
              <a:rPr lang="en-US" baseline="0" dirty="0" smtClean="0"/>
              <a:t>.  We’ll also discuss how the findings of this assessment lead us learning more about Maslow’s Grumble Theory and how this can be a precursor to formal complaints or grievances.</a:t>
            </a:r>
          </a:p>
          <a:p>
            <a:endParaRPr lang="en-US" baseline="0" dirty="0" smtClean="0"/>
          </a:p>
          <a:p>
            <a:r>
              <a:rPr lang="en-US" dirty="0" smtClean="0"/>
              <a:t>And we’ll</a:t>
            </a:r>
            <a:r>
              <a:rPr lang="en-US" baseline="0" dirty="0" smtClean="0"/>
              <a:t> discuss how to use Grumble Theory in the context of Maslow’s hierarchy of needs.</a:t>
            </a:r>
            <a:endParaRPr lang="en-US" dirty="0"/>
          </a:p>
        </p:txBody>
      </p:sp>
      <p:sp>
        <p:nvSpPr>
          <p:cNvPr id="4" name="Slide Number Placeholder 3"/>
          <p:cNvSpPr>
            <a:spLocks noGrp="1"/>
          </p:cNvSpPr>
          <p:nvPr>
            <p:ph type="sldNum" sz="quarter" idx="10"/>
          </p:nvPr>
        </p:nvSpPr>
        <p:spPr/>
        <p:txBody>
          <a:bodyPr/>
          <a:lstStyle/>
          <a:p>
            <a:fld id="{3912F045-0FB1-4FFD-82BC-4468D72CEE1C}" type="slidenum">
              <a:rPr lang="en-US" smtClean="0"/>
              <a:t>2</a:t>
            </a:fld>
            <a:endParaRPr lang="en-US"/>
          </a:p>
        </p:txBody>
      </p:sp>
    </p:spTree>
    <p:extLst>
      <p:ext uri="{BB962C8B-B14F-4D97-AF65-F5344CB8AC3E}">
        <p14:creationId xmlns:p14="http://schemas.microsoft.com/office/powerpoint/2010/main" val="26216405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12F045-0FB1-4FFD-82BC-4468D72CEE1C}" type="slidenum">
              <a:rPr lang="en-US" smtClean="0"/>
              <a:t>26</a:t>
            </a:fld>
            <a:endParaRPr lang="en-US"/>
          </a:p>
        </p:txBody>
      </p:sp>
    </p:spTree>
    <p:extLst>
      <p:ext uri="{BB962C8B-B14F-4D97-AF65-F5344CB8AC3E}">
        <p14:creationId xmlns:p14="http://schemas.microsoft.com/office/powerpoint/2010/main" val="32262271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12F045-0FB1-4FFD-82BC-4468D72CEE1C}" type="slidenum">
              <a:rPr lang="en-US" smtClean="0"/>
              <a:t>28</a:t>
            </a:fld>
            <a:endParaRPr lang="en-US"/>
          </a:p>
        </p:txBody>
      </p:sp>
    </p:spTree>
    <p:extLst>
      <p:ext uri="{BB962C8B-B14F-4D97-AF65-F5344CB8AC3E}">
        <p14:creationId xmlns:p14="http://schemas.microsoft.com/office/powerpoint/2010/main" val="847884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Defining motivation, it’s the art of helping people to focus their minds and energies on doing their</a:t>
            </a:r>
            <a:r>
              <a:rPr lang="en-US" baseline="0" dirty="0" smtClean="0"/>
              <a:t> work as effectively as possible.  Saul W. </a:t>
            </a:r>
            <a:r>
              <a:rPr lang="en-US" baseline="0" dirty="0" err="1" smtClean="0"/>
              <a:t>Gellerman</a:t>
            </a:r>
            <a:r>
              <a:rPr lang="en-US" baseline="0" dirty="0" smtClean="0"/>
              <a:t>, </a:t>
            </a:r>
            <a:r>
              <a:rPr lang="en-US" baseline="0" dirty="0" err="1" smtClean="0"/>
              <a:t>Motiviation</a:t>
            </a:r>
            <a:r>
              <a:rPr lang="en-US" baseline="0" dirty="0" smtClean="0"/>
              <a:t> in the Real World</a:t>
            </a:r>
          </a:p>
          <a:p>
            <a:endParaRPr lang="en-US" baseline="0" dirty="0" smtClean="0"/>
          </a:p>
          <a:p>
            <a:r>
              <a:rPr lang="en-US" baseline="0" dirty="0" smtClean="0"/>
              <a:t>Herzberg’s Motivation-Hygiene (maintenance) Theory</a:t>
            </a:r>
          </a:p>
          <a:p>
            <a:endParaRPr lang="en-US" baseline="0" dirty="0" smtClean="0"/>
          </a:p>
          <a:p>
            <a:r>
              <a:rPr lang="en-US" baseline="0" dirty="0" smtClean="0"/>
              <a:t>Fixity and degrees of motivation</a:t>
            </a:r>
            <a:endParaRPr lang="en-US" dirty="0"/>
          </a:p>
        </p:txBody>
      </p:sp>
      <p:sp>
        <p:nvSpPr>
          <p:cNvPr id="4" name="Slide Number Placeholder 3"/>
          <p:cNvSpPr>
            <a:spLocks noGrp="1"/>
          </p:cNvSpPr>
          <p:nvPr>
            <p:ph type="sldNum" sz="quarter" idx="10"/>
          </p:nvPr>
        </p:nvSpPr>
        <p:spPr/>
        <p:txBody>
          <a:bodyPr/>
          <a:lstStyle/>
          <a:p>
            <a:fld id="{3912F045-0FB1-4FFD-82BC-4468D72CEE1C}" type="slidenum">
              <a:rPr lang="en-US" smtClean="0"/>
              <a:t>3</a:t>
            </a:fld>
            <a:endParaRPr lang="en-US"/>
          </a:p>
        </p:txBody>
      </p:sp>
    </p:spTree>
    <p:extLst>
      <p:ext uri="{BB962C8B-B14F-4D97-AF65-F5344CB8AC3E}">
        <p14:creationId xmlns:p14="http://schemas.microsoft.com/office/powerpoint/2010/main" val="2539689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12F045-0FB1-4FFD-82BC-4468D72CEE1C}" type="slidenum">
              <a:rPr lang="en-US" smtClean="0"/>
              <a:t>4</a:t>
            </a:fld>
            <a:endParaRPr lang="en-US"/>
          </a:p>
        </p:txBody>
      </p:sp>
    </p:spTree>
    <p:extLst>
      <p:ext uri="{BB962C8B-B14F-4D97-AF65-F5344CB8AC3E}">
        <p14:creationId xmlns:p14="http://schemas.microsoft.com/office/powerpoint/2010/main" val="664497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of you are probably familiar with Maslow’s Hierarchy of Needs, which are considered to be the basic keys to motivation.  In our organization, we are limited in our ability to provide motivation incentives such as salary increases or bonus time.   In fact, due to drastic budget cuts in our state, raises had not been given in several years and promotions were limited.   While we were able to attribute the declining morale completely to economic issues, we knew there were other issues involved.  As a way to asses our organizational climate, we administered a tool called “Climate Qual.”   Climate </a:t>
            </a:r>
            <a:r>
              <a:rPr lang="en-US" dirty="0" err="1" smtClean="0"/>
              <a:t>Qual</a:t>
            </a:r>
            <a:r>
              <a:rPr lang="en-US" dirty="0" smtClean="0"/>
              <a:t> is an organization assessment tool, used exclusively by libraries.  We will get to more detail about </a:t>
            </a:r>
            <a:r>
              <a:rPr lang="en-US" dirty="0" err="1" smtClean="0"/>
              <a:t>ClimateQual</a:t>
            </a:r>
            <a:r>
              <a:rPr lang="en-US" dirty="0" smtClean="0"/>
              <a:t> in the next slide.  </a:t>
            </a:r>
          </a:p>
          <a:p>
            <a:endParaRPr lang="en-US" dirty="0" smtClean="0"/>
          </a:p>
          <a:p>
            <a:r>
              <a:rPr lang="en-US" dirty="0" smtClean="0"/>
              <a:t>The results of our assessment showed us that staff members had many concerns, some of which could directly be attributed to the declining morale.  In an effort to try and resolve some of the issues presented, we engaged the services of an adjunct faculty member to conduct focus groups with library staff in an attempt to obtain more specific information about the problems and difficulties the staff were having.  </a:t>
            </a:r>
          </a:p>
        </p:txBody>
      </p:sp>
      <p:sp>
        <p:nvSpPr>
          <p:cNvPr id="4" name="Slide Number Placeholder 3"/>
          <p:cNvSpPr>
            <a:spLocks noGrp="1"/>
          </p:cNvSpPr>
          <p:nvPr>
            <p:ph type="sldNum" sz="quarter" idx="10"/>
          </p:nvPr>
        </p:nvSpPr>
        <p:spPr/>
        <p:txBody>
          <a:bodyPr/>
          <a:lstStyle/>
          <a:p>
            <a:fld id="{3912F045-0FB1-4FFD-82BC-4468D72CEE1C}" type="slidenum">
              <a:rPr lang="en-US" smtClean="0"/>
              <a:t>5</a:t>
            </a:fld>
            <a:endParaRPr lang="en-US"/>
          </a:p>
        </p:txBody>
      </p:sp>
    </p:spTree>
    <p:extLst>
      <p:ext uri="{BB962C8B-B14F-4D97-AF65-F5344CB8AC3E}">
        <p14:creationId xmlns:p14="http://schemas.microsoft.com/office/powerpoint/2010/main" val="488560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ClimateQUAL</a:t>
            </a:r>
            <a:r>
              <a:rPr lang="en-US" dirty="0" smtClean="0"/>
              <a:t>®: Organizational Climate and Diversity Assessment is an assessment of library staff perceptions concerning (a) their library's commitment to the principles of diversity, (b) organizational policies and procedures, and (c) staff attitudes. It is an online survey with questions designed to understand the impact perceptions have on service quality in a library setting. The survey addresses a number of climate issues, such as diversity, teamwork, learning, and fairness, as well as current managerial practices, and staff attitudes and beliefs.</a:t>
            </a:r>
          </a:p>
          <a:p>
            <a:endParaRPr lang="en-US" dirty="0" smtClean="0"/>
          </a:p>
          <a:p>
            <a:r>
              <a:rPr lang="en-US" dirty="0" err="1" smtClean="0"/>
              <a:t>ClimateQUAL</a:t>
            </a:r>
            <a:r>
              <a:rPr lang="en-US" dirty="0" smtClean="0"/>
              <a:t>® aims to:</a:t>
            </a:r>
          </a:p>
          <a:p>
            <a:r>
              <a:rPr lang="en-US" dirty="0" smtClean="0"/>
              <a:t>* Foster a culture of healthy organizational climate and diversity;</a:t>
            </a:r>
          </a:p>
          <a:p>
            <a:r>
              <a:rPr lang="en-US" dirty="0" smtClean="0"/>
              <a:t>* Help libraries better understand staff perceptions of organizational climate and diversity;</a:t>
            </a:r>
          </a:p>
          <a:p>
            <a:r>
              <a:rPr lang="en-US" dirty="0" smtClean="0"/>
              <a:t>* Facilitate the on-going collection and interpretation of staff feedback;</a:t>
            </a:r>
          </a:p>
          <a:p>
            <a:r>
              <a:rPr lang="en-US" dirty="0" smtClean="0"/>
              <a:t>* Identify best practices in managing organizational climate; and</a:t>
            </a:r>
          </a:p>
          <a:p>
            <a:r>
              <a:rPr lang="en-US" dirty="0" smtClean="0"/>
              <a:t>* Enable libraries to interpret and act on data.</a:t>
            </a:r>
            <a:endParaRPr lang="en-US" dirty="0"/>
          </a:p>
        </p:txBody>
      </p:sp>
      <p:sp>
        <p:nvSpPr>
          <p:cNvPr id="4" name="Slide Number Placeholder 3"/>
          <p:cNvSpPr>
            <a:spLocks noGrp="1"/>
          </p:cNvSpPr>
          <p:nvPr>
            <p:ph type="sldNum" sz="quarter" idx="10"/>
          </p:nvPr>
        </p:nvSpPr>
        <p:spPr/>
        <p:txBody>
          <a:bodyPr/>
          <a:lstStyle/>
          <a:p>
            <a:fld id="{3912F045-0FB1-4FFD-82BC-4468D72CEE1C}" type="slidenum">
              <a:rPr lang="en-US" smtClean="0"/>
              <a:t>6</a:t>
            </a:fld>
            <a:endParaRPr lang="en-US"/>
          </a:p>
        </p:txBody>
      </p:sp>
    </p:spTree>
    <p:extLst>
      <p:ext uri="{BB962C8B-B14F-4D97-AF65-F5344CB8AC3E}">
        <p14:creationId xmlns:p14="http://schemas.microsoft.com/office/powerpoint/2010/main" val="4126587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Needs in</a:t>
            </a:r>
            <a:r>
              <a:rPr lang="en-US" baseline="0" dirty="0" smtClean="0"/>
              <a:t> hierarchies, appearance of one need usually rests on the prior satisfaction of another need.</a:t>
            </a:r>
          </a:p>
          <a:p>
            <a:endParaRPr lang="en-US" baseline="0" dirty="0" smtClean="0"/>
          </a:p>
          <a:p>
            <a:r>
              <a:rPr lang="en-US" baseline="0" dirty="0" smtClean="0"/>
              <a:t>Needs are not isolated or discrete, every drive toward a need is related to the state of satisfaction (or dissatisfaction) of other needs.</a:t>
            </a:r>
            <a:endParaRPr lang="en-US" dirty="0"/>
          </a:p>
        </p:txBody>
      </p:sp>
      <p:sp>
        <p:nvSpPr>
          <p:cNvPr id="4" name="Slide Number Placeholder 3"/>
          <p:cNvSpPr>
            <a:spLocks noGrp="1"/>
          </p:cNvSpPr>
          <p:nvPr>
            <p:ph type="sldNum" sz="quarter" idx="10"/>
          </p:nvPr>
        </p:nvSpPr>
        <p:spPr/>
        <p:txBody>
          <a:bodyPr/>
          <a:lstStyle/>
          <a:p>
            <a:fld id="{3912F045-0FB1-4FFD-82BC-4468D72CEE1C}" type="slidenum">
              <a:rPr lang="en-US" smtClean="0"/>
              <a:t>9</a:t>
            </a:fld>
            <a:endParaRPr lang="en-US"/>
          </a:p>
        </p:txBody>
      </p:sp>
    </p:spTree>
    <p:extLst>
      <p:ext uri="{BB962C8B-B14F-4D97-AF65-F5344CB8AC3E}">
        <p14:creationId xmlns:p14="http://schemas.microsoft.com/office/powerpoint/2010/main" val="1769075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While managers and supervisors (with HR as a partner) should certainly welcome the opportunity to address employee concerns, the question that many managers face is at what point does an employee concern cease being a valid concern?  Enter “Grumble Theory.”</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3912F045-0FB1-4FFD-82BC-4468D72CEE1C}" type="slidenum">
              <a:rPr lang="en-US" smtClean="0"/>
              <a:t>10</a:t>
            </a:fld>
            <a:endParaRPr lang="en-US"/>
          </a:p>
        </p:txBody>
      </p:sp>
    </p:spTree>
    <p:extLst>
      <p:ext uri="{BB962C8B-B14F-4D97-AF65-F5344CB8AC3E}">
        <p14:creationId xmlns:p14="http://schemas.microsoft.com/office/powerpoint/2010/main" val="3389816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Compare “low grumbles” to Maslow’s Hierarchy of Needs” theory.  I think everyone can agree that workplace concerns involving safety, comfort should be addressed immediately.  Now comfort may be considered subjective, such as when one employee likes the temperature at 75 degrees and another wants the temperature maintained at 65 degrees.  Low grumbles initiate when the first levels of Maslow’s needed (physiological and safety) aren’t being addressed.  </a:t>
            </a:r>
          </a:p>
          <a:p>
            <a:endParaRPr lang="en-US" dirty="0"/>
          </a:p>
        </p:txBody>
      </p:sp>
      <p:sp>
        <p:nvSpPr>
          <p:cNvPr id="4" name="Slide Number Placeholder 3"/>
          <p:cNvSpPr>
            <a:spLocks noGrp="1"/>
          </p:cNvSpPr>
          <p:nvPr>
            <p:ph type="sldNum" sz="quarter" idx="10"/>
          </p:nvPr>
        </p:nvSpPr>
        <p:spPr/>
        <p:txBody>
          <a:bodyPr/>
          <a:lstStyle/>
          <a:p>
            <a:fld id="{3912F045-0FB1-4FFD-82BC-4468D72CEE1C}" type="slidenum">
              <a:rPr lang="en-US" smtClean="0"/>
              <a:t>12</a:t>
            </a:fld>
            <a:endParaRPr lang="en-US"/>
          </a:p>
        </p:txBody>
      </p:sp>
    </p:spTree>
    <p:extLst>
      <p:ext uri="{BB962C8B-B14F-4D97-AF65-F5344CB8AC3E}">
        <p14:creationId xmlns:p14="http://schemas.microsoft.com/office/powerpoint/2010/main" val="983444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E16F6A3-B804-438A-B257-46C12BAD9285}"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93C65EF-C3DA-430B-A36A-339C980EADED}"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6F6A3-B804-438A-B257-46C12BAD9285}"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C65EF-C3DA-430B-A36A-339C980EAD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16F6A3-B804-438A-B257-46C12BAD9285}"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C65EF-C3DA-430B-A36A-339C980EADE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6F6A3-B804-438A-B257-46C12BAD9285}"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C65EF-C3DA-430B-A36A-339C980EAD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E16F6A3-B804-438A-B257-46C12BAD9285}" type="datetimeFigureOut">
              <a:rPr lang="en-US" smtClean="0"/>
              <a:t>10/24/2013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C65EF-C3DA-430B-A36A-339C980EADED}"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E16F6A3-B804-438A-B257-46C12BAD9285}"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C65EF-C3DA-430B-A36A-339C980EAD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E16F6A3-B804-438A-B257-46C12BAD9285}" type="datetimeFigureOut">
              <a:rPr lang="en-US" smtClean="0"/>
              <a:t>10/24/2013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3C65EF-C3DA-430B-A36A-339C980EAD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16F6A3-B804-438A-B257-46C12BAD9285}" type="datetimeFigureOut">
              <a:rPr lang="en-US" smtClean="0"/>
              <a:t>10/24/2013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3C65EF-C3DA-430B-A36A-339C980EAD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E16F6A3-B804-438A-B257-46C12BAD9285}" type="datetimeFigureOut">
              <a:rPr lang="en-US" smtClean="0"/>
              <a:t>10/24/2013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3C65EF-C3DA-430B-A36A-339C980EAD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E16F6A3-B804-438A-B257-46C12BAD9285}"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C65EF-C3DA-430B-A36A-339C980EADED}"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7E16F6A3-B804-438A-B257-46C12BAD9285}" type="datetimeFigureOut">
              <a:rPr lang="en-US" smtClean="0"/>
              <a:t>10/24/2013</a:t>
            </a:fld>
            <a:endParaRPr lang="en-US"/>
          </a:p>
        </p:txBody>
      </p:sp>
      <p:sp>
        <p:nvSpPr>
          <p:cNvPr id="7" name="Slide Number Placeholder 6"/>
          <p:cNvSpPr>
            <a:spLocks noGrp="1"/>
          </p:cNvSpPr>
          <p:nvPr>
            <p:ph type="sldNum" sz="quarter" idx="12"/>
          </p:nvPr>
        </p:nvSpPr>
        <p:spPr/>
        <p:txBody>
          <a:bodyPr/>
          <a:lstStyle/>
          <a:p>
            <a:fld id="{093C65EF-C3DA-430B-A36A-339C980EADED}"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E16F6A3-B804-438A-B257-46C12BAD9285}" type="datetimeFigureOut">
              <a:rPr lang="en-US" smtClean="0"/>
              <a:t>10/24/2013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93C65EF-C3DA-430B-A36A-339C980EADED}"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Motivating the grumbles</a:t>
            </a:r>
            <a:endParaRPr lang="en-US" dirty="0"/>
          </a:p>
        </p:txBody>
      </p:sp>
      <p:sp>
        <p:nvSpPr>
          <p:cNvPr id="2" name="Title 1"/>
          <p:cNvSpPr>
            <a:spLocks noGrp="1"/>
          </p:cNvSpPr>
          <p:nvPr>
            <p:ph type="ctrTitle"/>
          </p:nvPr>
        </p:nvSpPr>
        <p:spPr/>
        <p:txBody>
          <a:bodyPr/>
          <a:lstStyle/>
          <a:p>
            <a:r>
              <a:rPr lang="en-US" b="1" dirty="0" smtClean="0">
                <a:effectLst/>
                <a:latin typeface="Franklin Gothic Medium"/>
                <a:ea typeface="Franklin Gothic Book"/>
                <a:cs typeface="Times New Roman"/>
              </a:rPr>
              <a:t>Grumble Theory in the Workplace</a:t>
            </a:r>
            <a:endParaRPr lang="en-US" dirty="0"/>
          </a:p>
        </p:txBody>
      </p:sp>
    </p:spTree>
    <p:extLst>
      <p:ext uri="{BB962C8B-B14F-4D97-AF65-F5344CB8AC3E}">
        <p14:creationId xmlns:p14="http://schemas.microsoft.com/office/powerpoint/2010/main" val="785609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3">
            <a:extLst>
              <a:ext uri="{28A0092B-C50C-407E-A947-70E740481C1C}">
                <a14:useLocalDpi xmlns:a14="http://schemas.microsoft.com/office/drawing/2010/main" val="0"/>
              </a:ext>
            </a:extLst>
          </a:blip>
          <a:srcRect t="22130" b="22130"/>
          <a:stretch>
            <a:fillRect/>
          </a:stretch>
        </p:blipFill>
        <p:spPr/>
      </p:pic>
      <p:sp>
        <p:nvSpPr>
          <p:cNvPr id="3" name="Text Placeholder 2"/>
          <p:cNvSpPr>
            <a:spLocks noGrp="1"/>
          </p:cNvSpPr>
          <p:nvPr>
            <p:ph type="body" sz="half" idx="2"/>
          </p:nvPr>
        </p:nvSpPr>
        <p:spPr/>
        <p:txBody>
          <a:bodyPr/>
          <a:lstStyle/>
          <a:p>
            <a:r>
              <a:rPr lang="en-US" dirty="0" smtClean="0"/>
              <a:t> </a:t>
            </a:r>
            <a:endParaRPr lang="en-US" dirty="0"/>
          </a:p>
        </p:txBody>
      </p:sp>
      <p:sp>
        <p:nvSpPr>
          <p:cNvPr id="4" name="Title 3"/>
          <p:cNvSpPr>
            <a:spLocks noGrp="1"/>
          </p:cNvSpPr>
          <p:nvPr>
            <p:ph type="title"/>
          </p:nvPr>
        </p:nvSpPr>
        <p:spPr/>
        <p:txBody>
          <a:bodyPr/>
          <a:lstStyle/>
          <a:p>
            <a:r>
              <a:rPr lang="en-US" dirty="0" smtClean="0"/>
              <a:t>Workplace Grumbles</a:t>
            </a:r>
            <a:endParaRPr lang="en-US" dirty="0"/>
          </a:p>
        </p:txBody>
      </p:sp>
    </p:spTree>
    <p:extLst>
      <p:ext uri="{BB962C8B-B14F-4D97-AF65-F5344CB8AC3E}">
        <p14:creationId xmlns:p14="http://schemas.microsoft.com/office/powerpoint/2010/main" val="1023984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Grumble Theory</a:t>
            </a:r>
            <a:endParaRPr lang="en-US" dirty="0"/>
          </a:p>
        </p:txBody>
      </p:sp>
      <p:sp>
        <p:nvSpPr>
          <p:cNvPr id="3" name="Content Placeholder 2"/>
          <p:cNvSpPr>
            <a:spLocks noGrp="1"/>
          </p:cNvSpPr>
          <p:nvPr>
            <p:ph idx="1"/>
          </p:nvPr>
        </p:nvSpPr>
        <p:spPr/>
        <p:txBody>
          <a:bodyPr/>
          <a:lstStyle/>
          <a:p>
            <a:r>
              <a:rPr lang="en-US" dirty="0" smtClean="0"/>
              <a:t>Low Grumbles – complaints regarding biological or physiological needs satisfaction</a:t>
            </a:r>
          </a:p>
          <a:p>
            <a:endParaRPr lang="en-US" dirty="0"/>
          </a:p>
          <a:p>
            <a:r>
              <a:rPr lang="en-US" dirty="0" smtClean="0"/>
              <a:t>High Grumbles – concerns over esteem and/or self-esteem issues</a:t>
            </a:r>
          </a:p>
          <a:p>
            <a:endParaRPr lang="en-US" dirty="0"/>
          </a:p>
          <a:p>
            <a:r>
              <a:rPr lang="en-US" dirty="0" err="1" smtClean="0"/>
              <a:t>Metagrumbles</a:t>
            </a:r>
            <a:r>
              <a:rPr lang="en-US" dirty="0" smtClean="0"/>
              <a:t> – higher level complaints concerns value of human life, truth, justice, beauty, perfection, etc.</a:t>
            </a:r>
            <a:endParaRPr lang="en-US" dirty="0"/>
          </a:p>
        </p:txBody>
      </p:sp>
    </p:spTree>
    <p:extLst>
      <p:ext uri="{BB962C8B-B14F-4D97-AF65-F5344CB8AC3E}">
        <p14:creationId xmlns:p14="http://schemas.microsoft.com/office/powerpoint/2010/main" val="2206985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Grumbles</a:t>
            </a:r>
            <a:endParaRPr lang="en-US" dirty="0"/>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42979" y="2133600"/>
            <a:ext cx="3558397" cy="3429000"/>
          </a:xfrm>
        </p:spPr>
      </p:pic>
      <p:sp>
        <p:nvSpPr>
          <p:cNvPr id="4" name="Content Placeholder 3"/>
          <p:cNvSpPr>
            <a:spLocks noGrp="1"/>
          </p:cNvSpPr>
          <p:nvPr>
            <p:ph sz="half" idx="2"/>
          </p:nvPr>
        </p:nvSpPr>
        <p:spPr/>
        <p:txBody>
          <a:bodyPr/>
          <a:lstStyle/>
          <a:p>
            <a:r>
              <a:rPr lang="en-US" dirty="0" smtClean="0"/>
              <a:t>Food</a:t>
            </a:r>
          </a:p>
          <a:p>
            <a:r>
              <a:rPr lang="en-US" dirty="0" smtClean="0"/>
              <a:t>Sleep</a:t>
            </a:r>
          </a:p>
          <a:p>
            <a:r>
              <a:rPr lang="en-US" dirty="0" smtClean="0"/>
              <a:t>Shelter</a:t>
            </a:r>
          </a:p>
          <a:p>
            <a:r>
              <a:rPr lang="en-US" dirty="0" smtClean="0"/>
              <a:t>Health</a:t>
            </a:r>
          </a:p>
          <a:p>
            <a:endParaRPr lang="en-US" dirty="0"/>
          </a:p>
          <a:p>
            <a:r>
              <a:rPr lang="en-US" dirty="0" smtClean="0"/>
              <a:t>Workplace</a:t>
            </a:r>
          </a:p>
          <a:p>
            <a:pPr lvl="1"/>
            <a:r>
              <a:rPr lang="en-US" dirty="0" smtClean="0"/>
              <a:t>Safety</a:t>
            </a:r>
          </a:p>
          <a:p>
            <a:pPr lvl="1"/>
            <a:r>
              <a:rPr lang="en-US" dirty="0" smtClean="0"/>
              <a:t>Comfort</a:t>
            </a:r>
          </a:p>
          <a:p>
            <a:pPr lvl="1"/>
            <a:r>
              <a:rPr lang="en-US" dirty="0" smtClean="0"/>
              <a:t>Non-restrictive</a:t>
            </a:r>
            <a:endParaRPr lang="en-US" dirty="0"/>
          </a:p>
        </p:txBody>
      </p:sp>
    </p:spTree>
    <p:extLst>
      <p:ext uri="{BB962C8B-B14F-4D97-AF65-F5344CB8AC3E}">
        <p14:creationId xmlns:p14="http://schemas.microsoft.com/office/powerpoint/2010/main" val="3379763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Grumbles</a:t>
            </a:r>
            <a:endParaRPr lang="en-US" dirty="0"/>
          </a:p>
        </p:txBody>
      </p:sp>
      <p:sp>
        <p:nvSpPr>
          <p:cNvPr id="3" name="Content Placeholder 2"/>
          <p:cNvSpPr>
            <a:spLocks noGrp="1"/>
          </p:cNvSpPr>
          <p:nvPr>
            <p:ph sz="half" idx="1"/>
          </p:nvPr>
        </p:nvSpPr>
        <p:spPr/>
        <p:txBody>
          <a:bodyPr>
            <a:normAutofit fontScale="92500"/>
          </a:bodyPr>
          <a:lstStyle/>
          <a:p>
            <a:r>
              <a:rPr lang="en-US" dirty="0" smtClean="0"/>
              <a:t>Dignity</a:t>
            </a:r>
          </a:p>
          <a:p>
            <a:r>
              <a:rPr lang="en-US" dirty="0" smtClean="0"/>
              <a:t>Self-respect</a:t>
            </a:r>
          </a:p>
          <a:p>
            <a:r>
              <a:rPr lang="en-US" dirty="0" smtClean="0"/>
              <a:t>Respect from others</a:t>
            </a:r>
          </a:p>
          <a:p>
            <a:r>
              <a:rPr lang="en-US" dirty="0" smtClean="0"/>
              <a:t>Praise</a:t>
            </a:r>
          </a:p>
          <a:p>
            <a:r>
              <a:rPr lang="en-US" dirty="0" smtClean="0"/>
              <a:t>Rewards</a:t>
            </a:r>
          </a:p>
          <a:p>
            <a:r>
              <a:rPr lang="en-US" dirty="0" smtClean="0"/>
              <a:t>Worthiness</a:t>
            </a:r>
          </a:p>
          <a:p>
            <a:endParaRPr lang="en-US" dirty="0"/>
          </a:p>
          <a:p>
            <a:r>
              <a:rPr lang="en-US" i="1" dirty="0" smtClean="0"/>
              <a:t>Preconditioned that basic needs are met</a:t>
            </a:r>
            <a:endParaRPr lang="en-US" i="1"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012409" y="2133600"/>
            <a:ext cx="3645794" cy="3276600"/>
          </a:xfrm>
        </p:spPr>
      </p:pic>
    </p:spTree>
    <p:extLst>
      <p:ext uri="{BB962C8B-B14F-4D97-AF65-F5344CB8AC3E}">
        <p14:creationId xmlns:p14="http://schemas.microsoft.com/office/powerpoint/2010/main" val="1895229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Metagrumbles</a:t>
            </a:r>
            <a:endParaRPr lang="en-US" dirty="0"/>
          </a:p>
        </p:txBody>
      </p:sp>
      <p:sp>
        <p:nvSpPr>
          <p:cNvPr id="4" name="Rectangle 3"/>
          <p:cNvSpPr/>
          <p:nvPr/>
        </p:nvSpPr>
        <p:spPr>
          <a:xfrm>
            <a:off x="3048000" y="3352800"/>
            <a:ext cx="3015342"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Meta-needs</a:t>
            </a:r>
            <a:endParaRPr lang="en-US" sz="2800" b="1" dirty="0"/>
          </a:p>
        </p:txBody>
      </p:sp>
      <p:sp>
        <p:nvSpPr>
          <p:cNvPr id="5" name="Oval 4"/>
          <p:cNvSpPr/>
          <p:nvPr/>
        </p:nvSpPr>
        <p:spPr>
          <a:xfrm>
            <a:off x="609600" y="2514600"/>
            <a:ext cx="20574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Perfection</a:t>
            </a:r>
            <a:endParaRPr lang="en-US" sz="2000" b="1" dirty="0"/>
          </a:p>
        </p:txBody>
      </p:sp>
      <p:sp>
        <p:nvSpPr>
          <p:cNvPr id="6" name="Oval 5"/>
          <p:cNvSpPr/>
          <p:nvPr/>
        </p:nvSpPr>
        <p:spPr>
          <a:xfrm>
            <a:off x="6324600" y="2362200"/>
            <a:ext cx="19812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Beauty</a:t>
            </a:r>
            <a:endParaRPr lang="en-US" sz="2000" b="1" dirty="0"/>
          </a:p>
        </p:txBody>
      </p:sp>
      <p:sp>
        <p:nvSpPr>
          <p:cNvPr id="7" name="Oval 6"/>
          <p:cNvSpPr/>
          <p:nvPr/>
        </p:nvSpPr>
        <p:spPr>
          <a:xfrm>
            <a:off x="794657" y="4648200"/>
            <a:ext cx="22098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Justice</a:t>
            </a:r>
            <a:endParaRPr lang="en-US" sz="2000" b="1" dirty="0"/>
          </a:p>
        </p:txBody>
      </p:sp>
      <p:sp>
        <p:nvSpPr>
          <p:cNvPr id="8" name="Oval 7"/>
          <p:cNvSpPr/>
          <p:nvPr/>
        </p:nvSpPr>
        <p:spPr>
          <a:xfrm>
            <a:off x="6063342" y="4648200"/>
            <a:ext cx="2394857" cy="12573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Truth</a:t>
            </a:r>
            <a:endParaRPr lang="en-US" sz="2000" b="1" dirty="0"/>
          </a:p>
        </p:txBody>
      </p:sp>
      <p:cxnSp>
        <p:nvCxnSpPr>
          <p:cNvPr id="10" name="Straight Connector 9"/>
          <p:cNvCxnSpPr/>
          <p:nvPr/>
        </p:nvCxnSpPr>
        <p:spPr>
          <a:xfrm>
            <a:off x="2667000" y="3352800"/>
            <a:ext cx="381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2590800" y="4191000"/>
            <a:ext cx="4572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2"/>
          </p:cNvCxnSpPr>
          <p:nvPr/>
        </p:nvCxnSpPr>
        <p:spPr>
          <a:xfrm flipH="1">
            <a:off x="5715000" y="3086100"/>
            <a:ext cx="6096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8" idx="1"/>
          </p:cNvCxnSpPr>
          <p:nvPr/>
        </p:nvCxnSpPr>
        <p:spPr>
          <a:xfrm>
            <a:off x="6400800" y="48006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8" idx="1"/>
          </p:cNvCxnSpPr>
          <p:nvPr/>
        </p:nvCxnSpPr>
        <p:spPr>
          <a:xfrm flipH="1" flipV="1">
            <a:off x="6019800" y="4495800"/>
            <a:ext cx="394261" cy="33652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9812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Humans will always complain</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28800" y="1690156"/>
            <a:ext cx="5105400" cy="4861229"/>
          </a:xfrm>
        </p:spPr>
      </p:pic>
    </p:spTree>
    <p:extLst>
      <p:ext uri="{BB962C8B-B14F-4D97-AF65-F5344CB8AC3E}">
        <p14:creationId xmlns:p14="http://schemas.microsoft.com/office/powerpoint/2010/main" val="3230650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Maslow</a:t>
            </a:r>
            <a:endParaRPr lang="en-US" dirty="0"/>
          </a:p>
        </p:txBody>
      </p:sp>
      <p:sp>
        <p:nvSpPr>
          <p:cNvPr id="3" name="Content Placeholder 2"/>
          <p:cNvSpPr>
            <a:spLocks noGrp="1"/>
          </p:cNvSpPr>
          <p:nvPr>
            <p:ph idx="1"/>
          </p:nvPr>
        </p:nvSpPr>
        <p:spPr/>
        <p:txBody>
          <a:bodyPr>
            <a:normAutofit/>
          </a:bodyPr>
          <a:lstStyle/>
          <a:p>
            <a:pPr marL="114300" indent="0">
              <a:buNone/>
            </a:pPr>
            <a:endParaRPr lang="en-US" sz="3200" i="1" dirty="0" smtClean="0"/>
          </a:p>
          <a:p>
            <a:pPr marL="114300" indent="0">
              <a:buNone/>
            </a:pPr>
            <a:r>
              <a:rPr lang="en-US" sz="3200" i="1" dirty="0" smtClean="0"/>
              <a:t>-high level self-actualizers focus on moving forward with their lives, according to their values, avoid blaming or resenting others and learn from past experiences-</a:t>
            </a:r>
          </a:p>
          <a:p>
            <a:pPr marL="114300" indent="0">
              <a:buNone/>
            </a:pPr>
            <a:endParaRPr lang="en-US" sz="3200" i="1" dirty="0"/>
          </a:p>
          <a:p>
            <a:pPr marL="114300" indent="0">
              <a:buNone/>
            </a:pPr>
            <a:r>
              <a:rPr lang="en-US" sz="3200" i="1" dirty="0" smtClean="0"/>
              <a:t>-”What a man can be, he must be”</a:t>
            </a:r>
            <a:endParaRPr lang="en-US" sz="3200" i="1" dirty="0"/>
          </a:p>
        </p:txBody>
      </p:sp>
    </p:spTree>
    <p:extLst>
      <p:ext uri="{BB962C8B-B14F-4D97-AF65-F5344CB8AC3E}">
        <p14:creationId xmlns:p14="http://schemas.microsoft.com/office/powerpoint/2010/main" val="1964791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Self-actualization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Self-aware, focused on personal growth</a:t>
            </a:r>
          </a:p>
          <a:p>
            <a:endParaRPr lang="en-US" dirty="0" smtClean="0"/>
          </a:p>
          <a:p>
            <a:r>
              <a:rPr lang="en-US" dirty="0" smtClean="0"/>
              <a:t>Interest is with fulfillment of personal accomplishments or intended destiny </a:t>
            </a:r>
          </a:p>
          <a:p>
            <a:endParaRPr lang="en-US" dirty="0" smtClean="0"/>
          </a:p>
          <a:p>
            <a:r>
              <a:rPr lang="en-US" dirty="0" smtClean="0"/>
              <a:t>Self-indulgence = enjoyable</a:t>
            </a:r>
          </a:p>
          <a:p>
            <a:endParaRPr lang="en-US" dirty="0" smtClean="0"/>
          </a:p>
          <a:p>
            <a:r>
              <a:rPr lang="en-US" dirty="0" smtClean="0"/>
              <a:t>Meta-regulation of mood</a:t>
            </a:r>
          </a:p>
          <a:p>
            <a:endParaRPr lang="en-US" dirty="0"/>
          </a:p>
        </p:txBody>
      </p:sp>
    </p:spTree>
    <p:extLst>
      <p:ext uri="{BB962C8B-B14F-4D97-AF65-F5344CB8AC3E}">
        <p14:creationId xmlns:p14="http://schemas.microsoft.com/office/powerpoint/2010/main" val="1529653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596900" y="2541588"/>
            <a:ext cx="3695700" cy="2762250"/>
          </a:xfrm>
        </p:spPr>
      </p:pic>
      <p:sp>
        <p:nvSpPr>
          <p:cNvPr id="4" name="Content Placeholder 3"/>
          <p:cNvSpPr>
            <a:spLocks noGrp="1"/>
          </p:cNvSpPr>
          <p:nvPr>
            <p:ph sz="half" idx="2"/>
          </p:nvPr>
        </p:nvSpPr>
        <p:spPr/>
        <p:txBody>
          <a:bodyPr/>
          <a:lstStyle/>
          <a:p>
            <a:endParaRPr lang="en-US" dirty="0" smtClean="0"/>
          </a:p>
          <a:p>
            <a:r>
              <a:rPr lang="en-US" dirty="0" smtClean="0"/>
              <a:t>Intricately linked to emotions</a:t>
            </a:r>
          </a:p>
          <a:p>
            <a:endParaRPr lang="en-US" dirty="0" smtClean="0"/>
          </a:p>
          <a:p>
            <a:r>
              <a:rPr lang="en-US" dirty="0" smtClean="0"/>
              <a:t>Impacts social achievement goals</a:t>
            </a:r>
          </a:p>
          <a:p>
            <a:endParaRPr lang="en-US" dirty="0"/>
          </a:p>
          <a:p>
            <a:r>
              <a:rPr lang="en-US" dirty="0" smtClean="0"/>
              <a:t>Regulated with EI</a:t>
            </a:r>
            <a:endParaRPr lang="en-US" dirty="0"/>
          </a:p>
        </p:txBody>
      </p:sp>
    </p:spTree>
    <p:extLst>
      <p:ext uri="{BB962C8B-B14F-4D97-AF65-F5344CB8AC3E}">
        <p14:creationId xmlns:p14="http://schemas.microsoft.com/office/powerpoint/2010/main" val="2753651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and EI</a:t>
            </a:r>
            <a:endParaRPr lang="en-US" dirty="0"/>
          </a:p>
        </p:txBody>
      </p:sp>
      <p:sp>
        <p:nvSpPr>
          <p:cNvPr id="3" name="Text Placeholder 2"/>
          <p:cNvSpPr>
            <a:spLocks noGrp="1"/>
          </p:cNvSpPr>
          <p:nvPr>
            <p:ph type="body" idx="1"/>
          </p:nvPr>
        </p:nvSpPr>
        <p:spPr/>
        <p:txBody>
          <a:bodyPr/>
          <a:lstStyle/>
          <a:p>
            <a:r>
              <a:rPr lang="en-US" dirty="0" smtClean="0"/>
              <a:t>Motivation </a:t>
            </a:r>
            <a:endParaRPr lang="en-US" dirty="0"/>
          </a:p>
        </p:txBody>
      </p:sp>
      <p:sp>
        <p:nvSpPr>
          <p:cNvPr id="4" name="Content Placeholder 3"/>
          <p:cNvSpPr>
            <a:spLocks noGrp="1"/>
          </p:cNvSpPr>
          <p:nvPr>
            <p:ph sz="half" idx="2"/>
          </p:nvPr>
        </p:nvSpPr>
        <p:spPr/>
        <p:txBody>
          <a:bodyPr/>
          <a:lstStyle/>
          <a:p>
            <a:endParaRPr lang="en-US" dirty="0" smtClean="0"/>
          </a:p>
          <a:p>
            <a:r>
              <a:rPr lang="en-US" dirty="0" smtClean="0"/>
              <a:t>Enthusiasm</a:t>
            </a:r>
          </a:p>
          <a:p>
            <a:endParaRPr lang="en-US" dirty="0"/>
          </a:p>
          <a:p>
            <a:r>
              <a:rPr lang="en-US" dirty="0" smtClean="0"/>
              <a:t>Initiative</a:t>
            </a:r>
          </a:p>
          <a:p>
            <a:endParaRPr lang="en-US" dirty="0"/>
          </a:p>
          <a:p>
            <a:r>
              <a:rPr lang="en-US" dirty="0" smtClean="0"/>
              <a:t>Persistence</a:t>
            </a:r>
          </a:p>
          <a:p>
            <a:endParaRPr lang="en-US" dirty="0" smtClean="0"/>
          </a:p>
          <a:p>
            <a:r>
              <a:rPr lang="en-US" dirty="0" smtClean="0"/>
              <a:t>Positive attitude</a:t>
            </a:r>
            <a:endParaRPr lang="en-US" dirty="0"/>
          </a:p>
        </p:txBody>
      </p:sp>
      <p:sp>
        <p:nvSpPr>
          <p:cNvPr id="5" name="Text Placeholder 4"/>
          <p:cNvSpPr>
            <a:spLocks noGrp="1"/>
          </p:cNvSpPr>
          <p:nvPr>
            <p:ph type="body" sz="quarter" idx="3"/>
          </p:nvPr>
        </p:nvSpPr>
        <p:spPr/>
        <p:txBody>
          <a:bodyPr/>
          <a:lstStyle/>
          <a:p>
            <a:r>
              <a:rPr lang="en-US" dirty="0" smtClean="0"/>
              <a:t>Emotional intelligence</a:t>
            </a:r>
            <a:endParaRPr lang="en-US" dirty="0"/>
          </a:p>
        </p:txBody>
      </p:sp>
      <p:sp>
        <p:nvSpPr>
          <p:cNvPr id="6" name="Content Placeholder 5"/>
          <p:cNvSpPr>
            <a:spLocks noGrp="1"/>
          </p:cNvSpPr>
          <p:nvPr>
            <p:ph sz="quarter" idx="4"/>
          </p:nvPr>
        </p:nvSpPr>
        <p:spPr/>
        <p:txBody>
          <a:bodyPr/>
          <a:lstStyle/>
          <a:p>
            <a:endParaRPr lang="en-US" dirty="0" smtClean="0"/>
          </a:p>
          <a:p>
            <a:r>
              <a:rPr lang="en-US" dirty="0" smtClean="0"/>
              <a:t>Creativity</a:t>
            </a:r>
          </a:p>
          <a:p>
            <a:endParaRPr lang="en-US" dirty="0"/>
          </a:p>
          <a:p>
            <a:r>
              <a:rPr lang="en-US" dirty="0" smtClean="0"/>
              <a:t>Passion</a:t>
            </a:r>
          </a:p>
          <a:p>
            <a:endParaRPr lang="en-US" dirty="0"/>
          </a:p>
          <a:p>
            <a:r>
              <a:rPr lang="en-US" dirty="0" smtClean="0"/>
              <a:t>Optimism</a:t>
            </a:r>
          </a:p>
          <a:p>
            <a:endParaRPr lang="en-US" dirty="0"/>
          </a:p>
          <a:p>
            <a:r>
              <a:rPr lang="en-US" dirty="0" smtClean="0"/>
              <a:t>Drive</a:t>
            </a:r>
          </a:p>
          <a:p>
            <a:endParaRPr lang="en-US" dirty="0"/>
          </a:p>
        </p:txBody>
      </p:sp>
    </p:spTree>
    <p:extLst>
      <p:ext uri="{BB962C8B-B14F-4D97-AF65-F5344CB8AC3E}">
        <p14:creationId xmlns:p14="http://schemas.microsoft.com/office/powerpoint/2010/main" val="1461898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Presenters</a:t>
            </a:r>
            <a:endParaRPr lang="en-US" dirty="0"/>
          </a:p>
        </p:txBody>
      </p:sp>
      <p:sp>
        <p:nvSpPr>
          <p:cNvPr id="3" name="Content Placeholder 2"/>
          <p:cNvSpPr>
            <a:spLocks noGrp="1"/>
          </p:cNvSpPr>
          <p:nvPr>
            <p:ph idx="1"/>
          </p:nvPr>
        </p:nvSpPr>
        <p:spPr/>
        <p:txBody>
          <a:bodyPr/>
          <a:lstStyle/>
          <a:p>
            <a:pPr marL="114300" indent="0" algn="ctr">
              <a:buNone/>
            </a:pPr>
            <a:r>
              <a:rPr lang="en-US" dirty="0" smtClean="0"/>
              <a:t>Michael </a:t>
            </a:r>
            <a:r>
              <a:rPr lang="en-US" dirty="0" err="1" smtClean="0"/>
              <a:t>Crumpton</a:t>
            </a:r>
            <a:r>
              <a:rPr lang="en-US" dirty="0" smtClean="0"/>
              <a:t>, MLS, SPHR</a:t>
            </a:r>
          </a:p>
          <a:p>
            <a:pPr marL="114300" indent="0" algn="ctr">
              <a:buNone/>
            </a:pPr>
            <a:endParaRPr lang="en-US" dirty="0" smtClean="0"/>
          </a:p>
          <a:p>
            <a:pPr marL="114300" indent="0" algn="ctr">
              <a:buNone/>
            </a:pPr>
            <a:r>
              <a:rPr lang="en-US" dirty="0" smtClean="0"/>
              <a:t>Kathy Bradshaw, MLIS, SPHR</a:t>
            </a:r>
          </a:p>
          <a:p>
            <a:pPr marL="114300" indent="0" algn="ctr">
              <a:buNone/>
            </a:pPr>
            <a:endParaRPr lang="en-US" dirty="0" smtClean="0"/>
          </a:p>
          <a:p>
            <a:pPr marL="114300" indent="0" algn="ctr">
              <a:buNone/>
            </a:pPr>
            <a:endParaRPr lang="en-US" dirty="0"/>
          </a:p>
          <a:p>
            <a:pPr marL="114300" indent="0" algn="ctr">
              <a:buNone/>
            </a:pPr>
            <a:r>
              <a:rPr lang="en-US" dirty="0" smtClean="0"/>
              <a:t>University Libraries</a:t>
            </a:r>
          </a:p>
          <a:p>
            <a:pPr marL="114300" indent="0" algn="ctr">
              <a:buNone/>
            </a:pPr>
            <a:endParaRPr lang="en-US" dirty="0" smtClean="0"/>
          </a:p>
          <a:p>
            <a:pPr marL="114300" indent="0" algn="ctr">
              <a:buNone/>
            </a:pPr>
            <a:r>
              <a:rPr lang="en-US" dirty="0" smtClean="0"/>
              <a:t>University of North Carolina at Greensboro</a:t>
            </a:r>
            <a:endParaRPr lang="en-US" dirty="0"/>
          </a:p>
        </p:txBody>
      </p:sp>
    </p:spTree>
    <p:extLst>
      <p:ext uri="{BB962C8B-B14F-4D97-AF65-F5344CB8AC3E}">
        <p14:creationId xmlns:p14="http://schemas.microsoft.com/office/powerpoint/2010/main" val="2017626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intelligence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6291" y="1752600"/>
            <a:ext cx="5831417" cy="4373563"/>
          </a:xfrm>
        </p:spPr>
      </p:pic>
    </p:spTree>
    <p:extLst>
      <p:ext uri="{BB962C8B-B14F-4D97-AF65-F5344CB8AC3E}">
        <p14:creationId xmlns:p14="http://schemas.microsoft.com/office/powerpoint/2010/main" val="4048848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Grumbles vs. complaints</a:t>
            </a:r>
            <a:endParaRPr lang="en-US" dirty="0"/>
          </a:p>
        </p:txBody>
      </p:sp>
      <p:sp>
        <p:nvSpPr>
          <p:cNvPr id="3" name="Content Placeholder 2"/>
          <p:cNvSpPr>
            <a:spLocks noGrp="1"/>
          </p:cNvSpPr>
          <p:nvPr>
            <p:ph sz="half" idx="1"/>
          </p:nvPr>
        </p:nvSpPr>
        <p:spPr/>
        <p:txBody>
          <a:bodyPr/>
          <a:lstStyle/>
          <a:p>
            <a:r>
              <a:rPr lang="en-US" dirty="0" smtClean="0"/>
              <a:t>Harassment </a:t>
            </a:r>
          </a:p>
          <a:p>
            <a:r>
              <a:rPr lang="en-US" dirty="0" smtClean="0"/>
              <a:t>Bullying</a:t>
            </a:r>
          </a:p>
          <a:p>
            <a:r>
              <a:rPr lang="en-US" dirty="0" smtClean="0"/>
              <a:t>Justice</a:t>
            </a:r>
          </a:p>
          <a:p>
            <a:pPr lvl="1"/>
            <a:r>
              <a:rPr lang="en-US" dirty="0" smtClean="0"/>
              <a:t>Pay</a:t>
            </a:r>
          </a:p>
          <a:p>
            <a:pPr lvl="1"/>
            <a:r>
              <a:rPr lang="en-US" dirty="0" smtClean="0"/>
              <a:t>Assignments</a:t>
            </a:r>
          </a:p>
          <a:p>
            <a:pPr lvl="1"/>
            <a:r>
              <a:rPr lang="en-US" dirty="0" smtClean="0"/>
              <a:t>Fairness</a:t>
            </a:r>
          </a:p>
          <a:p>
            <a:pPr lvl="1"/>
            <a:r>
              <a:rPr lang="en-US" dirty="0" smtClean="0"/>
              <a:t>EEO issues</a:t>
            </a:r>
          </a:p>
          <a:p>
            <a:r>
              <a:rPr lang="en-US" dirty="0" smtClean="0"/>
              <a:t>Job satisfaction</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27613" y="2362200"/>
            <a:ext cx="3200399" cy="3200399"/>
          </a:xfrm>
        </p:spPr>
      </p:pic>
    </p:spTree>
    <p:extLst>
      <p:ext uri="{BB962C8B-B14F-4D97-AF65-F5344CB8AC3E}">
        <p14:creationId xmlns:p14="http://schemas.microsoft.com/office/powerpoint/2010/main" val="2144549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Associating the Grumbles</a:t>
            </a:r>
            <a:endParaRPr lang="en-US" dirty="0"/>
          </a:p>
        </p:txBody>
      </p:sp>
      <p:sp>
        <p:nvSpPr>
          <p:cNvPr id="3" name="Content Placeholder 2"/>
          <p:cNvSpPr>
            <a:spLocks noGrp="1"/>
          </p:cNvSpPr>
          <p:nvPr>
            <p:ph idx="1"/>
          </p:nvPr>
        </p:nvSpPr>
        <p:spPr/>
        <p:txBody>
          <a:bodyPr/>
          <a:lstStyle/>
          <a:p>
            <a:pPr marL="114300" indent="0">
              <a:buNone/>
            </a:pPr>
            <a:endParaRPr lang="en-US" dirty="0" smtClean="0"/>
          </a:p>
          <a:p>
            <a:pPr marL="114300" indent="0">
              <a:buNone/>
            </a:pPr>
            <a:r>
              <a:rPr lang="en-US" dirty="0" smtClean="0"/>
              <a:t>Low grumbles &gt;&gt;&gt;&gt;&gt; smoke, conflict, disagreement</a:t>
            </a:r>
          </a:p>
          <a:p>
            <a:pPr marL="114300" indent="0">
              <a:buNone/>
            </a:pPr>
            <a:endParaRPr lang="en-US" dirty="0" smtClean="0"/>
          </a:p>
          <a:p>
            <a:pPr marL="114300" indent="0">
              <a:buNone/>
            </a:pPr>
            <a:endParaRPr lang="en-US" dirty="0"/>
          </a:p>
          <a:p>
            <a:pPr marL="114300" indent="0">
              <a:buNone/>
            </a:pPr>
            <a:r>
              <a:rPr lang="en-US" dirty="0" smtClean="0"/>
              <a:t>High grumbles &gt;&gt;&gt;&gt;&gt;&gt; bullying, harassment</a:t>
            </a:r>
          </a:p>
          <a:p>
            <a:pPr marL="114300" indent="0">
              <a:buNone/>
            </a:pPr>
            <a:endParaRPr lang="en-US" dirty="0" smtClean="0"/>
          </a:p>
          <a:p>
            <a:pPr marL="114300" indent="0">
              <a:buNone/>
            </a:pPr>
            <a:endParaRPr lang="en-US" dirty="0"/>
          </a:p>
          <a:p>
            <a:pPr marL="114300" indent="0">
              <a:buNone/>
            </a:pPr>
            <a:r>
              <a:rPr lang="en-US" dirty="0" smtClean="0"/>
              <a:t>Meta grumbles &gt;&gt;&gt;&gt;&gt;&gt; toxic environment, disarray</a:t>
            </a:r>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2408768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the pre-conditions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Are basic needs met in the workplace for comfort, i.e., temperature, ergonomics, lighting, etc.</a:t>
            </a:r>
          </a:p>
          <a:p>
            <a:endParaRPr lang="en-US" dirty="0"/>
          </a:p>
          <a:p>
            <a:r>
              <a:rPr lang="en-US" dirty="0" smtClean="0"/>
              <a:t>Are safety concerns addressed; security, OHSA standards, MSDS compliance, etc.</a:t>
            </a:r>
          </a:p>
          <a:p>
            <a:endParaRPr lang="en-US" dirty="0"/>
          </a:p>
          <a:p>
            <a:r>
              <a:rPr lang="en-US" dirty="0" smtClean="0"/>
              <a:t>Are recognition programs in place to provide opportunities to develop or enhance self-esteem</a:t>
            </a:r>
          </a:p>
          <a:p>
            <a:endParaRPr lang="en-US" dirty="0"/>
          </a:p>
          <a:p>
            <a:endParaRPr lang="en-US" dirty="0"/>
          </a:p>
        </p:txBody>
      </p:sp>
    </p:spTree>
    <p:extLst>
      <p:ext uri="{BB962C8B-B14F-4D97-AF65-F5344CB8AC3E}">
        <p14:creationId xmlns:p14="http://schemas.microsoft.com/office/powerpoint/2010/main" val="37747304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Raising the level of need</a:t>
            </a:r>
            <a:endParaRPr lang="en-US" dirty="0"/>
          </a:p>
        </p:txBody>
      </p:sp>
      <p:sp>
        <p:nvSpPr>
          <p:cNvPr id="3" name="Content Placeholder 2"/>
          <p:cNvSpPr>
            <a:spLocks noGrp="1"/>
          </p:cNvSpPr>
          <p:nvPr>
            <p:ph sz="half" idx="1"/>
          </p:nvPr>
        </p:nvSpPr>
        <p:spPr/>
        <p:txBody>
          <a:bodyPr/>
          <a:lstStyle/>
          <a:p>
            <a:endParaRPr lang="en-US" dirty="0" smtClean="0"/>
          </a:p>
          <a:p>
            <a:r>
              <a:rPr lang="en-US" dirty="0" smtClean="0"/>
              <a:t>Self-awareness</a:t>
            </a:r>
          </a:p>
          <a:p>
            <a:endParaRPr lang="en-US" dirty="0"/>
          </a:p>
          <a:p>
            <a:r>
              <a:rPr lang="en-US" dirty="0" smtClean="0"/>
              <a:t>Self-confidence</a:t>
            </a:r>
          </a:p>
          <a:p>
            <a:endParaRPr lang="en-US" dirty="0"/>
          </a:p>
          <a:p>
            <a:r>
              <a:rPr lang="en-US" dirty="0" smtClean="0"/>
              <a:t>Self-control</a:t>
            </a:r>
            <a:endParaRPr lang="en-US" dirty="0"/>
          </a:p>
        </p:txBody>
      </p:sp>
      <p:sp>
        <p:nvSpPr>
          <p:cNvPr id="4" name="Content Placeholder 3"/>
          <p:cNvSpPr>
            <a:spLocks noGrp="1"/>
          </p:cNvSpPr>
          <p:nvPr>
            <p:ph sz="half" idx="2"/>
          </p:nvPr>
        </p:nvSpPr>
        <p:spPr/>
        <p:txBody>
          <a:bodyPr/>
          <a:lstStyle/>
          <a:p>
            <a:endParaRPr lang="en-US" dirty="0" smtClean="0"/>
          </a:p>
          <a:p>
            <a:r>
              <a:rPr lang="en-US" dirty="0" smtClean="0"/>
              <a:t>Knowledge</a:t>
            </a:r>
          </a:p>
          <a:p>
            <a:endParaRPr lang="en-US" dirty="0"/>
          </a:p>
          <a:p>
            <a:r>
              <a:rPr lang="en-US" dirty="0" smtClean="0"/>
              <a:t>Attitude</a:t>
            </a:r>
          </a:p>
          <a:p>
            <a:endParaRPr lang="en-US" dirty="0"/>
          </a:p>
          <a:p>
            <a:r>
              <a:rPr lang="en-US" dirty="0" smtClean="0"/>
              <a:t>Behavior </a:t>
            </a:r>
          </a:p>
        </p:txBody>
      </p:sp>
    </p:spTree>
    <p:extLst>
      <p:ext uri="{BB962C8B-B14F-4D97-AF65-F5344CB8AC3E}">
        <p14:creationId xmlns:p14="http://schemas.microsoft.com/office/powerpoint/2010/main" val="1179937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Applying KAB for self-actualization</a:t>
            </a:r>
            <a:endParaRPr lang="en-US" dirty="0"/>
          </a:p>
        </p:txBody>
      </p:sp>
      <p:sp>
        <p:nvSpPr>
          <p:cNvPr id="3" name="Content Placeholder 2"/>
          <p:cNvSpPr>
            <a:spLocks noGrp="1"/>
          </p:cNvSpPr>
          <p:nvPr>
            <p:ph sz="half" idx="1"/>
          </p:nvPr>
        </p:nvSpPr>
        <p:spPr/>
        <p:txBody>
          <a:bodyPr/>
          <a:lstStyle/>
          <a:p>
            <a:r>
              <a:rPr lang="en-US" dirty="0" smtClean="0"/>
              <a:t>Workplace attributes</a:t>
            </a:r>
          </a:p>
          <a:p>
            <a:pPr lvl="1"/>
            <a:r>
              <a:rPr lang="en-US" dirty="0" smtClean="0"/>
              <a:t>Training</a:t>
            </a:r>
          </a:p>
          <a:p>
            <a:pPr lvl="1"/>
            <a:r>
              <a:rPr lang="en-US" dirty="0" smtClean="0"/>
              <a:t>Professional development</a:t>
            </a:r>
          </a:p>
          <a:p>
            <a:pPr lvl="1"/>
            <a:r>
              <a:rPr lang="en-US" dirty="0" smtClean="0"/>
              <a:t>Morale boosters</a:t>
            </a:r>
          </a:p>
          <a:p>
            <a:pPr lvl="1"/>
            <a:r>
              <a:rPr lang="en-US" dirty="0" smtClean="0"/>
              <a:t>Positive reinforcement</a:t>
            </a:r>
          </a:p>
          <a:p>
            <a:pPr lvl="1"/>
            <a:r>
              <a:rPr lang="en-US" dirty="0" smtClean="0"/>
              <a:t>Management coaching</a:t>
            </a:r>
          </a:p>
          <a:p>
            <a:pPr lvl="1"/>
            <a:endParaRPr lang="en-US" dirty="0" smtClean="0"/>
          </a:p>
          <a:p>
            <a:pPr lvl="1"/>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172801" y="2133600"/>
            <a:ext cx="4496570" cy="3505200"/>
          </a:xfrm>
        </p:spPr>
      </p:pic>
    </p:spTree>
    <p:extLst>
      <p:ext uri="{BB962C8B-B14F-4D97-AF65-F5344CB8AC3E}">
        <p14:creationId xmlns:p14="http://schemas.microsoft.com/office/powerpoint/2010/main" val="3815441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to complaints</a:t>
            </a:r>
            <a:endParaRPr lang="en-US" dirty="0"/>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085655" y="2590800"/>
            <a:ext cx="2954693" cy="2895599"/>
          </a:xfrm>
        </p:spPr>
      </p:pic>
      <p:sp>
        <p:nvSpPr>
          <p:cNvPr id="4" name="Content Placeholder 3"/>
          <p:cNvSpPr>
            <a:spLocks noGrp="1"/>
          </p:cNvSpPr>
          <p:nvPr>
            <p:ph sz="half" idx="2"/>
          </p:nvPr>
        </p:nvSpPr>
        <p:spPr/>
        <p:txBody>
          <a:bodyPr>
            <a:normAutofit lnSpcReduction="10000"/>
          </a:bodyPr>
          <a:lstStyle/>
          <a:p>
            <a:r>
              <a:rPr lang="en-US" dirty="0" smtClean="0"/>
              <a:t>What level of needs have been met?</a:t>
            </a:r>
          </a:p>
          <a:p>
            <a:r>
              <a:rPr lang="en-US" dirty="0" smtClean="0"/>
              <a:t>Are bad behaviors creating negative emotions?</a:t>
            </a:r>
          </a:p>
          <a:p>
            <a:r>
              <a:rPr lang="en-US" dirty="0" smtClean="0"/>
              <a:t>Does incivility eat away at workplace culture?</a:t>
            </a:r>
          </a:p>
          <a:p>
            <a:r>
              <a:rPr lang="en-US" dirty="0" smtClean="0"/>
              <a:t>Do the grumbles hold water?</a:t>
            </a:r>
          </a:p>
          <a:p>
            <a:endParaRPr lang="en-US" dirty="0"/>
          </a:p>
        </p:txBody>
      </p:sp>
    </p:spTree>
    <p:extLst>
      <p:ext uri="{BB962C8B-B14F-4D97-AF65-F5344CB8AC3E}">
        <p14:creationId xmlns:p14="http://schemas.microsoft.com/office/powerpoint/2010/main" val="2236708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 at least reduced!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19400" y="1878518"/>
            <a:ext cx="3352800" cy="4318000"/>
          </a:xfrm>
        </p:spPr>
      </p:pic>
    </p:spTree>
    <p:extLst>
      <p:ext uri="{BB962C8B-B14F-4D97-AF65-F5344CB8AC3E}">
        <p14:creationId xmlns:p14="http://schemas.microsoft.com/office/powerpoint/2010/main" val="20733802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Possible ways to reduce grumbles</a:t>
            </a:r>
            <a:endParaRPr lang="en-US" dirty="0"/>
          </a:p>
        </p:txBody>
      </p:sp>
      <p:sp>
        <p:nvSpPr>
          <p:cNvPr id="3" name="Content Placeholder 2"/>
          <p:cNvSpPr>
            <a:spLocks noGrp="1"/>
          </p:cNvSpPr>
          <p:nvPr>
            <p:ph idx="1"/>
          </p:nvPr>
        </p:nvSpPr>
        <p:spPr/>
        <p:txBody>
          <a:bodyPr/>
          <a:lstStyle/>
          <a:p>
            <a:endParaRPr lang="en-US" dirty="0" smtClean="0"/>
          </a:p>
          <a:p>
            <a:r>
              <a:rPr lang="en-US" dirty="0" smtClean="0"/>
              <a:t>Recognize bad behaviors and find ways to address before they become complaints</a:t>
            </a:r>
          </a:p>
          <a:p>
            <a:r>
              <a:rPr lang="en-US" dirty="0" smtClean="0"/>
              <a:t>Assess workplace culture to determine what Grumbles are shared overall</a:t>
            </a:r>
          </a:p>
          <a:p>
            <a:r>
              <a:rPr lang="en-US" dirty="0" smtClean="0"/>
              <a:t>Focus on workplace justice as a means to improve organizational health</a:t>
            </a:r>
          </a:p>
          <a:p>
            <a:pPr lvl="1"/>
            <a:r>
              <a:rPr lang="en-US" dirty="0" smtClean="0"/>
              <a:t>Fairness, procedures and reactions</a:t>
            </a:r>
          </a:p>
          <a:p>
            <a:r>
              <a:rPr lang="en-US" dirty="0" smtClean="0"/>
              <a:t>Review training programs, codes of conduct</a:t>
            </a:r>
          </a:p>
          <a:p>
            <a:r>
              <a:rPr lang="en-US" dirty="0" smtClean="0"/>
              <a:t>Promote active Emotional Intelligence activities</a:t>
            </a:r>
          </a:p>
        </p:txBody>
      </p:sp>
    </p:spTree>
    <p:extLst>
      <p:ext uri="{BB962C8B-B14F-4D97-AF65-F5344CB8AC3E}">
        <p14:creationId xmlns:p14="http://schemas.microsoft.com/office/powerpoint/2010/main" val="40582335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 Investigation of Maslow’s Need Hierarchy and “grumble” theories, Gail </a:t>
            </a:r>
            <a:r>
              <a:rPr lang="en-US" dirty="0" err="1" smtClean="0"/>
              <a:t>Stansbury</a:t>
            </a:r>
            <a:r>
              <a:rPr lang="en-US" dirty="0" smtClean="0"/>
              <a:t> Brown, The University of Texas at Austin, 1991</a:t>
            </a:r>
          </a:p>
          <a:p>
            <a:r>
              <a:rPr lang="en-US" dirty="0" smtClean="0"/>
              <a:t>Are You a </a:t>
            </a:r>
            <a:r>
              <a:rPr lang="en-US" dirty="0" err="1" smtClean="0"/>
              <a:t>Metagrumbler</a:t>
            </a:r>
            <a:r>
              <a:rPr lang="en-US" dirty="0" smtClean="0"/>
              <a:t>?, James Napier, 2007</a:t>
            </a:r>
          </a:p>
          <a:p>
            <a:r>
              <a:rPr lang="en-US" dirty="0" smtClean="0"/>
              <a:t>Emotional Intelligence and the Construction and regulation of feelings, John Mayer and Peter </a:t>
            </a:r>
            <a:r>
              <a:rPr lang="en-US" dirty="0" err="1" smtClean="0"/>
              <a:t>Salovey</a:t>
            </a:r>
            <a:r>
              <a:rPr lang="en-US" dirty="0" smtClean="0"/>
              <a:t>, Applied &amp; Preventive Psychology, 4:197-208, Cambridge University Press, 1995</a:t>
            </a:r>
          </a:p>
          <a:p>
            <a:r>
              <a:rPr lang="en-US" dirty="0" err="1" smtClean="0"/>
              <a:t>Eupsychian</a:t>
            </a:r>
            <a:r>
              <a:rPr lang="en-US" dirty="0" smtClean="0"/>
              <a:t> Management, A Journal, Abraham Maslow, Dorsey Press,1965</a:t>
            </a:r>
          </a:p>
          <a:p>
            <a:r>
              <a:rPr lang="en-US" dirty="0" smtClean="0"/>
              <a:t>Manager’s Pocket Guide to Emotional Intelligence, </a:t>
            </a:r>
            <a:r>
              <a:rPr lang="en-US" dirty="0" err="1" smtClean="0"/>
              <a:t>Emilty</a:t>
            </a:r>
            <a:r>
              <a:rPr lang="en-US" dirty="0" smtClean="0"/>
              <a:t> </a:t>
            </a:r>
            <a:r>
              <a:rPr lang="en-US" dirty="0" err="1" smtClean="0"/>
              <a:t>Sterrett</a:t>
            </a:r>
            <a:r>
              <a:rPr lang="en-US" dirty="0" smtClean="0"/>
              <a:t>, HRD Press, 2000</a:t>
            </a:r>
          </a:p>
          <a:p>
            <a:r>
              <a:rPr lang="en-US" dirty="0" smtClean="0"/>
              <a:t>Maslow on Management, Abraham Maslow, John Wiley and Sons, Inc., 1998</a:t>
            </a:r>
          </a:p>
          <a:p>
            <a:endParaRPr lang="en-US" dirty="0"/>
          </a:p>
        </p:txBody>
      </p:sp>
    </p:spTree>
    <p:extLst>
      <p:ext uri="{BB962C8B-B14F-4D97-AF65-F5344CB8AC3E}">
        <p14:creationId xmlns:p14="http://schemas.microsoft.com/office/powerpoint/2010/main" val="3898615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sz="half" idx="1"/>
          </p:nvPr>
        </p:nvSpPr>
        <p:spPr/>
        <p:txBody>
          <a:bodyPr>
            <a:normAutofit fontScale="92500"/>
          </a:bodyPr>
          <a:lstStyle/>
          <a:p>
            <a:r>
              <a:rPr lang="en-US" dirty="0" smtClean="0"/>
              <a:t>“WHY” of behavior</a:t>
            </a:r>
          </a:p>
          <a:p>
            <a:r>
              <a:rPr lang="en-US" dirty="0" smtClean="0"/>
              <a:t>Psychological phenomena not directly observed</a:t>
            </a:r>
          </a:p>
          <a:p>
            <a:r>
              <a:rPr lang="en-US" dirty="0" smtClean="0"/>
              <a:t>Connection between need satisfaction and psychological health</a:t>
            </a:r>
          </a:p>
          <a:p>
            <a:r>
              <a:rPr lang="en-US" dirty="0" smtClean="0"/>
              <a:t>Making sense of observed behaviors</a:t>
            </a:r>
            <a:endParaRPr lang="en-US" dirty="0"/>
          </a:p>
        </p:txBody>
      </p:sp>
      <p:pic>
        <p:nvPicPr>
          <p:cNvPr id="5"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419600" y="2362200"/>
            <a:ext cx="4223818" cy="2819399"/>
          </a:xfrm>
        </p:spPr>
      </p:pic>
    </p:spTree>
    <p:extLst>
      <p:ext uri="{BB962C8B-B14F-4D97-AF65-F5344CB8AC3E}">
        <p14:creationId xmlns:p14="http://schemas.microsoft.com/office/powerpoint/2010/main" val="3127437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Behaviors</a:t>
            </a:r>
            <a:endParaRPr lang="en-US" dirty="0"/>
          </a:p>
        </p:txBody>
      </p:sp>
      <p:sp>
        <p:nvSpPr>
          <p:cNvPr id="3" name="Content Placeholder 2"/>
          <p:cNvSpPr>
            <a:spLocks noGrp="1"/>
          </p:cNvSpPr>
          <p:nvPr>
            <p:ph sz="half" idx="1"/>
          </p:nvPr>
        </p:nvSpPr>
        <p:spPr/>
        <p:txBody>
          <a:bodyPr>
            <a:normAutofit lnSpcReduction="10000"/>
          </a:bodyPr>
          <a:lstStyle/>
          <a:p>
            <a:r>
              <a:rPr lang="en-US" dirty="0"/>
              <a:t>Behaviors</a:t>
            </a:r>
          </a:p>
          <a:p>
            <a:pPr lvl="1"/>
            <a:r>
              <a:rPr lang="en-US" dirty="0"/>
              <a:t>Initiation</a:t>
            </a:r>
          </a:p>
          <a:p>
            <a:pPr lvl="1"/>
            <a:r>
              <a:rPr lang="en-US" dirty="0" err="1"/>
              <a:t>Energization</a:t>
            </a:r>
            <a:endParaRPr lang="en-US" dirty="0"/>
          </a:p>
          <a:p>
            <a:pPr lvl="1"/>
            <a:r>
              <a:rPr lang="en-US" dirty="0"/>
              <a:t>Direction </a:t>
            </a:r>
          </a:p>
          <a:p>
            <a:pPr marL="411480" lvl="1" indent="0">
              <a:buNone/>
            </a:pPr>
            <a:endParaRPr lang="en-US" dirty="0"/>
          </a:p>
          <a:p>
            <a:r>
              <a:rPr lang="en-US" dirty="0"/>
              <a:t>Historical references</a:t>
            </a:r>
          </a:p>
          <a:p>
            <a:pPr lvl="1"/>
            <a:r>
              <a:rPr lang="en-US" dirty="0"/>
              <a:t>Instinct</a:t>
            </a:r>
          </a:p>
          <a:p>
            <a:pPr lvl="1"/>
            <a:r>
              <a:rPr lang="en-US" dirty="0"/>
              <a:t>Drive theory</a:t>
            </a:r>
          </a:p>
          <a:p>
            <a:pPr lvl="1"/>
            <a:r>
              <a:rPr lang="en-US" dirty="0"/>
              <a:t>Learning</a:t>
            </a:r>
          </a:p>
          <a:p>
            <a:pPr lvl="2"/>
            <a:r>
              <a:rPr lang="en-US" dirty="0"/>
              <a:t>With stimulus</a:t>
            </a:r>
          </a:p>
          <a:p>
            <a:endParaRPr lang="en-US" dirty="0"/>
          </a:p>
        </p:txBody>
      </p:sp>
      <p:sp>
        <p:nvSpPr>
          <p:cNvPr id="4" name="Content Placeholder 3"/>
          <p:cNvSpPr>
            <a:spLocks noGrp="1"/>
          </p:cNvSpPr>
          <p:nvPr>
            <p:ph sz="half" idx="2"/>
          </p:nvPr>
        </p:nvSpPr>
        <p:spPr/>
        <p:txBody>
          <a:bodyPr>
            <a:normAutofit lnSpcReduction="10000"/>
          </a:bodyPr>
          <a:lstStyle/>
          <a:p>
            <a:r>
              <a:rPr lang="en-US" dirty="0" smtClean="0"/>
              <a:t>Behaviors are motivated</a:t>
            </a:r>
          </a:p>
          <a:p>
            <a:r>
              <a:rPr lang="en-US" dirty="0" smtClean="0"/>
              <a:t>Must also consider:</a:t>
            </a:r>
          </a:p>
          <a:p>
            <a:pPr lvl="1"/>
            <a:r>
              <a:rPr lang="en-US" dirty="0" smtClean="0"/>
              <a:t>Biological</a:t>
            </a:r>
          </a:p>
          <a:p>
            <a:pPr lvl="1"/>
            <a:r>
              <a:rPr lang="en-US" dirty="0" smtClean="0"/>
              <a:t>Cultural </a:t>
            </a:r>
          </a:p>
          <a:p>
            <a:pPr lvl="1"/>
            <a:r>
              <a:rPr lang="en-US" dirty="0" smtClean="0"/>
              <a:t>Situational</a:t>
            </a:r>
          </a:p>
          <a:p>
            <a:pPr lvl="1"/>
            <a:endParaRPr lang="en-US" dirty="0"/>
          </a:p>
          <a:p>
            <a:pPr marL="411480" lvl="1" indent="0">
              <a:buNone/>
            </a:pP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4206746"/>
            <a:ext cx="2266950" cy="2497622"/>
          </a:xfrm>
          <a:prstGeom prst="rect">
            <a:avLst/>
          </a:prstGeom>
        </p:spPr>
      </p:pic>
    </p:spTree>
    <p:extLst>
      <p:ext uri="{BB962C8B-B14F-4D97-AF65-F5344CB8AC3E}">
        <p14:creationId xmlns:p14="http://schemas.microsoft.com/office/powerpoint/2010/main" val="2876519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07078" y="1371600"/>
            <a:ext cx="5684522" cy="3733800"/>
          </a:xfrm>
        </p:spPr>
      </p:pic>
      <p:sp>
        <p:nvSpPr>
          <p:cNvPr id="3" name="Text Placeholder 2"/>
          <p:cNvSpPr>
            <a:spLocks noGrp="1"/>
          </p:cNvSpPr>
          <p:nvPr>
            <p:ph type="body" sz="half" idx="2"/>
          </p:nvPr>
        </p:nvSpPr>
        <p:spPr/>
        <p:txBody>
          <a:bodyPr/>
          <a:lstStyle/>
          <a:p>
            <a:endParaRPr lang="en-US" dirty="0" smtClean="0"/>
          </a:p>
          <a:p>
            <a:endParaRPr lang="en-US" dirty="0"/>
          </a:p>
          <a:p>
            <a:endParaRPr lang="en-US" dirty="0" smtClean="0"/>
          </a:p>
          <a:p>
            <a:r>
              <a:rPr lang="en-US" dirty="0" smtClean="0"/>
              <a:t>Basic keys to motivation</a:t>
            </a:r>
            <a:endParaRPr lang="en-US" dirty="0"/>
          </a:p>
        </p:txBody>
      </p:sp>
      <p:sp>
        <p:nvSpPr>
          <p:cNvPr id="4" name="Title 3"/>
          <p:cNvSpPr>
            <a:spLocks noGrp="1"/>
          </p:cNvSpPr>
          <p:nvPr>
            <p:ph type="title"/>
          </p:nvPr>
        </p:nvSpPr>
        <p:spPr/>
        <p:txBody>
          <a:bodyPr/>
          <a:lstStyle/>
          <a:p>
            <a:r>
              <a:rPr lang="en-US" dirty="0" smtClean="0"/>
              <a:t>Maslow’s Hierarchy of Needs</a:t>
            </a:r>
            <a:endParaRPr lang="en-US" dirty="0"/>
          </a:p>
        </p:txBody>
      </p:sp>
    </p:spTree>
    <p:extLst>
      <p:ext uri="{BB962C8B-B14F-4D97-AF65-F5344CB8AC3E}">
        <p14:creationId xmlns:p14="http://schemas.microsoft.com/office/powerpoint/2010/main" val="1086877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climatequal</a:t>
            </a:r>
            <a:r>
              <a:rPr lang="en-US" dirty="0" smtClean="0"/>
              <a:t>®?</a:t>
            </a:r>
            <a:endParaRPr lang="en-US" dirty="0"/>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81400" y="2209800"/>
            <a:ext cx="2042160" cy="3444240"/>
          </a:xfrm>
        </p:spPr>
      </p:pic>
    </p:spTree>
    <p:extLst>
      <p:ext uri="{BB962C8B-B14F-4D97-AF65-F5344CB8AC3E}">
        <p14:creationId xmlns:p14="http://schemas.microsoft.com/office/powerpoint/2010/main" val="4155911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sz="half" idx="1"/>
          </p:nvPr>
        </p:nvSpPr>
        <p:spPr/>
        <p:txBody>
          <a:bodyPr>
            <a:normAutofit fontScale="92500"/>
          </a:bodyPr>
          <a:lstStyle/>
          <a:p>
            <a:r>
              <a:rPr lang="en-US" dirty="0" smtClean="0"/>
              <a:t>Implementation team</a:t>
            </a:r>
          </a:p>
          <a:p>
            <a:r>
              <a:rPr lang="en-US" dirty="0" smtClean="0"/>
              <a:t>Marketing of concept</a:t>
            </a:r>
          </a:p>
          <a:p>
            <a:r>
              <a:rPr lang="en-US" dirty="0" smtClean="0"/>
              <a:t>Survey</a:t>
            </a:r>
          </a:p>
          <a:p>
            <a:r>
              <a:rPr lang="en-US" dirty="0" smtClean="0"/>
              <a:t>Initial results</a:t>
            </a:r>
          </a:p>
          <a:p>
            <a:r>
              <a:rPr lang="en-US" dirty="0" smtClean="0"/>
              <a:t>Focus groups</a:t>
            </a:r>
          </a:p>
          <a:p>
            <a:r>
              <a:rPr lang="en-US" dirty="0" smtClean="0"/>
              <a:t>Solution gathering</a:t>
            </a:r>
          </a:p>
          <a:p>
            <a:r>
              <a:rPr lang="en-US" dirty="0" smtClean="0"/>
              <a:t>Actions identified</a:t>
            </a:r>
          </a:p>
          <a:p>
            <a:r>
              <a:rPr lang="en-US" dirty="0" smtClean="0"/>
              <a:t>Low cost solutions</a:t>
            </a:r>
          </a:p>
          <a:p>
            <a:r>
              <a:rPr lang="en-US" dirty="0" smtClean="0"/>
              <a:t>Re-assessment</a:t>
            </a:r>
          </a:p>
          <a:p>
            <a:pPr marL="114300" indent="0">
              <a:buNone/>
            </a:pPr>
            <a:endParaRPr lang="en-US"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8200" y="2297176"/>
            <a:ext cx="4038600" cy="3251073"/>
          </a:xfrm>
        </p:spPr>
      </p:pic>
    </p:spTree>
    <p:extLst>
      <p:ext uri="{BB962C8B-B14F-4D97-AF65-F5344CB8AC3E}">
        <p14:creationId xmlns:p14="http://schemas.microsoft.com/office/powerpoint/2010/main" val="849040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and grumbles</a:t>
            </a:r>
            <a:endParaRPr lang="en-US" dirty="0"/>
          </a:p>
        </p:txBody>
      </p:sp>
      <p:sp>
        <p:nvSpPr>
          <p:cNvPr id="3" name="Content Placeholder 2"/>
          <p:cNvSpPr>
            <a:spLocks noGrp="1"/>
          </p:cNvSpPr>
          <p:nvPr>
            <p:ph sz="half" idx="1"/>
          </p:nvPr>
        </p:nvSpPr>
        <p:spPr/>
        <p:txBody>
          <a:bodyPr>
            <a:normAutofit lnSpcReduction="10000"/>
          </a:bodyPr>
          <a:lstStyle/>
          <a:p>
            <a:pPr lvl="0">
              <a:buClr>
                <a:srgbClr val="93A299"/>
              </a:buClr>
            </a:pPr>
            <a:r>
              <a:rPr lang="en-US" sz="2400" dirty="0">
                <a:solidFill>
                  <a:srgbClr val="564B3C"/>
                </a:solidFill>
              </a:rPr>
              <a:t>EPA/SPA = </a:t>
            </a:r>
            <a:r>
              <a:rPr lang="en-US" sz="2400" dirty="0" smtClean="0">
                <a:solidFill>
                  <a:srgbClr val="564B3C"/>
                </a:solidFill>
              </a:rPr>
              <a:t>exempt/non-exempt </a:t>
            </a:r>
            <a:r>
              <a:rPr lang="en-US" sz="2400" dirty="0">
                <a:solidFill>
                  <a:srgbClr val="564B3C"/>
                </a:solidFill>
              </a:rPr>
              <a:t>= </a:t>
            </a:r>
            <a:r>
              <a:rPr lang="en-US" sz="2400" dirty="0" smtClean="0">
                <a:solidFill>
                  <a:srgbClr val="564B3C"/>
                </a:solidFill>
              </a:rPr>
              <a:t>manager </a:t>
            </a:r>
            <a:r>
              <a:rPr lang="en-US" sz="2400" dirty="0">
                <a:solidFill>
                  <a:srgbClr val="564B3C"/>
                </a:solidFill>
              </a:rPr>
              <a:t>or not</a:t>
            </a:r>
          </a:p>
          <a:p>
            <a:pPr lvl="0">
              <a:buClr>
                <a:srgbClr val="93A299"/>
              </a:buClr>
            </a:pPr>
            <a:r>
              <a:rPr lang="en-US" sz="2400" dirty="0">
                <a:solidFill>
                  <a:srgbClr val="564B3C"/>
                </a:solidFill>
              </a:rPr>
              <a:t>Staff recognition</a:t>
            </a:r>
          </a:p>
          <a:p>
            <a:pPr lvl="0">
              <a:buClr>
                <a:srgbClr val="93A299"/>
              </a:buClr>
            </a:pPr>
            <a:r>
              <a:rPr lang="en-US" sz="2400" dirty="0">
                <a:solidFill>
                  <a:srgbClr val="564B3C"/>
                </a:solidFill>
              </a:rPr>
              <a:t>MBWA</a:t>
            </a:r>
          </a:p>
          <a:p>
            <a:pPr lvl="0">
              <a:buClr>
                <a:srgbClr val="93A299"/>
              </a:buClr>
            </a:pPr>
            <a:r>
              <a:rPr lang="en-US" sz="2400" dirty="0">
                <a:solidFill>
                  <a:srgbClr val="564B3C"/>
                </a:solidFill>
              </a:rPr>
              <a:t>Organization is siloes (petty tyrannies</a:t>
            </a:r>
            <a:r>
              <a:rPr lang="en-US" sz="2400" dirty="0" smtClean="0">
                <a:solidFill>
                  <a:srgbClr val="564B3C"/>
                </a:solidFill>
              </a:rPr>
              <a:t>)</a:t>
            </a:r>
            <a:endParaRPr lang="en-US" sz="2400" dirty="0">
              <a:solidFill>
                <a:srgbClr val="564B3C"/>
              </a:solidFill>
            </a:endParaRPr>
          </a:p>
          <a:p>
            <a:pPr lvl="0">
              <a:buClr>
                <a:srgbClr val="93A299"/>
              </a:buClr>
            </a:pPr>
            <a:r>
              <a:rPr lang="en-US" sz="2400" dirty="0">
                <a:solidFill>
                  <a:srgbClr val="564B3C"/>
                </a:solidFill>
              </a:rPr>
              <a:t>Communication (how resolved)</a:t>
            </a:r>
          </a:p>
          <a:p>
            <a:pPr lvl="1">
              <a:buClr>
                <a:srgbClr val="CF543F"/>
              </a:buClr>
            </a:pPr>
            <a:r>
              <a:rPr lang="en-US" sz="2000" dirty="0">
                <a:solidFill>
                  <a:srgbClr val="564B3C"/>
                </a:solidFill>
              </a:rPr>
              <a:t>Transparency of management</a:t>
            </a:r>
          </a:p>
          <a:p>
            <a:pPr lvl="1">
              <a:buClr>
                <a:srgbClr val="CF543F"/>
              </a:buClr>
            </a:pPr>
            <a:r>
              <a:rPr lang="en-US" sz="2000" dirty="0">
                <a:solidFill>
                  <a:srgbClr val="564B3C"/>
                </a:solidFill>
              </a:rPr>
              <a:t>Meetings more 2 way</a:t>
            </a:r>
          </a:p>
          <a:p>
            <a:endParaRPr lang="en-US" dirty="0"/>
          </a:p>
        </p:txBody>
      </p:sp>
      <p:sp>
        <p:nvSpPr>
          <p:cNvPr id="4" name="Content Placeholder 3"/>
          <p:cNvSpPr>
            <a:spLocks noGrp="1"/>
          </p:cNvSpPr>
          <p:nvPr>
            <p:ph sz="half" idx="2"/>
          </p:nvPr>
        </p:nvSpPr>
        <p:spPr/>
        <p:txBody>
          <a:bodyPr>
            <a:normAutofit lnSpcReduction="10000"/>
          </a:bodyPr>
          <a:lstStyle/>
          <a:p>
            <a:endParaRPr lang="en-US" dirty="0" smtClean="0"/>
          </a:p>
          <a:p>
            <a:r>
              <a:rPr lang="en-US" dirty="0" smtClean="0"/>
              <a:t>High grumble</a:t>
            </a:r>
          </a:p>
          <a:p>
            <a:endParaRPr lang="en-US" dirty="0"/>
          </a:p>
          <a:p>
            <a:endParaRPr lang="en-US" dirty="0" smtClean="0"/>
          </a:p>
          <a:p>
            <a:r>
              <a:rPr lang="en-US" dirty="0" smtClean="0"/>
              <a:t>High grumble</a:t>
            </a:r>
          </a:p>
          <a:p>
            <a:endParaRPr lang="en-US" dirty="0"/>
          </a:p>
          <a:p>
            <a:endParaRPr lang="en-US" dirty="0" smtClean="0"/>
          </a:p>
          <a:p>
            <a:r>
              <a:rPr lang="en-US" dirty="0" smtClean="0"/>
              <a:t>Meta-grumble</a:t>
            </a:r>
          </a:p>
          <a:p>
            <a:endParaRPr lang="en-US" dirty="0" smtClean="0"/>
          </a:p>
          <a:p>
            <a:endParaRPr lang="en-US" dirty="0"/>
          </a:p>
        </p:txBody>
      </p:sp>
    </p:spTree>
    <p:extLst>
      <p:ext uri="{BB962C8B-B14F-4D97-AF65-F5344CB8AC3E}">
        <p14:creationId xmlns:p14="http://schemas.microsoft.com/office/powerpoint/2010/main" val="637023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Pre-potency</a:t>
            </a:r>
            <a:endParaRPr lang="en-US" dirty="0"/>
          </a:p>
        </p:txBody>
      </p:sp>
      <p:sp>
        <p:nvSpPr>
          <p:cNvPr id="3" name="Content Placeholder 2"/>
          <p:cNvSpPr>
            <a:spLocks noGrp="1"/>
          </p:cNvSpPr>
          <p:nvPr>
            <p:ph sz="half" idx="1"/>
          </p:nvPr>
        </p:nvSpPr>
        <p:spPr/>
        <p:txBody>
          <a:bodyPr/>
          <a:lstStyle/>
          <a:p>
            <a:endParaRPr lang="en-US" dirty="0" smtClean="0"/>
          </a:p>
          <a:p>
            <a:r>
              <a:rPr lang="en-US" dirty="0" smtClean="0"/>
              <a:t>Stronger</a:t>
            </a:r>
          </a:p>
          <a:p>
            <a:endParaRPr lang="en-US" dirty="0"/>
          </a:p>
          <a:p>
            <a:r>
              <a:rPr lang="en-US" dirty="0" smtClean="0"/>
              <a:t>Must be satisfied first</a:t>
            </a:r>
          </a:p>
          <a:p>
            <a:endParaRPr lang="en-US" dirty="0"/>
          </a:p>
          <a:p>
            <a:r>
              <a:rPr lang="en-US" dirty="0" smtClean="0"/>
              <a:t>Becomes order driven </a:t>
            </a:r>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582583" y="2362200"/>
            <a:ext cx="4165600" cy="3124200"/>
          </a:xfrm>
        </p:spPr>
      </p:pic>
    </p:spTree>
    <p:extLst>
      <p:ext uri="{BB962C8B-B14F-4D97-AF65-F5344CB8AC3E}">
        <p14:creationId xmlns:p14="http://schemas.microsoft.com/office/powerpoint/2010/main" val="12753255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494</TotalTime>
  <Words>1883</Words>
  <Application>Microsoft Office PowerPoint</Application>
  <PresentationFormat>On-screen Show (4:3)</PresentationFormat>
  <Paragraphs>277</Paragraphs>
  <Slides>29</Slides>
  <Notes>21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Apothecary</vt:lpstr>
      <vt:lpstr>Grumble Theory in the Workplace</vt:lpstr>
      <vt:lpstr>Presenters</vt:lpstr>
      <vt:lpstr>Motivation</vt:lpstr>
      <vt:lpstr>Behaviors</vt:lpstr>
      <vt:lpstr>Maslow’s Hierarchy of Needs</vt:lpstr>
      <vt:lpstr>What is climatequal®?</vt:lpstr>
      <vt:lpstr>process</vt:lpstr>
      <vt:lpstr>Results and grumbles</vt:lpstr>
      <vt:lpstr>Pre-potency</vt:lpstr>
      <vt:lpstr>Workplace Grumbles</vt:lpstr>
      <vt:lpstr>Grumble Theory</vt:lpstr>
      <vt:lpstr>Low Grumbles</vt:lpstr>
      <vt:lpstr>High Grumbles</vt:lpstr>
      <vt:lpstr>Metagrumbles</vt:lpstr>
      <vt:lpstr>Humans will always complain</vt:lpstr>
      <vt:lpstr>Maslow</vt:lpstr>
      <vt:lpstr>Self-actualization</vt:lpstr>
      <vt:lpstr>motivation</vt:lpstr>
      <vt:lpstr>Motivation and EI</vt:lpstr>
      <vt:lpstr>Emotional intelligence</vt:lpstr>
      <vt:lpstr>Grumbles vs. complaints</vt:lpstr>
      <vt:lpstr>Associating the Grumbles</vt:lpstr>
      <vt:lpstr>Addressing the pre-conditions</vt:lpstr>
      <vt:lpstr>Raising the level of need</vt:lpstr>
      <vt:lpstr>Applying KAB for self-actualization</vt:lpstr>
      <vt:lpstr>Responding to complaints</vt:lpstr>
      <vt:lpstr>……or at least reduced!</vt:lpstr>
      <vt:lpstr>Possible ways to reduce grumbles</vt:lpstr>
      <vt:lpstr>References</vt:lpstr>
    </vt:vector>
  </TitlesOfParts>
  <Company>UNC Greensboro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Grumble Theory in the Workplace</dc:title>
  <dc:creator>Michael Crumpton</dc:creator>
  <cp:lastModifiedBy>Michael Crumpton</cp:lastModifiedBy>
  <cp:revision>45</cp:revision>
  <dcterms:created xsi:type="dcterms:W3CDTF">2013-08-26T01:42:17Z</dcterms:created>
  <dcterms:modified xsi:type="dcterms:W3CDTF">2013-10-24T15:36:54Z</dcterms:modified>
</cp:coreProperties>
</file>