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58" r:id="rId4"/>
    <p:sldId id="263" r:id="rId5"/>
    <p:sldId id="260" r:id="rId6"/>
    <p:sldId id="261" r:id="rId7"/>
    <p:sldId id="266" r:id="rId8"/>
    <p:sldId id="267" r:id="rId9"/>
    <p:sldId id="262" r:id="rId10"/>
    <p:sldId id="268" r:id="rId11"/>
    <p:sldId id="269" r:id="rId12"/>
    <p:sldId id="270" r:id="rId13"/>
    <p:sldId id="271" r:id="rId14"/>
    <p:sldId id="278" r:id="rId15"/>
    <p:sldId id="276" r:id="rId16"/>
    <p:sldId id="27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6128" autoAdjust="0"/>
  </p:normalViewPr>
  <p:slideViewPr>
    <p:cSldViewPr>
      <p:cViewPr>
        <p:scale>
          <a:sx n="85" d="100"/>
          <a:sy n="85" d="100"/>
        </p:scale>
        <p:origin x="-1728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einin\Documents\Committees%20Service\ebook%20study\results\excel%20version%20of%20ebook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einin\Documents\Committees%20Service\ebook%20study\results\excel%20version%20of%20ebook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einin\Documents\Committees%20Service\ebook%20study\results\ebook%20survey%20data%206-17-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einin\Documents\Committees%20Service\ebook%20study\results\excel%20version%20of%20ebook%20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ALEININ\Local%20Settings\Temp\Initial_Report-1.csv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ALEININ\Local%20Settings\Temp\Initial_Report-3.csv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ALEININ\Local%20Settings\Temp\Initial_Report-4.csv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einin\Documents\Committees%20Service\ebook%20study\results\suggestionsfeedbackrespons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einin\Documents\Committees%20Service\ebook%20study\results\suggestionsfeedbackrespons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3"/>
              <c:layout>
                <c:manualLayout>
                  <c:x val="-2.0758945973337491E-2"/>
                  <c:y val="-4.48844675665541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7362659494295885E-2"/>
                  <c:y val="3.40173884514435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6.23931290766872E-3"/>
                  <c:y val="3.55558680164979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2.1378212624412047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('respondents by majr grouped'!$B$1,'respondents by majr grouped'!$C$1,'respondents by majr grouped'!$E$1,'respondents by majr grouped'!$G$1,'respondents by majr grouped'!$I$1,'respondents by majr grouped'!$K$1,'respondents by majr grouped'!$M$1,'respondents by majr grouped'!$O$1,'respondents by majr grouped'!$Q$1)</c:f>
              <c:strCache>
                <c:ptCount val="9"/>
                <c:pt idx="0">
                  <c:v>No major</c:v>
                </c:pt>
                <c:pt idx="1">
                  <c:v>Humanities</c:v>
                </c:pt>
                <c:pt idx="2">
                  <c:v>Social Sciences</c:v>
                </c:pt>
                <c:pt idx="3">
                  <c:v>Natural Sciences</c:v>
                </c:pt>
                <c:pt idx="4">
                  <c:v>Formal Sciences</c:v>
                </c:pt>
                <c:pt idx="5">
                  <c:v>Applied Sciences</c:v>
                </c:pt>
                <c:pt idx="6">
                  <c:v>Education</c:v>
                </c:pt>
                <c:pt idx="7">
                  <c:v>Health Sciences</c:v>
                </c:pt>
                <c:pt idx="8">
                  <c:v>Business and Economics</c:v>
                </c:pt>
              </c:strCache>
            </c:strRef>
          </c:cat>
          <c:val>
            <c:numRef>
              <c:f>('respondents by majr grouped'!$B$19,'respondents by majr grouped'!$D$19,'respondents by majr grouped'!$F$19,'respondents by majr grouped'!$H$19,'respondents by majr grouped'!$J$19,'respondents by majr grouped'!$L$19,'respondents by majr grouped'!$N$19,'respondents by majr grouped'!$P$19,'respondents by majr grouped'!$R$19)</c:f>
              <c:numCache>
                <c:formatCode>General</c:formatCode>
                <c:ptCount val="9"/>
                <c:pt idx="0">
                  <c:v>37</c:v>
                </c:pt>
                <c:pt idx="1">
                  <c:v>76</c:v>
                </c:pt>
                <c:pt idx="2">
                  <c:v>42</c:v>
                </c:pt>
                <c:pt idx="3">
                  <c:v>19</c:v>
                </c:pt>
                <c:pt idx="4">
                  <c:v>24</c:v>
                </c:pt>
                <c:pt idx="5">
                  <c:v>86</c:v>
                </c:pt>
                <c:pt idx="6">
                  <c:v>47</c:v>
                </c:pt>
                <c:pt idx="7">
                  <c:v>80</c:v>
                </c:pt>
                <c:pt idx="8">
                  <c:v>31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v>Student Level</c:v>
          </c:tx>
          <c:dLbls>
            <c:dLbl>
              <c:idx val="0"/>
              <c:layout>
                <c:manualLayout>
                  <c:x val="-0.25007208272173886"/>
                  <c:y val="-9.82130358705161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264989607438151"/>
                  <c:y val="0.176145377661125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UG students</a:t>
                    </a:r>
                    <a:r>
                      <a:rPr lang="en-US" dirty="0"/>
                      <a:t>
27%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'responses from initial report'!$B$42:$B$43</c:f>
              <c:strCache>
                <c:ptCount val="2"/>
                <c:pt idx="0">
                  <c:v>Graduate students</c:v>
                </c:pt>
                <c:pt idx="1">
                  <c:v>Undergraduate students</c:v>
                </c:pt>
              </c:strCache>
            </c:strRef>
          </c:cat>
          <c:val>
            <c:numRef>
              <c:f>'responses from initial report'!$C$42:$C$43</c:f>
              <c:numCache>
                <c:formatCode>General</c:formatCode>
                <c:ptCount val="2"/>
                <c:pt idx="0">
                  <c:v>324</c:v>
                </c:pt>
                <c:pt idx="1">
                  <c:v>120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308889099705908E-2"/>
          <c:y val="2.4216347956505437E-2"/>
          <c:w val="0.91569111090029409"/>
          <c:h val="0.808098362704661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'responses from initial report'!$B$5:$B$10</c:f>
              <c:strCache>
                <c:ptCount val="6"/>
                <c:pt idx="0">
                  <c:v>Less than Once a Month (or never)</c:v>
                </c:pt>
                <c:pt idx="1">
                  <c:v>Once a Month</c:v>
                </c:pt>
                <c:pt idx="2">
                  <c:v>2-3 Times a Month</c:v>
                </c:pt>
                <c:pt idx="3">
                  <c:v>Once a Week</c:v>
                </c:pt>
                <c:pt idx="4">
                  <c:v>2-3 Times a Week</c:v>
                </c:pt>
                <c:pt idx="5">
                  <c:v>Daily</c:v>
                </c:pt>
              </c:strCache>
            </c:strRef>
          </c:cat>
          <c:val>
            <c:numRef>
              <c:f>'responses from initial report'!$D$5:$D$10</c:f>
              <c:numCache>
                <c:formatCode>General</c:formatCode>
                <c:ptCount val="6"/>
                <c:pt idx="0">
                  <c:v>237</c:v>
                </c:pt>
                <c:pt idx="1">
                  <c:v>51</c:v>
                </c:pt>
                <c:pt idx="2">
                  <c:v>41</c:v>
                </c:pt>
                <c:pt idx="3">
                  <c:v>30</c:v>
                </c:pt>
                <c:pt idx="4">
                  <c:v>33</c:v>
                </c:pt>
                <c:pt idx="5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234496"/>
        <c:axId val="112236032"/>
      </c:barChart>
      <c:catAx>
        <c:axId val="1122344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12236032"/>
        <c:crosses val="autoZero"/>
        <c:auto val="1"/>
        <c:lblAlgn val="ctr"/>
        <c:lblOffset val="100"/>
        <c:noMultiLvlLbl val="0"/>
      </c:catAx>
      <c:valAx>
        <c:axId val="1122360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12234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Device </c:v>
          </c:tx>
          <c:invertIfNegative val="0"/>
          <c:cat>
            <c:strRef>
              <c:f>'Initial_Report-1'!$B$2:$B$10</c:f>
              <c:strCache>
                <c:ptCount val="9"/>
                <c:pt idx="0">
                  <c:v>Laptop computer </c:v>
                </c:pt>
                <c:pt idx="1">
                  <c:v>Desktop computer </c:v>
                </c:pt>
                <c:pt idx="2">
                  <c:v>Kindle  </c:v>
                </c:pt>
                <c:pt idx="3">
                  <c:v>Tablet such as iPad </c:v>
                </c:pt>
                <c:pt idx="4">
                  <c:v>iPhone </c:v>
                </c:pt>
                <c:pt idx="5">
                  <c:v>Nook </c:v>
                </c:pt>
                <c:pt idx="6">
                  <c:v>Android </c:v>
                </c:pt>
                <c:pt idx="7">
                  <c:v>Other</c:v>
                </c:pt>
                <c:pt idx="8">
                  <c:v>Blackberry </c:v>
                </c:pt>
              </c:strCache>
            </c:strRef>
          </c:cat>
          <c:val>
            <c:numRef>
              <c:f>'Initial_Report-1'!$E$2:$E$10</c:f>
              <c:numCache>
                <c:formatCode>0%</c:formatCode>
                <c:ptCount val="9"/>
                <c:pt idx="0">
                  <c:v>0.7100000000000003</c:v>
                </c:pt>
                <c:pt idx="1">
                  <c:v>0.36000000000000015</c:v>
                </c:pt>
                <c:pt idx="2">
                  <c:v>0.17</c:v>
                </c:pt>
                <c:pt idx="3">
                  <c:v>0.12000000000000002</c:v>
                </c:pt>
                <c:pt idx="4">
                  <c:v>0.1</c:v>
                </c:pt>
                <c:pt idx="5">
                  <c:v>0.1</c:v>
                </c:pt>
                <c:pt idx="6">
                  <c:v>9.0000000000000024E-2</c:v>
                </c:pt>
                <c:pt idx="7">
                  <c:v>9.0000000000000024E-2</c:v>
                </c:pt>
                <c:pt idx="8">
                  <c:v>3.0000000000000002E-2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482176"/>
        <c:axId val="112483712"/>
      </c:barChart>
      <c:catAx>
        <c:axId val="1124821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112483712"/>
        <c:crosses val="autoZero"/>
        <c:auto val="1"/>
        <c:lblAlgn val="ctr"/>
        <c:lblOffset val="100"/>
        <c:noMultiLvlLbl val="0"/>
      </c:catAx>
      <c:valAx>
        <c:axId val="1124837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12482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'Initial_Report-3'!$E$2:$E$8</c:f>
              <c:strCache>
                <c:ptCount val="1"/>
                <c:pt idx="0">
                  <c:v>45% 44% 41% 23% 20% 10% 8%</c:v>
                </c:pt>
              </c:strCache>
            </c:strRef>
          </c:tx>
          <c:invertIfNegative val="0"/>
          <c:cat>
            <c:strRef>
              <c:f>'Initial_Report-3'!$B$2:$B$8</c:f>
              <c:strCache>
                <c:ptCount val="7"/>
                <c:pt idx="0">
                  <c:v>Amazon.com </c:v>
                </c:pt>
                <c:pt idx="1">
                  <c:v>UNCG Library Catalog</c:v>
                </c:pt>
                <c:pt idx="2">
                  <c:v>Google Books </c:v>
                </c:pt>
                <c:pt idx="3">
                  <c:v>Barnes and Noble </c:v>
                </c:pt>
                <c:pt idx="4">
                  <c:v>Other</c:v>
                </c:pt>
                <c:pt idx="5">
                  <c:v>NC Live </c:v>
                </c:pt>
                <c:pt idx="6">
                  <c:v>Greensboro Public Library </c:v>
                </c:pt>
              </c:strCache>
            </c:strRef>
          </c:cat>
          <c:val>
            <c:numRef>
              <c:f>'Initial_Report-3'!$D$2:$D$8</c:f>
              <c:numCache>
                <c:formatCode>General</c:formatCode>
                <c:ptCount val="7"/>
                <c:pt idx="0">
                  <c:v>171</c:v>
                </c:pt>
                <c:pt idx="1">
                  <c:v>167</c:v>
                </c:pt>
                <c:pt idx="2">
                  <c:v>157</c:v>
                </c:pt>
                <c:pt idx="3">
                  <c:v>87</c:v>
                </c:pt>
                <c:pt idx="4">
                  <c:v>76</c:v>
                </c:pt>
                <c:pt idx="5">
                  <c:v>39</c:v>
                </c:pt>
                <c:pt idx="6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12512384"/>
        <c:axId val="112510848"/>
      </c:barChart>
      <c:valAx>
        <c:axId val="11251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12512384"/>
        <c:crosses val="autoZero"/>
        <c:crossBetween val="between"/>
      </c:valAx>
      <c:catAx>
        <c:axId val="112512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1251084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'Initial_Report-4'!$B$2:$B$9</c:f>
              <c:strCache>
                <c:ptCount val="8"/>
                <c:pt idx="0">
                  <c:v>Browse or scan for needed info</c:v>
                </c:pt>
                <c:pt idx="1">
                  <c:v>Keyword search for needed info</c:v>
                </c:pt>
                <c:pt idx="2">
                  <c:v>Read brief parts of the text</c:v>
                </c:pt>
                <c:pt idx="3">
                  <c:v>Use publication info to develop bibliographies </c:v>
                </c:pt>
                <c:pt idx="4">
                  <c:v>Download </c:v>
                </c:pt>
                <c:pt idx="5">
                  <c:v>Settle in for a nice long read to learn all about a topic </c:v>
                </c:pt>
                <c:pt idx="6">
                  <c:v>Print</c:v>
                </c:pt>
                <c:pt idx="7">
                  <c:v>Copy and paste to MS Word</c:v>
                </c:pt>
              </c:strCache>
            </c:strRef>
          </c:cat>
          <c:val>
            <c:numRef>
              <c:f>'Initial_Report-4'!$D$2:$D$9</c:f>
              <c:numCache>
                <c:formatCode>General</c:formatCode>
                <c:ptCount val="8"/>
                <c:pt idx="0">
                  <c:v>290</c:v>
                </c:pt>
                <c:pt idx="1">
                  <c:v>270</c:v>
                </c:pt>
                <c:pt idx="2">
                  <c:v>244</c:v>
                </c:pt>
                <c:pt idx="3">
                  <c:v>194</c:v>
                </c:pt>
                <c:pt idx="4">
                  <c:v>188</c:v>
                </c:pt>
                <c:pt idx="5">
                  <c:v>165</c:v>
                </c:pt>
                <c:pt idx="6">
                  <c:v>140</c:v>
                </c:pt>
                <c:pt idx="7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370816"/>
        <c:axId val="112372352"/>
      </c:barChart>
      <c:catAx>
        <c:axId val="1123708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112372352"/>
        <c:crosses val="autoZero"/>
        <c:auto val="1"/>
        <c:lblAlgn val="ctr"/>
        <c:lblOffset val="100"/>
        <c:noMultiLvlLbl val="0"/>
      </c:catAx>
      <c:valAx>
        <c:axId val="11237235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12370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270720"/>
        <c:axId val="112288896"/>
      </c:barChart>
      <c:catAx>
        <c:axId val="112270720"/>
        <c:scaling>
          <c:orientation val="minMax"/>
        </c:scaling>
        <c:delete val="0"/>
        <c:axPos val="l"/>
        <c:majorTickMark val="out"/>
        <c:minorTickMark val="none"/>
        <c:tickLblPos val="nextTo"/>
        <c:crossAx val="112288896"/>
        <c:crosses val="autoZero"/>
        <c:auto val="1"/>
        <c:lblAlgn val="ctr"/>
        <c:lblOffset val="100"/>
        <c:noMultiLvlLbl val="0"/>
      </c:catAx>
      <c:valAx>
        <c:axId val="112288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2270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Requests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cat>
            <c:strRef>
              <c:f>charts!$A$5:$A$10</c:f>
              <c:strCache>
                <c:ptCount val="6"/>
                <c:pt idx="0">
                  <c:v>Downloadable audiobooks</c:v>
                </c:pt>
                <c:pt idx="1">
                  <c:v>Ability to annotate/manipulate content</c:v>
                </c:pt>
                <c:pt idx="2">
                  <c:v>E-book checkout</c:v>
                </c:pt>
                <c:pt idx="3">
                  <c:v>Downloadable e-books (no device specified)</c:v>
                </c:pt>
                <c:pt idx="4">
                  <c:v>E-textbooks</c:v>
                </c:pt>
                <c:pt idx="5">
                  <c:v>E-reader books (esp "for my own Kindle")</c:v>
                </c:pt>
              </c:strCache>
            </c:strRef>
          </c:cat>
          <c:val>
            <c:numRef>
              <c:f>charts!$B$5:$B$10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7</c:v>
                </c:pt>
                <c:pt idx="4">
                  <c:v>9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2304512"/>
        <c:axId val="112306048"/>
      </c:barChart>
      <c:catAx>
        <c:axId val="112304512"/>
        <c:scaling>
          <c:orientation val="minMax"/>
        </c:scaling>
        <c:delete val="0"/>
        <c:axPos val="l"/>
        <c:majorTickMark val="none"/>
        <c:minorTickMark val="none"/>
        <c:tickLblPos val="nextTo"/>
        <c:crossAx val="112306048"/>
        <c:crosses val="autoZero"/>
        <c:auto val="1"/>
        <c:lblAlgn val="ctr"/>
        <c:lblOffset val="100"/>
        <c:noMultiLvlLbl val="0"/>
      </c:catAx>
      <c:valAx>
        <c:axId val="11230604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12304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DCD2C-131D-4CE4-9005-0DAFA940EAC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EB164-AF1B-4BF2-9532-03A1423213CA}">
      <dgm:prSet phldrT="[Text]"/>
      <dgm:spPr/>
      <dgm:t>
        <a:bodyPr/>
        <a:lstStyle/>
        <a:p>
          <a:pPr rtl="0"/>
          <a:r>
            <a:rPr lang="en-US" baseline="0" dirty="0" smtClean="0"/>
            <a:t>They are great!</a:t>
          </a:r>
          <a:endParaRPr lang="en-US" dirty="0"/>
        </a:p>
      </dgm:t>
    </dgm:pt>
    <dgm:pt modelId="{BAAE2649-F4F9-4C9E-BAF7-CC4284BA2ED0}" type="parTrans" cxnId="{5BE5FFBB-2E60-4B11-85DE-09AE14812065}">
      <dgm:prSet/>
      <dgm:spPr/>
      <dgm:t>
        <a:bodyPr/>
        <a:lstStyle/>
        <a:p>
          <a:endParaRPr lang="en-US"/>
        </a:p>
      </dgm:t>
    </dgm:pt>
    <dgm:pt modelId="{65BAEF44-0921-4710-891A-7627D72358D0}" type="sibTrans" cxnId="{5BE5FFBB-2E60-4B11-85DE-09AE14812065}">
      <dgm:prSet/>
      <dgm:spPr/>
      <dgm:t>
        <a:bodyPr/>
        <a:lstStyle/>
        <a:p>
          <a:endParaRPr lang="en-US"/>
        </a:p>
      </dgm:t>
    </dgm:pt>
    <dgm:pt modelId="{C0829024-91E5-4898-9B5C-B321C2018B67}">
      <dgm:prSet phldrT="[Text]"/>
      <dgm:spPr/>
      <dgm:t>
        <a:bodyPr/>
        <a:lstStyle/>
        <a:p>
          <a:pPr rtl="0"/>
          <a:r>
            <a:rPr lang="en-US" baseline="0" dirty="0" smtClean="0"/>
            <a:t>So helpful to get the one chapter I'm looking for, rather than trek to the library </a:t>
          </a:r>
          <a:endParaRPr lang="en-US" dirty="0"/>
        </a:p>
      </dgm:t>
    </dgm:pt>
    <dgm:pt modelId="{24934537-B31A-4910-8604-EB8E0EA27238}" type="parTrans" cxnId="{A64C2189-DE52-4C25-8ABF-EF79915534DD}">
      <dgm:prSet/>
      <dgm:spPr/>
      <dgm:t>
        <a:bodyPr/>
        <a:lstStyle/>
        <a:p>
          <a:endParaRPr lang="en-US"/>
        </a:p>
      </dgm:t>
    </dgm:pt>
    <dgm:pt modelId="{417C0E1E-934E-41FA-B939-8CDBBC184A2D}" type="sibTrans" cxnId="{A64C2189-DE52-4C25-8ABF-EF79915534DD}">
      <dgm:prSet/>
      <dgm:spPr/>
      <dgm:t>
        <a:bodyPr/>
        <a:lstStyle/>
        <a:p>
          <a:endParaRPr lang="en-US"/>
        </a:p>
      </dgm:t>
    </dgm:pt>
    <dgm:pt modelId="{0469D1D8-A474-4C4F-A54A-7BDC8A8A18AA}">
      <dgm:prSet phldrT="[Text]"/>
      <dgm:spPr/>
      <dgm:t>
        <a:bodyPr/>
        <a:lstStyle/>
        <a:p>
          <a:r>
            <a:rPr lang="en-US" dirty="0" smtClean="0"/>
            <a:t>Sometimes the index …isn't great but the search in </a:t>
          </a:r>
          <a:r>
            <a:rPr lang="en-US" dirty="0" err="1" smtClean="0"/>
            <a:t>ebooks</a:t>
          </a:r>
          <a:r>
            <a:rPr lang="en-US" dirty="0" smtClean="0"/>
            <a:t> usually works great</a:t>
          </a:r>
          <a:endParaRPr lang="en-US" dirty="0"/>
        </a:p>
      </dgm:t>
    </dgm:pt>
    <dgm:pt modelId="{FC7C9CFA-E4FA-4F24-A2F6-D450EE2C0763}" type="parTrans" cxnId="{3D56F43B-407E-4984-B9ED-EEE60EAB9D54}">
      <dgm:prSet/>
      <dgm:spPr/>
      <dgm:t>
        <a:bodyPr/>
        <a:lstStyle/>
        <a:p>
          <a:endParaRPr lang="en-US"/>
        </a:p>
      </dgm:t>
    </dgm:pt>
    <dgm:pt modelId="{3BCEC5D9-3D70-45AB-A5D5-63EC6C1E8441}" type="sibTrans" cxnId="{3D56F43B-407E-4984-B9ED-EEE60EAB9D54}">
      <dgm:prSet/>
      <dgm:spPr/>
      <dgm:t>
        <a:bodyPr/>
        <a:lstStyle/>
        <a:p>
          <a:endParaRPr lang="en-US"/>
        </a:p>
      </dgm:t>
    </dgm:pt>
    <dgm:pt modelId="{DBEDEDAD-A251-4C11-BF43-C3EC6F826EC3}">
      <dgm:prSet phldrT="[Text]"/>
      <dgm:spPr/>
      <dgm:t>
        <a:bodyPr/>
        <a:lstStyle/>
        <a:p>
          <a:pPr rtl="0"/>
          <a:r>
            <a:rPr lang="en-US" baseline="0" dirty="0" smtClean="0"/>
            <a:t>Stick to paper books and make the world a better place</a:t>
          </a:r>
          <a:endParaRPr lang="en-US" dirty="0"/>
        </a:p>
      </dgm:t>
    </dgm:pt>
    <dgm:pt modelId="{578EB8E4-B2FB-456D-9865-6361F98757E1}" type="parTrans" cxnId="{01E4FF1D-89D2-4DF4-B3F3-362BCE1D3B45}">
      <dgm:prSet/>
      <dgm:spPr/>
      <dgm:t>
        <a:bodyPr/>
        <a:lstStyle/>
        <a:p>
          <a:endParaRPr lang="en-US"/>
        </a:p>
      </dgm:t>
    </dgm:pt>
    <dgm:pt modelId="{46ACEFFB-6B05-49EA-9A17-0F6F004A523B}" type="sibTrans" cxnId="{01E4FF1D-89D2-4DF4-B3F3-362BCE1D3B45}">
      <dgm:prSet/>
      <dgm:spPr/>
      <dgm:t>
        <a:bodyPr/>
        <a:lstStyle/>
        <a:p>
          <a:endParaRPr lang="en-US"/>
        </a:p>
      </dgm:t>
    </dgm:pt>
    <dgm:pt modelId="{964B183E-B3A5-40E5-A887-5D4B8318CFCA}">
      <dgm:prSet phldrT="[Text]"/>
      <dgm:spPr/>
      <dgm:t>
        <a:bodyPr/>
        <a:lstStyle/>
        <a:p>
          <a:pPr rtl="0"/>
          <a:r>
            <a:rPr lang="en-US" baseline="0" dirty="0" smtClean="0"/>
            <a:t>Reading </a:t>
          </a:r>
          <a:r>
            <a:rPr lang="en-US" baseline="0" dirty="0" err="1" smtClean="0"/>
            <a:t>ebooks</a:t>
          </a:r>
          <a:r>
            <a:rPr lang="en-US" baseline="0" dirty="0" smtClean="0"/>
            <a:t> (is) ruining our eyes  </a:t>
          </a:r>
          <a:endParaRPr lang="en-US" dirty="0"/>
        </a:p>
      </dgm:t>
    </dgm:pt>
    <dgm:pt modelId="{5409EA46-7DB4-4DCD-97BC-E83824BBE14C}" type="parTrans" cxnId="{DB6DCB12-5A27-415D-ABB1-9DCBD107A9A1}">
      <dgm:prSet/>
      <dgm:spPr/>
      <dgm:t>
        <a:bodyPr/>
        <a:lstStyle/>
        <a:p>
          <a:endParaRPr lang="en-US"/>
        </a:p>
      </dgm:t>
    </dgm:pt>
    <dgm:pt modelId="{3FC9FAE1-90AF-4A66-AA23-E9DBE1E2E93A}" type="sibTrans" cxnId="{DB6DCB12-5A27-415D-ABB1-9DCBD107A9A1}">
      <dgm:prSet/>
      <dgm:spPr/>
      <dgm:t>
        <a:bodyPr/>
        <a:lstStyle/>
        <a:p>
          <a:endParaRPr lang="en-US"/>
        </a:p>
      </dgm:t>
    </dgm:pt>
    <dgm:pt modelId="{909287D2-9200-40EE-B747-2EEE16A3F9D5}">
      <dgm:prSet phldrT="[Text]"/>
      <dgm:spPr/>
      <dgm:t>
        <a:bodyPr/>
        <a:lstStyle/>
        <a:p>
          <a:r>
            <a:rPr lang="en-US" dirty="0" smtClean="0"/>
            <a:t>Difficult to highlight and make notes</a:t>
          </a:r>
          <a:endParaRPr lang="en-US" dirty="0"/>
        </a:p>
      </dgm:t>
    </dgm:pt>
    <dgm:pt modelId="{C8281207-9F26-41F0-8041-A101B407DFFA}" type="parTrans" cxnId="{F6C8D20F-3E12-4684-98A7-883E567A012A}">
      <dgm:prSet/>
      <dgm:spPr/>
      <dgm:t>
        <a:bodyPr/>
        <a:lstStyle/>
        <a:p>
          <a:endParaRPr lang="en-US"/>
        </a:p>
      </dgm:t>
    </dgm:pt>
    <dgm:pt modelId="{BFD4F4A7-FC1A-4EA5-85AE-700ACDA8F8E6}" type="sibTrans" cxnId="{F6C8D20F-3E12-4684-98A7-883E567A012A}">
      <dgm:prSet/>
      <dgm:spPr/>
      <dgm:t>
        <a:bodyPr/>
        <a:lstStyle/>
        <a:p>
          <a:endParaRPr lang="en-US"/>
        </a:p>
      </dgm:t>
    </dgm:pt>
    <dgm:pt modelId="{4F663B39-520F-4631-870F-3EEA25D57936}">
      <dgm:prSet phldrT="[Text]"/>
      <dgm:spPr/>
      <dgm:t>
        <a:bodyPr/>
        <a:lstStyle/>
        <a:p>
          <a:pPr rtl="0"/>
          <a:r>
            <a:rPr lang="en-US" dirty="0" smtClean="0"/>
            <a:t>make them more available</a:t>
          </a:r>
          <a:endParaRPr lang="en-US" dirty="0"/>
        </a:p>
      </dgm:t>
    </dgm:pt>
    <dgm:pt modelId="{CF230294-A90F-4BC4-BB1F-73B2F62C04DE}" type="parTrans" cxnId="{222A1695-58D5-4D8E-8FCC-9FEE4142B6C6}">
      <dgm:prSet/>
      <dgm:spPr/>
      <dgm:t>
        <a:bodyPr/>
        <a:lstStyle/>
        <a:p>
          <a:endParaRPr lang="en-US"/>
        </a:p>
      </dgm:t>
    </dgm:pt>
    <dgm:pt modelId="{79F991F1-71BD-4CD9-93C4-FB1D92415B66}" type="sibTrans" cxnId="{222A1695-58D5-4D8E-8FCC-9FEE4142B6C6}">
      <dgm:prSet/>
      <dgm:spPr/>
      <dgm:t>
        <a:bodyPr/>
        <a:lstStyle/>
        <a:p>
          <a:endParaRPr lang="en-US"/>
        </a:p>
      </dgm:t>
    </dgm:pt>
    <dgm:pt modelId="{2FA2FB08-9D05-4686-A8C2-718027C7BDA0}">
      <dgm:prSet phldrT="[Text]"/>
      <dgm:spPr/>
      <dgm:t>
        <a:bodyPr/>
        <a:lstStyle/>
        <a:p>
          <a:pPr rtl="0"/>
          <a:r>
            <a:rPr lang="en-US" dirty="0" smtClean="0"/>
            <a:t>Sometimes, having a copy of a book saved to your computer is invaluable</a:t>
          </a:r>
          <a:endParaRPr lang="en-US" dirty="0"/>
        </a:p>
      </dgm:t>
    </dgm:pt>
    <dgm:pt modelId="{22DB7804-03DE-4E58-8B7A-A128773B5F4C}" type="parTrans" cxnId="{50C186A3-581F-4763-8015-C0A9A715F8E0}">
      <dgm:prSet/>
      <dgm:spPr/>
      <dgm:t>
        <a:bodyPr/>
        <a:lstStyle/>
        <a:p>
          <a:endParaRPr lang="en-US"/>
        </a:p>
      </dgm:t>
    </dgm:pt>
    <dgm:pt modelId="{482A3553-7CEB-46C9-9D4F-65368B81814A}" type="sibTrans" cxnId="{50C186A3-581F-4763-8015-C0A9A715F8E0}">
      <dgm:prSet/>
      <dgm:spPr/>
      <dgm:t>
        <a:bodyPr/>
        <a:lstStyle/>
        <a:p>
          <a:endParaRPr lang="en-US"/>
        </a:p>
      </dgm:t>
    </dgm:pt>
    <dgm:pt modelId="{B7993D1F-24EA-4536-B330-4837A3A0796C}">
      <dgm:prSet phldrT="[Text]"/>
      <dgm:spPr/>
      <dgm:t>
        <a:bodyPr/>
        <a:lstStyle/>
        <a:p>
          <a:r>
            <a:rPr lang="en-US" dirty="0" smtClean="0"/>
            <a:t> Ability to carry all the books you need…on one device…brilliant!</a:t>
          </a:r>
          <a:endParaRPr lang="en-US" dirty="0"/>
        </a:p>
      </dgm:t>
    </dgm:pt>
    <dgm:pt modelId="{7773992C-5757-41DE-A28A-EB31C6690B02}" type="parTrans" cxnId="{ECF7C526-BF4A-4058-81F5-770E79188F3E}">
      <dgm:prSet/>
      <dgm:spPr/>
      <dgm:t>
        <a:bodyPr/>
        <a:lstStyle/>
        <a:p>
          <a:endParaRPr lang="en-US"/>
        </a:p>
      </dgm:t>
    </dgm:pt>
    <dgm:pt modelId="{F1D7CF04-5706-4D1A-843B-1FB1FBB518E2}" type="sibTrans" cxnId="{ECF7C526-BF4A-4058-81F5-770E79188F3E}">
      <dgm:prSet/>
      <dgm:spPr/>
      <dgm:t>
        <a:bodyPr/>
        <a:lstStyle/>
        <a:p>
          <a:endParaRPr lang="en-US"/>
        </a:p>
      </dgm:t>
    </dgm:pt>
    <dgm:pt modelId="{10D4B775-9AE2-4456-B562-49B722AC1273}">
      <dgm:prSet phldrT="[Text]"/>
      <dgm:spPr/>
      <dgm:t>
        <a:bodyPr/>
        <a:lstStyle/>
        <a:p>
          <a:pPr rtl="0"/>
          <a:r>
            <a:rPr lang="en-US" dirty="0" smtClean="0"/>
            <a:t>Avoid DRM like the plague</a:t>
          </a:r>
          <a:endParaRPr lang="en-US" dirty="0"/>
        </a:p>
      </dgm:t>
    </dgm:pt>
    <dgm:pt modelId="{EAB20E91-6EE0-45FD-B0BD-E2416CE49455}" type="parTrans" cxnId="{24E313D8-9284-4596-95AC-E911E12AEA13}">
      <dgm:prSet/>
      <dgm:spPr/>
      <dgm:t>
        <a:bodyPr/>
        <a:lstStyle/>
        <a:p>
          <a:endParaRPr lang="en-US"/>
        </a:p>
      </dgm:t>
    </dgm:pt>
    <dgm:pt modelId="{45CA9FCC-7233-4CA2-8991-AD64E7694A48}" type="sibTrans" cxnId="{24E313D8-9284-4596-95AC-E911E12AEA13}">
      <dgm:prSet/>
      <dgm:spPr/>
      <dgm:t>
        <a:bodyPr/>
        <a:lstStyle/>
        <a:p>
          <a:endParaRPr lang="en-US"/>
        </a:p>
      </dgm:t>
    </dgm:pt>
    <dgm:pt modelId="{D8F82D68-98C2-4ED8-B838-DB56569A671D}">
      <dgm:prSet phldrT="[Text]"/>
      <dgm:spPr/>
      <dgm:t>
        <a:bodyPr/>
        <a:lstStyle/>
        <a:p>
          <a:pPr rtl="0"/>
          <a:r>
            <a:rPr lang="en-US" dirty="0" smtClean="0"/>
            <a:t>I don’t like how they can time out</a:t>
          </a:r>
          <a:endParaRPr lang="en-US" dirty="0"/>
        </a:p>
      </dgm:t>
    </dgm:pt>
    <dgm:pt modelId="{91B04458-65D0-4777-AB3D-EAD7270A846C}" type="parTrans" cxnId="{D7443D0E-87FC-465F-BC2B-E2624656A57D}">
      <dgm:prSet/>
      <dgm:spPr/>
      <dgm:t>
        <a:bodyPr/>
        <a:lstStyle/>
        <a:p>
          <a:endParaRPr lang="en-US"/>
        </a:p>
      </dgm:t>
    </dgm:pt>
    <dgm:pt modelId="{E36D3AC6-3F48-4FA0-BBA3-2C2A43308B80}" type="sibTrans" cxnId="{D7443D0E-87FC-465F-BC2B-E2624656A57D}">
      <dgm:prSet/>
      <dgm:spPr/>
      <dgm:t>
        <a:bodyPr/>
        <a:lstStyle/>
        <a:p>
          <a:endParaRPr lang="en-US"/>
        </a:p>
      </dgm:t>
    </dgm:pt>
    <dgm:pt modelId="{ECB13BB7-A090-4D4F-9ECD-8CEC844299B7}">
      <dgm:prSet phldrT="[Text]"/>
      <dgm:spPr/>
      <dgm:t>
        <a:bodyPr/>
        <a:lstStyle/>
        <a:p>
          <a:pPr rtl="0"/>
          <a:r>
            <a:rPr lang="en-US" dirty="0" smtClean="0"/>
            <a:t>Publicize which e-book format you most frequently purchase</a:t>
          </a:r>
          <a:endParaRPr lang="en-US" dirty="0"/>
        </a:p>
      </dgm:t>
    </dgm:pt>
    <dgm:pt modelId="{3A373A33-38CF-4A01-87A0-877517DAFD8E}" type="parTrans" cxnId="{7C4F1648-157F-4A10-A1AC-91EFD4ABDB2F}">
      <dgm:prSet/>
      <dgm:spPr/>
      <dgm:t>
        <a:bodyPr/>
        <a:lstStyle/>
        <a:p>
          <a:endParaRPr lang="en-US"/>
        </a:p>
      </dgm:t>
    </dgm:pt>
    <dgm:pt modelId="{1E82FF9B-2DF3-4C6F-B4F7-B487F1C3BD67}" type="sibTrans" cxnId="{7C4F1648-157F-4A10-A1AC-91EFD4ABDB2F}">
      <dgm:prSet/>
      <dgm:spPr/>
      <dgm:t>
        <a:bodyPr/>
        <a:lstStyle/>
        <a:p>
          <a:endParaRPr lang="en-US"/>
        </a:p>
      </dgm:t>
    </dgm:pt>
    <dgm:pt modelId="{FEFD6D31-CB8A-4E20-B415-180A8EF7E4E1}">
      <dgm:prSet phldrT="[Text]"/>
      <dgm:spPr/>
      <dgm:t>
        <a:bodyPr/>
        <a:lstStyle/>
        <a:p>
          <a:r>
            <a:rPr lang="en-US" dirty="0" smtClean="0"/>
            <a:t>Not all books transfer well to </a:t>
          </a:r>
          <a:r>
            <a:rPr lang="en-US" dirty="0" err="1" smtClean="0"/>
            <a:t>ebooks</a:t>
          </a:r>
          <a:endParaRPr lang="en-US" dirty="0"/>
        </a:p>
      </dgm:t>
    </dgm:pt>
    <dgm:pt modelId="{7201361D-AEE4-45F5-BEFA-F647AF1AC60D}" type="parTrans" cxnId="{C08A6D24-D715-435A-98D1-3D647AB13F46}">
      <dgm:prSet/>
      <dgm:spPr/>
      <dgm:t>
        <a:bodyPr/>
        <a:lstStyle/>
        <a:p>
          <a:endParaRPr lang="en-US"/>
        </a:p>
      </dgm:t>
    </dgm:pt>
    <dgm:pt modelId="{44081C53-666E-45B6-B33A-B7287C0E284E}" type="sibTrans" cxnId="{C08A6D24-D715-435A-98D1-3D647AB13F46}">
      <dgm:prSet/>
      <dgm:spPr/>
      <dgm:t>
        <a:bodyPr/>
        <a:lstStyle/>
        <a:p>
          <a:endParaRPr lang="en-US"/>
        </a:p>
      </dgm:t>
    </dgm:pt>
    <dgm:pt modelId="{67698497-A605-49C7-8C8F-EEE05C3C7966}">
      <dgm:prSet phldrT="[Text]"/>
      <dgm:spPr/>
      <dgm:t>
        <a:bodyPr/>
        <a:lstStyle/>
        <a:p>
          <a:r>
            <a:rPr lang="en-US" dirty="0" smtClean="0"/>
            <a:t>A number of people cannot afford the equipment  to use (e-books)</a:t>
          </a:r>
          <a:endParaRPr lang="en-US" dirty="0"/>
        </a:p>
      </dgm:t>
    </dgm:pt>
    <dgm:pt modelId="{4D1554BC-4544-432A-B98E-B7CAC7F07DF0}" type="parTrans" cxnId="{5D10A3B6-8F1E-4545-A1FA-5E8AB4F18B34}">
      <dgm:prSet/>
      <dgm:spPr/>
      <dgm:t>
        <a:bodyPr/>
        <a:lstStyle/>
        <a:p>
          <a:endParaRPr lang="en-US"/>
        </a:p>
      </dgm:t>
    </dgm:pt>
    <dgm:pt modelId="{CA017AEB-C519-48C2-BD2B-923328F7BA93}" type="sibTrans" cxnId="{5D10A3B6-8F1E-4545-A1FA-5E8AB4F18B34}">
      <dgm:prSet/>
      <dgm:spPr/>
      <dgm:t>
        <a:bodyPr/>
        <a:lstStyle/>
        <a:p>
          <a:endParaRPr lang="en-US"/>
        </a:p>
      </dgm:t>
    </dgm:pt>
    <dgm:pt modelId="{25FC180D-0B62-46A0-B8C5-663E502AC094}">
      <dgm:prSet phldrT="[Text]"/>
      <dgm:spPr/>
      <dgm:t>
        <a:bodyPr/>
        <a:lstStyle/>
        <a:p>
          <a:r>
            <a:rPr lang="en-US" dirty="0" smtClean="0"/>
            <a:t>You can easily get distracted</a:t>
          </a:r>
          <a:endParaRPr lang="en-US" dirty="0"/>
        </a:p>
      </dgm:t>
    </dgm:pt>
    <dgm:pt modelId="{4DEC524D-23DA-4819-AF88-48C5F867AC78}" type="parTrans" cxnId="{EA25152E-C27F-4EE2-BFB0-466F10F848FF}">
      <dgm:prSet/>
      <dgm:spPr/>
      <dgm:t>
        <a:bodyPr/>
        <a:lstStyle/>
        <a:p>
          <a:endParaRPr lang="en-US"/>
        </a:p>
      </dgm:t>
    </dgm:pt>
    <dgm:pt modelId="{64673D86-843C-4BBB-8E47-5BDB089A8F9A}" type="sibTrans" cxnId="{EA25152E-C27F-4EE2-BFB0-466F10F848FF}">
      <dgm:prSet/>
      <dgm:spPr/>
      <dgm:t>
        <a:bodyPr/>
        <a:lstStyle/>
        <a:p>
          <a:endParaRPr lang="en-US"/>
        </a:p>
      </dgm:t>
    </dgm:pt>
    <dgm:pt modelId="{DAA2AE0E-E92D-4250-8957-978331BF0EBF}">
      <dgm:prSet phldrT="[Text]"/>
      <dgm:spPr/>
      <dgm:t>
        <a:bodyPr/>
        <a:lstStyle/>
        <a:p>
          <a:endParaRPr lang="en-US" dirty="0"/>
        </a:p>
      </dgm:t>
    </dgm:pt>
    <dgm:pt modelId="{D3B06C9A-AB17-4C5A-AC0D-AC24A9A01A7D}" type="parTrans" cxnId="{0D5D3FB4-93B8-40F8-9FBB-A3ADAC35A726}">
      <dgm:prSet/>
      <dgm:spPr/>
      <dgm:t>
        <a:bodyPr/>
        <a:lstStyle/>
        <a:p>
          <a:endParaRPr lang="en-US"/>
        </a:p>
      </dgm:t>
    </dgm:pt>
    <dgm:pt modelId="{DFC4A080-689D-4D93-8F44-E135BF8E3586}" type="sibTrans" cxnId="{0D5D3FB4-93B8-40F8-9FBB-A3ADAC35A726}">
      <dgm:prSet/>
      <dgm:spPr/>
      <dgm:t>
        <a:bodyPr/>
        <a:lstStyle/>
        <a:p>
          <a:endParaRPr lang="en-US"/>
        </a:p>
      </dgm:t>
    </dgm:pt>
    <dgm:pt modelId="{7FB9B1EA-B6E9-4999-A953-7F3B594BF118}" type="pres">
      <dgm:prSet presAssocID="{370DCD2C-131D-4CE4-9005-0DAFA940EA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7843C1-CE66-436A-8875-597F1C5C684C}" type="pres">
      <dgm:prSet presAssocID="{6B5EB164-AF1B-4BF2-9532-03A1423213CA}" presName="composite" presStyleCnt="0"/>
      <dgm:spPr/>
    </dgm:pt>
    <dgm:pt modelId="{49B15419-EC79-49A4-9FEB-E95F929EDE0F}" type="pres">
      <dgm:prSet presAssocID="{6B5EB164-AF1B-4BF2-9532-03A1423213C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287E2-06BB-435E-8C57-C43BF1CC6D25}" type="pres">
      <dgm:prSet presAssocID="{6B5EB164-AF1B-4BF2-9532-03A1423213C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C86DA-C56F-41C1-B15F-362F859E31A0}" type="pres">
      <dgm:prSet presAssocID="{65BAEF44-0921-4710-891A-7627D72358D0}" presName="space" presStyleCnt="0"/>
      <dgm:spPr/>
    </dgm:pt>
    <dgm:pt modelId="{C7ABB555-598F-492D-8D56-1044E3D49ED0}" type="pres">
      <dgm:prSet presAssocID="{4F663B39-520F-4631-870F-3EEA25D57936}" presName="composite" presStyleCnt="0"/>
      <dgm:spPr/>
    </dgm:pt>
    <dgm:pt modelId="{17408FB4-9FE5-434C-B0E5-CB79E24BBA9B}" type="pres">
      <dgm:prSet presAssocID="{4F663B39-520F-4631-870F-3EEA25D5793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27AA5-4D52-4FC9-8EE4-5B688205DBEB}" type="pres">
      <dgm:prSet presAssocID="{4F663B39-520F-4631-870F-3EEA25D5793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ABB2B-7492-4A81-98B7-C7BF3C699455}" type="pres">
      <dgm:prSet presAssocID="{79F991F1-71BD-4CD9-93C4-FB1D92415B66}" presName="space" presStyleCnt="0"/>
      <dgm:spPr/>
    </dgm:pt>
    <dgm:pt modelId="{A2871A00-F8E6-431A-BC7E-F171143DCF7C}" type="pres">
      <dgm:prSet presAssocID="{DBEDEDAD-A251-4C11-BF43-C3EC6F826EC3}" presName="composite" presStyleCnt="0"/>
      <dgm:spPr/>
    </dgm:pt>
    <dgm:pt modelId="{B606D0A7-3E73-4BDE-9C90-701B6A5B3FBB}" type="pres">
      <dgm:prSet presAssocID="{DBEDEDAD-A251-4C11-BF43-C3EC6F826EC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9D5FA-CCFD-4F11-809F-66D8D29EA40B}" type="pres">
      <dgm:prSet presAssocID="{DBEDEDAD-A251-4C11-BF43-C3EC6F826EC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25152E-C27F-4EE2-BFB0-466F10F848FF}" srcId="{DBEDEDAD-A251-4C11-BF43-C3EC6F826EC3}" destId="{25FC180D-0B62-46A0-B8C5-663E502AC094}" srcOrd="4" destOrd="0" parTransId="{4DEC524D-23DA-4819-AF88-48C5F867AC78}" sibTransId="{64673D86-843C-4BBB-8E47-5BDB089A8F9A}"/>
    <dgm:cxn modelId="{222A1695-58D5-4D8E-8FCC-9FEE4142B6C6}" srcId="{370DCD2C-131D-4CE4-9005-0DAFA940EACE}" destId="{4F663B39-520F-4631-870F-3EEA25D57936}" srcOrd="1" destOrd="0" parTransId="{CF230294-A90F-4BC4-BB1F-73B2F62C04DE}" sibTransId="{79F991F1-71BD-4CD9-93C4-FB1D92415B66}"/>
    <dgm:cxn modelId="{D396C265-1C5B-441C-A848-3CC048339823}" type="presOf" srcId="{0469D1D8-A474-4C4F-A54A-7BDC8A8A18AA}" destId="{959287E2-06BB-435E-8C57-C43BF1CC6D25}" srcOrd="0" destOrd="1" presId="urn:microsoft.com/office/officeart/2005/8/layout/hList1"/>
    <dgm:cxn modelId="{3F0FD60F-010A-491A-AEC6-FA752D20C8FA}" type="presOf" srcId="{B7993D1F-24EA-4536-B330-4837A3A0796C}" destId="{959287E2-06BB-435E-8C57-C43BF1CC6D25}" srcOrd="0" destOrd="2" presId="urn:microsoft.com/office/officeart/2005/8/layout/hList1"/>
    <dgm:cxn modelId="{8E96F1FB-5B06-495F-A8A1-B0EC7D21205F}" type="presOf" srcId="{DBEDEDAD-A251-4C11-BF43-C3EC6F826EC3}" destId="{B606D0A7-3E73-4BDE-9C90-701B6A5B3FBB}" srcOrd="0" destOrd="0" presId="urn:microsoft.com/office/officeart/2005/8/layout/hList1"/>
    <dgm:cxn modelId="{45A0D9B8-EBB3-44F5-A138-EE5B07FEA43F}" type="presOf" srcId="{4F663B39-520F-4631-870F-3EEA25D57936}" destId="{17408FB4-9FE5-434C-B0E5-CB79E24BBA9B}" srcOrd="0" destOrd="0" presId="urn:microsoft.com/office/officeart/2005/8/layout/hList1"/>
    <dgm:cxn modelId="{B4E367C1-1469-477D-A559-51103E8C6E15}" type="presOf" srcId="{D8F82D68-98C2-4ED8-B838-DB56569A671D}" destId="{51627AA5-4D52-4FC9-8EE4-5B688205DBEB}" srcOrd="0" destOrd="1" presId="urn:microsoft.com/office/officeart/2005/8/layout/hList1"/>
    <dgm:cxn modelId="{DB6DCB12-5A27-415D-ABB1-9DCBD107A9A1}" srcId="{DBEDEDAD-A251-4C11-BF43-C3EC6F826EC3}" destId="{964B183E-B3A5-40E5-A887-5D4B8318CFCA}" srcOrd="0" destOrd="0" parTransId="{5409EA46-7DB4-4DCD-97BC-E83824BBE14C}" sibTransId="{3FC9FAE1-90AF-4A66-AA23-E9DBE1E2E93A}"/>
    <dgm:cxn modelId="{F6C8D20F-3E12-4684-98A7-883E567A012A}" srcId="{DBEDEDAD-A251-4C11-BF43-C3EC6F826EC3}" destId="{909287D2-9200-40EE-B747-2EEE16A3F9D5}" srcOrd="1" destOrd="0" parTransId="{C8281207-9F26-41F0-8041-A101B407DFFA}" sibTransId="{BFD4F4A7-FC1A-4EA5-85AE-700ACDA8F8E6}"/>
    <dgm:cxn modelId="{49FC6F4A-0BF1-449F-AC5E-26D0B82735BC}" type="presOf" srcId="{10D4B775-9AE2-4456-B562-49B722AC1273}" destId="{51627AA5-4D52-4FC9-8EE4-5B688205DBEB}" srcOrd="0" destOrd="2" presId="urn:microsoft.com/office/officeart/2005/8/layout/hList1"/>
    <dgm:cxn modelId="{6BE17C09-A9F4-4AAE-B97F-D8A3008B75E1}" type="presOf" srcId="{964B183E-B3A5-40E5-A887-5D4B8318CFCA}" destId="{4019D5FA-CCFD-4F11-809F-66D8D29EA40B}" srcOrd="0" destOrd="0" presId="urn:microsoft.com/office/officeart/2005/8/layout/hList1"/>
    <dgm:cxn modelId="{A79C02B2-5A22-4645-9F3F-98427886C837}" type="presOf" srcId="{370DCD2C-131D-4CE4-9005-0DAFA940EACE}" destId="{7FB9B1EA-B6E9-4999-A953-7F3B594BF118}" srcOrd="0" destOrd="0" presId="urn:microsoft.com/office/officeart/2005/8/layout/hList1"/>
    <dgm:cxn modelId="{0D5D3FB4-93B8-40F8-9FBB-A3ADAC35A726}" srcId="{DBEDEDAD-A251-4C11-BF43-C3EC6F826EC3}" destId="{DAA2AE0E-E92D-4250-8957-978331BF0EBF}" srcOrd="5" destOrd="0" parTransId="{D3B06C9A-AB17-4C5A-AC0D-AC24A9A01A7D}" sibTransId="{DFC4A080-689D-4D93-8F44-E135BF8E3586}"/>
    <dgm:cxn modelId="{8CD9D9C0-067F-4EF0-9482-916CB2983177}" type="presOf" srcId="{FEFD6D31-CB8A-4E20-B415-180A8EF7E4E1}" destId="{4019D5FA-CCFD-4F11-809F-66D8D29EA40B}" srcOrd="0" destOrd="2" presId="urn:microsoft.com/office/officeart/2005/8/layout/hList1"/>
    <dgm:cxn modelId="{0F76A9E1-9EE0-4251-9BC2-7558E95593A7}" type="presOf" srcId="{6B5EB164-AF1B-4BF2-9532-03A1423213CA}" destId="{49B15419-EC79-49A4-9FEB-E95F929EDE0F}" srcOrd="0" destOrd="0" presId="urn:microsoft.com/office/officeart/2005/8/layout/hList1"/>
    <dgm:cxn modelId="{24E313D8-9284-4596-95AC-E911E12AEA13}" srcId="{4F663B39-520F-4631-870F-3EEA25D57936}" destId="{10D4B775-9AE2-4456-B562-49B722AC1273}" srcOrd="2" destOrd="0" parTransId="{EAB20E91-6EE0-45FD-B0BD-E2416CE49455}" sibTransId="{45CA9FCC-7233-4CA2-8991-AD64E7694A48}"/>
    <dgm:cxn modelId="{50C186A3-581F-4763-8015-C0A9A715F8E0}" srcId="{4F663B39-520F-4631-870F-3EEA25D57936}" destId="{2FA2FB08-9D05-4686-A8C2-718027C7BDA0}" srcOrd="0" destOrd="0" parTransId="{22DB7804-03DE-4E58-8B7A-A128773B5F4C}" sibTransId="{482A3553-7CEB-46C9-9D4F-65368B81814A}"/>
    <dgm:cxn modelId="{4CFF87E6-A90C-4644-88E9-5498EA4219EC}" type="presOf" srcId="{909287D2-9200-40EE-B747-2EEE16A3F9D5}" destId="{4019D5FA-CCFD-4F11-809F-66D8D29EA40B}" srcOrd="0" destOrd="1" presId="urn:microsoft.com/office/officeart/2005/8/layout/hList1"/>
    <dgm:cxn modelId="{3D56F43B-407E-4984-B9ED-EEE60EAB9D54}" srcId="{6B5EB164-AF1B-4BF2-9532-03A1423213CA}" destId="{0469D1D8-A474-4C4F-A54A-7BDC8A8A18AA}" srcOrd="1" destOrd="0" parTransId="{FC7C9CFA-E4FA-4F24-A2F6-D450EE2C0763}" sibTransId="{3BCEC5D9-3D70-45AB-A5D5-63EC6C1E8441}"/>
    <dgm:cxn modelId="{CE92C3ED-D085-4BFA-B935-8D1DE0D05193}" type="presOf" srcId="{ECB13BB7-A090-4D4F-9ECD-8CEC844299B7}" destId="{51627AA5-4D52-4FC9-8EE4-5B688205DBEB}" srcOrd="0" destOrd="3" presId="urn:microsoft.com/office/officeart/2005/8/layout/hList1"/>
    <dgm:cxn modelId="{034D92D3-C76B-4489-8D03-2A07BFA7DCAA}" type="presOf" srcId="{DAA2AE0E-E92D-4250-8957-978331BF0EBF}" destId="{4019D5FA-CCFD-4F11-809F-66D8D29EA40B}" srcOrd="0" destOrd="5" presId="urn:microsoft.com/office/officeart/2005/8/layout/hList1"/>
    <dgm:cxn modelId="{ECF7C526-BF4A-4058-81F5-770E79188F3E}" srcId="{6B5EB164-AF1B-4BF2-9532-03A1423213CA}" destId="{B7993D1F-24EA-4536-B330-4837A3A0796C}" srcOrd="2" destOrd="0" parTransId="{7773992C-5757-41DE-A28A-EB31C6690B02}" sibTransId="{F1D7CF04-5706-4D1A-843B-1FB1FBB518E2}"/>
    <dgm:cxn modelId="{9F143E12-6583-47E1-9704-4A8E223F41E4}" type="presOf" srcId="{C0829024-91E5-4898-9B5C-B321C2018B67}" destId="{959287E2-06BB-435E-8C57-C43BF1CC6D25}" srcOrd="0" destOrd="0" presId="urn:microsoft.com/office/officeart/2005/8/layout/hList1"/>
    <dgm:cxn modelId="{D7443D0E-87FC-465F-BC2B-E2624656A57D}" srcId="{4F663B39-520F-4631-870F-3EEA25D57936}" destId="{D8F82D68-98C2-4ED8-B838-DB56569A671D}" srcOrd="1" destOrd="0" parTransId="{91B04458-65D0-4777-AB3D-EAD7270A846C}" sibTransId="{E36D3AC6-3F48-4FA0-BBA3-2C2A43308B80}"/>
    <dgm:cxn modelId="{5D10A3B6-8F1E-4545-A1FA-5E8AB4F18B34}" srcId="{DBEDEDAD-A251-4C11-BF43-C3EC6F826EC3}" destId="{67698497-A605-49C7-8C8F-EEE05C3C7966}" srcOrd="3" destOrd="0" parTransId="{4D1554BC-4544-432A-B98E-B7CAC7F07DF0}" sibTransId="{CA017AEB-C519-48C2-BD2B-923328F7BA93}"/>
    <dgm:cxn modelId="{A64C2189-DE52-4C25-8ABF-EF79915534DD}" srcId="{6B5EB164-AF1B-4BF2-9532-03A1423213CA}" destId="{C0829024-91E5-4898-9B5C-B321C2018B67}" srcOrd="0" destOrd="0" parTransId="{24934537-B31A-4910-8604-EB8E0EA27238}" sibTransId="{417C0E1E-934E-41FA-B939-8CDBBC184A2D}"/>
    <dgm:cxn modelId="{105A74FB-A73D-4E49-AEEA-B3D707E4CE45}" type="presOf" srcId="{67698497-A605-49C7-8C8F-EEE05C3C7966}" destId="{4019D5FA-CCFD-4F11-809F-66D8D29EA40B}" srcOrd="0" destOrd="3" presId="urn:microsoft.com/office/officeart/2005/8/layout/hList1"/>
    <dgm:cxn modelId="{01E4FF1D-89D2-4DF4-B3F3-362BCE1D3B45}" srcId="{370DCD2C-131D-4CE4-9005-0DAFA940EACE}" destId="{DBEDEDAD-A251-4C11-BF43-C3EC6F826EC3}" srcOrd="2" destOrd="0" parTransId="{578EB8E4-B2FB-456D-9865-6361F98757E1}" sibTransId="{46ACEFFB-6B05-49EA-9A17-0F6F004A523B}"/>
    <dgm:cxn modelId="{5BE5FFBB-2E60-4B11-85DE-09AE14812065}" srcId="{370DCD2C-131D-4CE4-9005-0DAFA940EACE}" destId="{6B5EB164-AF1B-4BF2-9532-03A1423213CA}" srcOrd="0" destOrd="0" parTransId="{BAAE2649-F4F9-4C9E-BAF7-CC4284BA2ED0}" sibTransId="{65BAEF44-0921-4710-891A-7627D72358D0}"/>
    <dgm:cxn modelId="{C08A6D24-D715-435A-98D1-3D647AB13F46}" srcId="{DBEDEDAD-A251-4C11-BF43-C3EC6F826EC3}" destId="{FEFD6D31-CB8A-4E20-B415-180A8EF7E4E1}" srcOrd="2" destOrd="0" parTransId="{7201361D-AEE4-45F5-BEFA-F647AF1AC60D}" sibTransId="{44081C53-666E-45B6-B33A-B7287C0E284E}"/>
    <dgm:cxn modelId="{C542DA17-6C49-4CF2-A6D6-10149D5737E6}" type="presOf" srcId="{2FA2FB08-9D05-4686-A8C2-718027C7BDA0}" destId="{51627AA5-4D52-4FC9-8EE4-5B688205DBEB}" srcOrd="0" destOrd="0" presId="urn:microsoft.com/office/officeart/2005/8/layout/hList1"/>
    <dgm:cxn modelId="{7C4F1648-157F-4A10-A1AC-91EFD4ABDB2F}" srcId="{4F663B39-520F-4631-870F-3EEA25D57936}" destId="{ECB13BB7-A090-4D4F-9ECD-8CEC844299B7}" srcOrd="3" destOrd="0" parTransId="{3A373A33-38CF-4A01-87A0-877517DAFD8E}" sibTransId="{1E82FF9B-2DF3-4C6F-B4F7-B487F1C3BD67}"/>
    <dgm:cxn modelId="{8703C57F-578E-4247-9A5D-40CB2DB712B9}" type="presOf" srcId="{25FC180D-0B62-46A0-B8C5-663E502AC094}" destId="{4019D5FA-CCFD-4F11-809F-66D8D29EA40B}" srcOrd="0" destOrd="4" presId="urn:microsoft.com/office/officeart/2005/8/layout/hList1"/>
    <dgm:cxn modelId="{5B99EC4B-FC89-4DCE-B037-0186D4DC93D6}" type="presParOf" srcId="{7FB9B1EA-B6E9-4999-A953-7F3B594BF118}" destId="{387843C1-CE66-436A-8875-597F1C5C684C}" srcOrd="0" destOrd="0" presId="urn:microsoft.com/office/officeart/2005/8/layout/hList1"/>
    <dgm:cxn modelId="{532D6C25-891B-40F7-BB2F-231A5F4B1EF6}" type="presParOf" srcId="{387843C1-CE66-436A-8875-597F1C5C684C}" destId="{49B15419-EC79-49A4-9FEB-E95F929EDE0F}" srcOrd="0" destOrd="0" presId="urn:microsoft.com/office/officeart/2005/8/layout/hList1"/>
    <dgm:cxn modelId="{DF5ED9A0-4E41-497C-B95A-5DADCF9BBFD7}" type="presParOf" srcId="{387843C1-CE66-436A-8875-597F1C5C684C}" destId="{959287E2-06BB-435E-8C57-C43BF1CC6D25}" srcOrd="1" destOrd="0" presId="urn:microsoft.com/office/officeart/2005/8/layout/hList1"/>
    <dgm:cxn modelId="{76BB1BBE-3800-4551-BDE7-0841B2249037}" type="presParOf" srcId="{7FB9B1EA-B6E9-4999-A953-7F3B594BF118}" destId="{50DC86DA-C56F-41C1-B15F-362F859E31A0}" srcOrd="1" destOrd="0" presId="urn:microsoft.com/office/officeart/2005/8/layout/hList1"/>
    <dgm:cxn modelId="{FF035775-3997-4F60-A75A-F02CF2F20E17}" type="presParOf" srcId="{7FB9B1EA-B6E9-4999-A953-7F3B594BF118}" destId="{C7ABB555-598F-492D-8D56-1044E3D49ED0}" srcOrd="2" destOrd="0" presId="urn:microsoft.com/office/officeart/2005/8/layout/hList1"/>
    <dgm:cxn modelId="{2C6756D9-C749-433F-B257-E0622EF7EF44}" type="presParOf" srcId="{C7ABB555-598F-492D-8D56-1044E3D49ED0}" destId="{17408FB4-9FE5-434C-B0E5-CB79E24BBA9B}" srcOrd="0" destOrd="0" presId="urn:microsoft.com/office/officeart/2005/8/layout/hList1"/>
    <dgm:cxn modelId="{29F13068-3967-4469-999A-2CF8E230BA9B}" type="presParOf" srcId="{C7ABB555-598F-492D-8D56-1044E3D49ED0}" destId="{51627AA5-4D52-4FC9-8EE4-5B688205DBEB}" srcOrd="1" destOrd="0" presId="urn:microsoft.com/office/officeart/2005/8/layout/hList1"/>
    <dgm:cxn modelId="{D3C8E13F-AF30-4852-8EB6-8A278E749C35}" type="presParOf" srcId="{7FB9B1EA-B6E9-4999-A953-7F3B594BF118}" destId="{F36ABB2B-7492-4A81-98B7-C7BF3C699455}" srcOrd="3" destOrd="0" presId="urn:microsoft.com/office/officeart/2005/8/layout/hList1"/>
    <dgm:cxn modelId="{FCBDAC15-CADD-40D0-A2A1-516734119B91}" type="presParOf" srcId="{7FB9B1EA-B6E9-4999-A953-7F3B594BF118}" destId="{A2871A00-F8E6-431A-BC7E-F171143DCF7C}" srcOrd="4" destOrd="0" presId="urn:microsoft.com/office/officeart/2005/8/layout/hList1"/>
    <dgm:cxn modelId="{F2974613-9F2A-4FBF-B6BC-3D2F895D9297}" type="presParOf" srcId="{A2871A00-F8E6-431A-BC7E-F171143DCF7C}" destId="{B606D0A7-3E73-4BDE-9C90-701B6A5B3FBB}" srcOrd="0" destOrd="0" presId="urn:microsoft.com/office/officeart/2005/8/layout/hList1"/>
    <dgm:cxn modelId="{878B75E8-CA2B-4ACE-B579-5BD232AAE043}" type="presParOf" srcId="{A2871A00-F8E6-431A-BC7E-F171143DCF7C}" destId="{4019D5FA-CCFD-4F11-809F-66D8D29EA4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A8D11-B528-4478-87F2-07F04E3EC9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C1A388-E2BF-450E-8093-E5AAF1675D0F}">
      <dgm:prSet phldrT="[Text]" custT="1"/>
      <dgm:spPr/>
      <dgm:t>
        <a:bodyPr/>
        <a:lstStyle/>
        <a:p>
          <a:r>
            <a:rPr lang="en-US" sz="2800" dirty="0" smtClean="0"/>
            <a:t>Library Discovery &amp; Help</a:t>
          </a:r>
          <a:endParaRPr lang="en-US" sz="2800" dirty="0"/>
        </a:p>
      </dgm:t>
    </dgm:pt>
    <dgm:pt modelId="{B99F215B-DF47-43D8-9094-953956D8CF6C}" type="parTrans" cxnId="{7FDCCCB8-B104-4582-B228-4D1F0A3A29B2}">
      <dgm:prSet/>
      <dgm:spPr/>
      <dgm:t>
        <a:bodyPr/>
        <a:lstStyle/>
        <a:p>
          <a:endParaRPr lang="en-US"/>
        </a:p>
      </dgm:t>
    </dgm:pt>
    <dgm:pt modelId="{DA1F73AE-BE5E-48D6-BAC7-AC45D1760494}" type="sibTrans" cxnId="{7FDCCCB8-B104-4582-B228-4D1F0A3A29B2}">
      <dgm:prSet/>
      <dgm:spPr/>
      <dgm:t>
        <a:bodyPr/>
        <a:lstStyle/>
        <a:p>
          <a:endParaRPr lang="en-US"/>
        </a:p>
      </dgm:t>
    </dgm:pt>
    <dgm:pt modelId="{75F22577-4AF5-409B-9AA6-BC1892CAC13E}">
      <dgm:prSet phldrT="[Text]" custT="1"/>
      <dgm:spPr/>
      <dgm:t>
        <a:bodyPr/>
        <a:lstStyle/>
        <a:p>
          <a:r>
            <a:rPr lang="en-US" sz="2400" dirty="0" smtClean="0"/>
            <a:t>Updates to library help pages - more comprehensive list of collections, access and format details in “more info”</a:t>
          </a:r>
          <a:endParaRPr lang="en-US" sz="2400" dirty="0"/>
        </a:p>
      </dgm:t>
    </dgm:pt>
    <dgm:pt modelId="{B34E5AE8-8CF8-4161-96D7-79EF699CAC96}" type="parTrans" cxnId="{B53A22B9-6D30-4CAA-A6EC-C6A94C58552F}">
      <dgm:prSet/>
      <dgm:spPr/>
      <dgm:t>
        <a:bodyPr/>
        <a:lstStyle/>
        <a:p>
          <a:endParaRPr lang="en-US"/>
        </a:p>
      </dgm:t>
    </dgm:pt>
    <dgm:pt modelId="{B97984AC-97A3-49B9-AE35-9431532E91CB}" type="sibTrans" cxnId="{B53A22B9-6D30-4CAA-A6EC-C6A94C58552F}">
      <dgm:prSet/>
      <dgm:spPr/>
      <dgm:t>
        <a:bodyPr/>
        <a:lstStyle/>
        <a:p>
          <a:endParaRPr lang="en-US"/>
        </a:p>
      </dgm:t>
    </dgm:pt>
    <dgm:pt modelId="{01953713-CA44-47C9-8DA7-FCD6F67AD910}">
      <dgm:prSet phldrT="[Text]" custT="1"/>
      <dgm:spPr/>
      <dgm:t>
        <a:bodyPr/>
        <a:lstStyle/>
        <a:p>
          <a:r>
            <a:rPr lang="en-US" sz="2800" dirty="0" smtClean="0"/>
            <a:t>Future Library Purchases</a:t>
          </a:r>
          <a:endParaRPr lang="en-US" sz="2800" dirty="0"/>
        </a:p>
      </dgm:t>
    </dgm:pt>
    <dgm:pt modelId="{42EC7218-CD0C-4ADE-A084-8E80FB716C23}" type="parTrans" cxnId="{AF8EB9C0-095A-4816-BBE1-DD22F1D16970}">
      <dgm:prSet/>
      <dgm:spPr/>
      <dgm:t>
        <a:bodyPr/>
        <a:lstStyle/>
        <a:p>
          <a:endParaRPr lang="en-US"/>
        </a:p>
      </dgm:t>
    </dgm:pt>
    <dgm:pt modelId="{0F1B039C-AB2A-41AA-9F0B-8049125F7DB6}" type="sibTrans" cxnId="{AF8EB9C0-095A-4816-BBE1-DD22F1D16970}">
      <dgm:prSet/>
      <dgm:spPr/>
      <dgm:t>
        <a:bodyPr/>
        <a:lstStyle/>
        <a:p>
          <a:endParaRPr lang="en-US"/>
        </a:p>
      </dgm:t>
    </dgm:pt>
    <dgm:pt modelId="{3175D56D-AC68-4180-B088-E15415A9CECB}">
      <dgm:prSet phldrT="[Text]" custT="1"/>
      <dgm:spPr/>
      <dgm:t>
        <a:bodyPr/>
        <a:lstStyle/>
        <a:p>
          <a:r>
            <a:rPr lang="en-US" sz="2400" dirty="0" smtClean="0"/>
            <a:t>Avoid “online only” collection except in specific areas such as Reference</a:t>
          </a:r>
          <a:endParaRPr lang="en-US" sz="2400" dirty="0"/>
        </a:p>
      </dgm:t>
    </dgm:pt>
    <dgm:pt modelId="{2EDFEBDD-FCD6-47C4-B184-CFC5B96B0D54}" type="parTrans" cxnId="{54866FBF-3CCD-4F35-875B-6FFC0D9C6F56}">
      <dgm:prSet/>
      <dgm:spPr/>
      <dgm:t>
        <a:bodyPr/>
        <a:lstStyle/>
        <a:p>
          <a:endParaRPr lang="en-US"/>
        </a:p>
      </dgm:t>
    </dgm:pt>
    <dgm:pt modelId="{F2007B91-57ED-4297-A028-EEF0EE6F16BA}" type="sibTrans" cxnId="{54866FBF-3CCD-4F35-875B-6FFC0D9C6F56}">
      <dgm:prSet/>
      <dgm:spPr/>
      <dgm:t>
        <a:bodyPr/>
        <a:lstStyle/>
        <a:p>
          <a:endParaRPr lang="en-US"/>
        </a:p>
      </dgm:t>
    </dgm:pt>
    <dgm:pt modelId="{1DD9B66C-A296-4DF7-9546-2DD065CA5E5E}">
      <dgm:prSet phldrT="[Text]"/>
      <dgm:spPr/>
      <dgm:t>
        <a:bodyPr/>
        <a:lstStyle/>
        <a:p>
          <a:endParaRPr lang="en-US" sz="5300" dirty="0"/>
        </a:p>
      </dgm:t>
    </dgm:pt>
    <dgm:pt modelId="{061C6755-D8E9-4853-BFBA-115EAB7001FC}" type="parTrans" cxnId="{78091B77-A480-43E0-8BE6-604978DB9156}">
      <dgm:prSet/>
      <dgm:spPr/>
      <dgm:t>
        <a:bodyPr/>
        <a:lstStyle/>
        <a:p>
          <a:endParaRPr lang="en-US"/>
        </a:p>
      </dgm:t>
    </dgm:pt>
    <dgm:pt modelId="{7C7B61CB-C34C-4B25-9C41-E7C444CBB536}" type="sibTrans" cxnId="{78091B77-A480-43E0-8BE6-604978DB9156}">
      <dgm:prSet/>
      <dgm:spPr/>
      <dgm:t>
        <a:bodyPr/>
        <a:lstStyle/>
        <a:p>
          <a:endParaRPr lang="en-US"/>
        </a:p>
      </dgm:t>
    </dgm:pt>
    <dgm:pt modelId="{393817AC-757F-4830-9A73-42648FCB392A}">
      <dgm:prSet phldrT="[Text]" custT="1"/>
      <dgm:spPr/>
      <dgm:t>
        <a:bodyPr/>
        <a:lstStyle/>
        <a:p>
          <a:endParaRPr lang="en-US" sz="2400" dirty="0"/>
        </a:p>
      </dgm:t>
    </dgm:pt>
    <dgm:pt modelId="{5E93A706-1CF0-486E-AF58-4282638D5FDF}" type="parTrans" cxnId="{419CF542-D1F1-4A5C-B1AB-E1DC7516E47C}">
      <dgm:prSet/>
      <dgm:spPr/>
      <dgm:t>
        <a:bodyPr/>
        <a:lstStyle/>
        <a:p>
          <a:endParaRPr lang="en-US"/>
        </a:p>
      </dgm:t>
    </dgm:pt>
    <dgm:pt modelId="{E918E0FC-ECA3-4A7B-95E7-AE72C527DE3E}" type="sibTrans" cxnId="{419CF542-D1F1-4A5C-B1AB-E1DC7516E47C}">
      <dgm:prSet/>
      <dgm:spPr/>
      <dgm:t>
        <a:bodyPr/>
        <a:lstStyle/>
        <a:p>
          <a:endParaRPr lang="en-US"/>
        </a:p>
      </dgm:t>
    </dgm:pt>
    <dgm:pt modelId="{73D2CB7D-6EC4-4724-BDF2-014AAAD939E5}">
      <dgm:prSet phldrT="[Text]" custT="1"/>
      <dgm:spPr/>
      <dgm:t>
        <a:bodyPr/>
        <a:lstStyle/>
        <a:p>
          <a:endParaRPr lang="en-US" sz="2400" dirty="0"/>
        </a:p>
      </dgm:t>
    </dgm:pt>
    <dgm:pt modelId="{8799434E-B748-456B-98E8-8F5DE7EAB767}" type="parTrans" cxnId="{0881F75F-1EE9-49A6-BE0A-5B18D84516D2}">
      <dgm:prSet/>
      <dgm:spPr/>
      <dgm:t>
        <a:bodyPr/>
        <a:lstStyle/>
        <a:p>
          <a:endParaRPr lang="en-US"/>
        </a:p>
      </dgm:t>
    </dgm:pt>
    <dgm:pt modelId="{539029EB-E149-4755-BC66-FB88D6AB6FB1}" type="sibTrans" cxnId="{0881F75F-1EE9-49A6-BE0A-5B18D84516D2}">
      <dgm:prSet/>
      <dgm:spPr/>
      <dgm:t>
        <a:bodyPr/>
        <a:lstStyle/>
        <a:p>
          <a:endParaRPr lang="en-US"/>
        </a:p>
      </dgm:t>
    </dgm:pt>
    <dgm:pt modelId="{53DCC254-D1B4-4401-AE6F-3B0F1AE551C8}">
      <dgm:prSet phldrT="[Text]" custT="1"/>
      <dgm:spPr/>
      <dgm:t>
        <a:bodyPr/>
        <a:lstStyle/>
        <a:p>
          <a:endParaRPr lang="en-US" sz="2400" dirty="0"/>
        </a:p>
      </dgm:t>
    </dgm:pt>
    <dgm:pt modelId="{97DB9731-3B13-4523-B900-189167F22647}" type="parTrans" cxnId="{CFABF325-733C-407E-B935-F7863C5FA5DC}">
      <dgm:prSet/>
      <dgm:spPr/>
      <dgm:t>
        <a:bodyPr/>
        <a:lstStyle/>
        <a:p>
          <a:endParaRPr lang="en-US"/>
        </a:p>
      </dgm:t>
    </dgm:pt>
    <dgm:pt modelId="{9CF14B23-A3AE-496A-819E-9F05DA5BA2E2}" type="sibTrans" cxnId="{CFABF325-733C-407E-B935-F7863C5FA5DC}">
      <dgm:prSet/>
      <dgm:spPr/>
      <dgm:t>
        <a:bodyPr/>
        <a:lstStyle/>
        <a:p>
          <a:endParaRPr lang="en-US"/>
        </a:p>
      </dgm:t>
    </dgm:pt>
    <dgm:pt modelId="{1FCA2BAB-63B9-47D6-9F66-70AEC9A84623}">
      <dgm:prSet phldrT="[Text]" custT="1"/>
      <dgm:spPr/>
      <dgm:t>
        <a:bodyPr/>
        <a:lstStyle/>
        <a:p>
          <a:r>
            <a:rPr lang="en-US" sz="2400" dirty="0" smtClean="0"/>
            <a:t>When negotiating, consider patron needs –downloadable, no concurrent user limits/ time outs, variety of formats</a:t>
          </a:r>
          <a:endParaRPr lang="en-US" sz="2400" dirty="0"/>
        </a:p>
      </dgm:t>
    </dgm:pt>
    <dgm:pt modelId="{13EDEA8A-A54E-457B-B131-F3BFEC1979F5}" type="parTrans" cxnId="{D4C3C407-C3FB-4B8F-AA86-CC51F0354B0C}">
      <dgm:prSet/>
      <dgm:spPr/>
    </dgm:pt>
    <dgm:pt modelId="{F585F9BE-C63D-45CC-B670-62F94E2D7D14}" type="sibTrans" cxnId="{D4C3C407-C3FB-4B8F-AA86-CC51F0354B0C}">
      <dgm:prSet/>
      <dgm:spPr/>
    </dgm:pt>
    <dgm:pt modelId="{1CABBA87-88E6-46CE-8E62-127F7EBED672}">
      <dgm:prSet phldrT="[Text]" custT="1"/>
      <dgm:spPr/>
      <dgm:t>
        <a:bodyPr/>
        <a:lstStyle/>
        <a:p>
          <a:r>
            <a:rPr lang="en-US" sz="2400" dirty="0" smtClean="0"/>
            <a:t>Consider e-readers and e-reader lending as academic offerings mature and funding allows</a:t>
          </a:r>
          <a:endParaRPr lang="en-US" sz="2400" dirty="0"/>
        </a:p>
      </dgm:t>
    </dgm:pt>
    <dgm:pt modelId="{2A38F65F-9E69-4644-ACF3-B5DE056D01D4}" type="parTrans" cxnId="{34C75E2D-7F9B-40ED-999E-004531D4FDB9}">
      <dgm:prSet/>
      <dgm:spPr/>
    </dgm:pt>
    <dgm:pt modelId="{A79ECB8A-F60E-41C4-8C62-D249F1041F32}" type="sibTrans" cxnId="{34C75E2D-7F9B-40ED-999E-004531D4FDB9}">
      <dgm:prSet/>
      <dgm:spPr/>
    </dgm:pt>
    <dgm:pt modelId="{263ED649-061D-4D77-B366-9F25C168D2B4}">
      <dgm:prSet phldrT="[Text]" custT="1"/>
      <dgm:spPr/>
      <dgm:t>
        <a:bodyPr/>
        <a:lstStyle/>
        <a:p>
          <a:r>
            <a:rPr lang="en-US" sz="2400" dirty="0" smtClean="0"/>
            <a:t>Training for public services staff</a:t>
          </a:r>
          <a:endParaRPr lang="en-US" sz="2400" dirty="0"/>
        </a:p>
      </dgm:t>
    </dgm:pt>
    <dgm:pt modelId="{4AAEFD50-23C1-462E-956A-4AD02EEF8CD4}" type="parTrans" cxnId="{A3798BAB-DB91-44FD-B8AC-B06E4102F355}">
      <dgm:prSet/>
      <dgm:spPr/>
    </dgm:pt>
    <dgm:pt modelId="{EB3D81EB-2550-44D2-8F12-37EA403485FF}" type="sibTrans" cxnId="{A3798BAB-DB91-44FD-B8AC-B06E4102F355}">
      <dgm:prSet/>
      <dgm:spPr/>
    </dgm:pt>
    <dgm:pt modelId="{1F05AB54-BF06-4C1F-A821-1E21B8D4A5DD}">
      <dgm:prSet phldrT="[Text]" custT="1"/>
      <dgm:spPr/>
      <dgm:t>
        <a:bodyPr/>
        <a:lstStyle/>
        <a:p>
          <a:r>
            <a:rPr lang="en-US" sz="2400" dirty="0" smtClean="0"/>
            <a:t>Publicity, marketing</a:t>
          </a:r>
          <a:endParaRPr lang="en-US" sz="2400" dirty="0"/>
        </a:p>
      </dgm:t>
    </dgm:pt>
    <dgm:pt modelId="{D005A31C-DECC-4614-BA86-8C079E263583}" type="parTrans" cxnId="{9459D3C5-2652-428B-BB7A-522C09A87617}">
      <dgm:prSet/>
      <dgm:spPr/>
    </dgm:pt>
    <dgm:pt modelId="{B905A366-F2CD-41D8-A605-AA8B8EDF4001}" type="sibTrans" cxnId="{9459D3C5-2652-428B-BB7A-522C09A87617}">
      <dgm:prSet/>
      <dgm:spPr/>
    </dgm:pt>
    <dgm:pt modelId="{DC49E372-6E4A-40A0-AFD9-E3506ABFB792}" type="pres">
      <dgm:prSet presAssocID="{D52A8D11-B528-4478-87F2-07F04E3EC9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500640-2CAC-44EB-8D58-51DFD3F98609}" type="pres">
      <dgm:prSet presAssocID="{AAC1A388-E2BF-450E-8093-E5AAF1675D0F}" presName="composite" presStyleCnt="0"/>
      <dgm:spPr/>
    </dgm:pt>
    <dgm:pt modelId="{450F28E2-7F34-477F-BE8D-07A82E65A18D}" type="pres">
      <dgm:prSet presAssocID="{AAC1A388-E2BF-450E-8093-E5AAF1675D0F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354E8-802D-4FE9-AEE5-FB0FFFA0C9CE}" type="pres">
      <dgm:prSet presAssocID="{AAC1A388-E2BF-450E-8093-E5AAF1675D0F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40841-4A7C-4D68-9179-B26565945A27}" type="pres">
      <dgm:prSet presAssocID="{DA1F73AE-BE5E-48D6-BAC7-AC45D1760494}" presName="space" presStyleCnt="0"/>
      <dgm:spPr/>
    </dgm:pt>
    <dgm:pt modelId="{E83D37C3-3A41-44A1-8611-BF48CDB98A9E}" type="pres">
      <dgm:prSet presAssocID="{01953713-CA44-47C9-8DA7-FCD6F67AD910}" presName="composite" presStyleCnt="0"/>
      <dgm:spPr/>
    </dgm:pt>
    <dgm:pt modelId="{23E32D4E-923D-496A-A9B9-65643DEA2F6A}" type="pres">
      <dgm:prSet presAssocID="{01953713-CA44-47C9-8DA7-FCD6F67AD910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C7382-23EC-422B-A3BA-8C0D3A57D747}" type="pres">
      <dgm:prSet presAssocID="{01953713-CA44-47C9-8DA7-FCD6F67AD91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091B77-A480-43E0-8BE6-604978DB9156}" srcId="{AAC1A388-E2BF-450E-8093-E5AAF1675D0F}" destId="{1DD9B66C-A296-4DF7-9546-2DD065CA5E5E}" srcOrd="5" destOrd="0" parTransId="{061C6755-D8E9-4853-BFBA-115EAB7001FC}" sibTransId="{7C7B61CB-C34C-4B25-9C41-E7C444CBB536}"/>
    <dgm:cxn modelId="{BB2B0300-C65A-42B0-BA33-4CB866B8C58D}" type="presOf" srcId="{3175D56D-AC68-4180-B088-E15415A9CECB}" destId="{F3DC7382-23EC-422B-A3BA-8C0D3A57D747}" srcOrd="0" destOrd="0" presId="urn:microsoft.com/office/officeart/2005/8/layout/hList1"/>
    <dgm:cxn modelId="{42D2FB6D-8539-42A6-A74E-7FEDC882019B}" type="presOf" srcId="{01953713-CA44-47C9-8DA7-FCD6F67AD910}" destId="{23E32D4E-923D-496A-A9B9-65643DEA2F6A}" srcOrd="0" destOrd="0" presId="urn:microsoft.com/office/officeart/2005/8/layout/hList1"/>
    <dgm:cxn modelId="{54866FBF-3CCD-4F35-875B-6FFC0D9C6F56}" srcId="{01953713-CA44-47C9-8DA7-FCD6F67AD910}" destId="{3175D56D-AC68-4180-B088-E15415A9CECB}" srcOrd="0" destOrd="0" parTransId="{2EDFEBDD-FCD6-47C4-B184-CFC5B96B0D54}" sibTransId="{F2007B91-57ED-4297-A028-EEF0EE6F16BA}"/>
    <dgm:cxn modelId="{CA1120F2-8F59-416E-8FE4-7D988AE073E7}" type="presOf" srcId="{53DCC254-D1B4-4401-AE6F-3B0F1AE551C8}" destId="{BA5354E8-802D-4FE9-AEE5-FB0FFFA0C9CE}" srcOrd="0" destOrd="3" presId="urn:microsoft.com/office/officeart/2005/8/layout/hList1"/>
    <dgm:cxn modelId="{63BD1659-DB83-4123-B3D3-934E28B8F521}" type="presOf" srcId="{1CABBA87-88E6-46CE-8E62-127F7EBED672}" destId="{F3DC7382-23EC-422B-A3BA-8C0D3A57D747}" srcOrd="0" destOrd="2" presId="urn:microsoft.com/office/officeart/2005/8/layout/hList1"/>
    <dgm:cxn modelId="{0881F75F-1EE9-49A6-BE0A-5B18D84516D2}" srcId="{01953713-CA44-47C9-8DA7-FCD6F67AD910}" destId="{73D2CB7D-6EC4-4724-BDF2-014AAAD939E5}" srcOrd="3" destOrd="0" parTransId="{8799434E-B748-456B-98E8-8F5DE7EAB767}" sibTransId="{539029EB-E149-4755-BC66-FB88D6AB6FB1}"/>
    <dgm:cxn modelId="{66399C8C-4A0A-4DF9-AF4D-906271C0181F}" type="presOf" srcId="{D52A8D11-B528-4478-87F2-07F04E3EC9BC}" destId="{DC49E372-6E4A-40A0-AFD9-E3506ABFB792}" srcOrd="0" destOrd="0" presId="urn:microsoft.com/office/officeart/2005/8/layout/hList1"/>
    <dgm:cxn modelId="{49235E58-429E-4732-8C0D-C33A1E1FDA22}" type="presOf" srcId="{73D2CB7D-6EC4-4724-BDF2-014AAAD939E5}" destId="{F3DC7382-23EC-422B-A3BA-8C0D3A57D747}" srcOrd="0" destOrd="3" presId="urn:microsoft.com/office/officeart/2005/8/layout/hList1"/>
    <dgm:cxn modelId="{A20D2584-9564-47EB-9902-CB8AE31B5FD5}" type="presOf" srcId="{1FCA2BAB-63B9-47D6-9F66-70AEC9A84623}" destId="{F3DC7382-23EC-422B-A3BA-8C0D3A57D747}" srcOrd="0" destOrd="1" presId="urn:microsoft.com/office/officeart/2005/8/layout/hList1"/>
    <dgm:cxn modelId="{B53A22B9-6D30-4CAA-A6EC-C6A94C58552F}" srcId="{AAC1A388-E2BF-450E-8093-E5AAF1675D0F}" destId="{75F22577-4AF5-409B-9AA6-BC1892CAC13E}" srcOrd="0" destOrd="0" parTransId="{B34E5AE8-8CF8-4161-96D7-79EF699CAC96}" sibTransId="{B97984AC-97A3-49B9-AE35-9431532E91CB}"/>
    <dgm:cxn modelId="{A3798BAB-DB91-44FD-B8AC-B06E4102F355}" srcId="{AAC1A388-E2BF-450E-8093-E5AAF1675D0F}" destId="{263ED649-061D-4D77-B366-9F25C168D2B4}" srcOrd="1" destOrd="0" parTransId="{4AAEFD50-23C1-462E-956A-4AD02EEF8CD4}" sibTransId="{EB3D81EB-2550-44D2-8F12-37EA403485FF}"/>
    <dgm:cxn modelId="{9459D3C5-2652-428B-BB7A-522C09A87617}" srcId="{AAC1A388-E2BF-450E-8093-E5AAF1675D0F}" destId="{1F05AB54-BF06-4C1F-A821-1E21B8D4A5DD}" srcOrd="2" destOrd="0" parTransId="{D005A31C-DECC-4614-BA86-8C079E263583}" sibTransId="{B905A366-F2CD-41D8-A605-AA8B8EDF4001}"/>
    <dgm:cxn modelId="{AF8EB9C0-095A-4816-BBE1-DD22F1D16970}" srcId="{D52A8D11-B528-4478-87F2-07F04E3EC9BC}" destId="{01953713-CA44-47C9-8DA7-FCD6F67AD910}" srcOrd="1" destOrd="0" parTransId="{42EC7218-CD0C-4ADE-A084-8E80FB716C23}" sibTransId="{0F1B039C-AB2A-41AA-9F0B-8049125F7DB6}"/>
    <dgm:cxn modelId="{34C75E2D-7F9B-40ED-999E-004531D4FDB9}" srcId="{01953713-CA44-47C9-8DA7-FCD6F67AD910}" destId="{1CABBA87-88E6-46CE-8E62-127F7EBED672}" srcOrd="2" destOrd="0" parTransId="{2A38F65F-9E69-4644-ACF3-B5DE056D01D4}" sibTransId="{A79ECB8A-F60E-41C4-8C62-D249F1041F32}"/>
    <dgm:cxn modelId="{6D5EC5E1-6A6E-4A0E-91B7-791797D188E1}" type="presOf" srcId="{75F22577-4AF5-409B-9AA6-BC1892CAC13E}" destId="{BA5354E8-802D-4FE9-AEE5-FB0FFFA0C9CE}" srcOrd="0" destOrd="0" presId="urn:microsoft.com/office/officeart/2005/8/layout/hList1"/>
    <dgm:cxn modelId="{419CF542-D1F1-4A5C-B1AB-E1DC7516E47C}" srcId="{AAC1A388-E2BF-450E-8093-E5AAF1675D0F}" destId="{393817AC-757F-4830-9A73-42648FCB392A}" srcOrd="4" destOrd="0" parTransId="{5E93A706-1CF0-486E-AF58-4282638D5FDF}" sibTransId="{E918E0FC-ECA3-4A7B-95E7-AE72C527DE3E}"/>
    <dgm:cxn modelId="{7FDCCCB8-B104-4582-B228-4D1F0A3A29B2}" srcId="{D52A8D11-B528-4478-87F2-07F04E3EC9BC}" destId="{AAC1A388-E2BF-450E-8093-E5AAF1675D0F}" srcOrd="0" destOrd="0" parTransId="{B99F215B-DF47-43D8-9094-953956D8CF6C}" sibTransId="{DA1F73AE-BE5E-48D6-BAC7-AC45D1760494}"/>
    <dgm:cxn modelId="{E6520B8E-192A-4F30-AB26-04AC21A79CC3}" type="presOf" srcId="{1DD9B66C-A296-4DF7-9546-2DD065CA5E5E}" destId="{BA5354E8-802D-4FE9-AEE5-FB0FFFA0C9CE}" srcOrd="0" destOrd="5" presId="urn:microsoft.com/office/officeart/2005/8/layout/hList1"/>
    <dgm:cxn modelId="{D4C3C407-C3FB-4B8F-AA86-CC51F0354B0C}" srcId="{01953713-CA44-47C9-8DA7-FCD6F67AD910}" destId="{1FCA2BAB-63B9-47D6-9F66-70AEC9A84623}" srcOrd="1" destOrd="0" parTransId="{13EDEA8A-A54E-457B-B131-F3BFEC1979F5}" sibTransId="{F585F9BE-C63D-45CC-B670-62F94E2D7D14}"/>
    <dgm:cxn modelId="{1D66AC4A-324E-4F4A-BF51-D2EEE1E1481A}" type="presOf" srcId="{AAC1A388-E2BF-450E-8093-E5AAF1675D0F}" destId="{450F28E2-7F34-477F-BE8D-07A82E65A18D}" srcOrd="0" destOrd="0" presId="urn:microsoft.com/office/officeart/2005/8/layout/hList1"/>
    <dgm:cxn modelId="{0C060EDE-E828-43D5-BAE0-58F916706AA8}" type="presOf" srcId="{1F05AB54-BF06-4C1F-A821-1E21B8D4A5DD}" destId="{BA5354E8-802D-4FE9-AEE5-FB0FFFA0C9CE}" srcOrd="0" destOrd="2" presId="urn:microsoft.com/office/officeart/2005/8/layout/hList1"/>
    <dgm:cxn modelId="{3EBE6CCD-361E-47F5-8D59-143CF8A847A8}" type="presOf" srcId="{393817AC-757F-4830-9A73-42648FCB392A}" destId="{BA5354E8-802D-4FE9-AEE5-FB0FFFA0C9CE}" srcOrd="0" destOrd="4" presId="urn:microsoft.com/office/officeart/2005/8/layout/hList1"/>
    <dgm:cxn modelId="{CFABF325-733C-407E-B935-F7863C5FA5DC}" srcId="{AAC1A388-E2BF-450E-8093-E5AAF1675D0F}" destId="{53DCC254-D1B4-4401-AE6F-3B0F1AE551C8}" srcOrd="3" destOrd="0" parTransId="{97DB9731-3B13-4523-B900-189167F22647}" sibTransId="{9CF14B23-A3AE-496A-819E-9F05DA5BA2E2}"/>
    <dgm:cxn modelId="{875B6F22-0E88-49D8-AD42-1256F90E126E}" type="presOf" srcId="{263ED649-061D-4D77-B366-9F25C168D2B4}" destId="{BA5354E8-802D-4FE9-AEE5-FB0FFFA0C9CE}" srcOrd="0" destOrd="1" presId="urn:microsoft.com/office/officeart/2005/8/layout/hList1"/>
    <dgm:cxn modelId="{25ED341C-F4B2-4DAA-9E9C-D6103847FA51}" type="presParOf" srcId="{DC49E372-6E4A-40A0-AFD9-E3506ABFB792}" destId="{03500640-2CAC-44EB-8D58-51DFD3F98609}" srcOrd="0" destOrd="0" presId="urn:microsoft.com/office/officeart/2005/8/layout/hList1"/>
    <dgm:cxn modelId="{E115864C-F993-4898-95C2-4BA9563097AD}" type="presParOf" srcId="{03500640-2CAC-44EB-8D58-51DFD3F98609}" destId="{450F28E2-7F34-477F-BE8D-07A82E65A18D}" srcOrd="0" destOrd="0" presId="urn:microsoft.com/office/officeart/2005/8/layout/hList1"/>
    <dgm:cxn modelId="{9FC3F589-F985-4F74-8F6F-7E81DC52F050}" type="presParOf" srcId="{03500640-2CAC-44EB-8D58-51DFD3F98609}" destId="{BA5354E8-802D-4FE9-AEE5-FB0FFFA0C9CE}" srcOrd="1" destOrd="0" presId="urn:microsoft.com/office/officeart/2005/8/layout/hList1"/>
    <dgm:cxn modelId="{D95B7272-4B3A-4085-99D6-8E88EA113BB2}" type="presParOf" srcId="{DC49E372-6E4A-40A0-AFD9-E3506ABFB792}" destId="{71640841-4A7C-4D68-9179-B26565945A27}" srcOrd="1" destOrd="0" presId="urn:microsoft.com/office/officeart/2005/8/layout/hList1"/>
    <dgm:cxn modelId="{BF79755F-A147-4197-A63E-AF35D27AAAC6}" type="presParOf" srcId="{DC49E372-6E4A-40A0-AFD9-E3506ABFB792}" destId="{E83D37C3-3A41-44A1-8611-BF48CDB98A9E}" srcOrd="2" destOrd="0" presId="urn:microsoft.com/office/officeart/2005/8/layout/hList1"/>
    <dgm:cxn modelId="{2DC32B7A-7980-4A7B-A420-30BA9FCA54A6}" type="presParOf" srcId="{E83D37C3-3A41-44A1-8611-BF48CDB98A9E}" destId="{23E32D4E-923D-496A-A9B9-65643DEA2F6A}" srcOrd="0" destOrd="0" presId="urn:microsoft.com/office/officeart/2005/8/layout/hList1"/>
    <dgm:cxn modelId="{92B1EED8-1BF5-4247-BF7F-3D4DB64C8FE8}" type="presParOf" srcId="{E83D37C3-3A41-44A1-8611-BF48CDB98A9E}" destId="{F3DC7382-23EC-422B-A3BA-8C0D3A57D74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15419-EC79-49A4-9FEB-E95F929EDE0F}">
      <dsp:nvSpPr>
        <dsp:cNvPr id="0" name=""/>
        <dsp:cNvSpPr/>
      </dsp:nvSpPr>
      <dsp:spPr>
        <a:xfrm>
          <a:off x="2643" y="149722"/>
          <a:ext cx="2577107" cy="9581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/>
            <a:t>They are great!</a:t>
          </a:r>
          <a:endParaRPr lang="en-US" sz="1900" kern="1200" dirty="0"/>
        </a:p>
      </dsp:txBody>
      <dsp:txXfrm>
        <a:off x="2643" y="149722"/>
        <a:ext cx="2577107" cy="958107"/>
      </dsp:txXfrm>
    </dsp:sp>
    <dsp:sp modelId="{959287E2-06BB-435E-8C57-C43BF1CC6D25}">
      <dsp:nvSpPr>
        <dsp:cNvPr id="0" name=""/>
        <dsp:cNvSpPr/>
      </dsp:nvSpPr>
      <dsp:spPr>
        <a:xfrm>
          <a:off x="2643" y="1107829"/>
          <a:ext cx="2577107" cy="40002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baseline="0" dirty="0" smtClean="0"/>
            <a:t>So helpful to get the one chapter I'm looking for, rather than trek to the library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Sometimes the index …isn't great but the search in </a:t>
          </a:r>
          <a:r>
            <a:rPr lang="en-US" sz="1900" kern="1200" dirty="0" err="1" smtClean="0"/>
            <a:t>ebooks</a:t>
          </a:r>
          <a:r>
            <a:rPr lang="en-US" sz="1900" kern="1200" dirty="0" smtClean="0"/>
            <a:t> usually works great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 Ability to carry all the books you need…on one device…brilliant!</a:t>
          </a:r>
          <a:endParaRPr lang="en-US" sz="1900" kern="1200" dirty="0"/>
        </a:p>
      </dsp:txBody>
      <dsp:txXfrm>
        <a:off x="2643" y="1107829"/>
        <a:ext cx="2577107" cy="4000247"/>
      </dsp:txXfrm>
    </dsp:sp>
    <dsp:sp modelId="{17408FB4-9FE5-434C-B0E5-CB79E24BBA9B}">
      <dsp:nvSpPr>
        <dsp:cNvPr id="0" name=""/>
        <dsp:cNvSpPr/>
      </dsp:nvSpPr>
      <dsp:spPr>
        <a:xfrm>
          <a:off x="2940546" y="149722"/>
          <a:ext cx="2577107" cy="9581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make them more available</a:t>
          </a:r>
          <a:endParaRPr lang="en-US" sz="1900" kern="1200" dirty="0"/>
        </a:p>
      </dsp:txBody>
      <dsp:txXfrm>
        <a:off x="2940546" y="149722"/>
        <a:ext cx="2577107" cy="958107"/>
      </dsp:txXfrm>
    </dsp:sp>
    <dsp:sp modelId="{51627AA5-4D52-4FC9-8EE4-5B688205DBEB}">
      <dsp:nvSpPr>
        <dsp:cNvPr id="0" name=""/>
        <dsp:cNvSpPr/>
      </dsp:nvSpPr>
      <dsp:spPr>
        <a:xfrm>
          <a:off x="2940546" y="1107829"/>
          <a:ext cx="2577107" cy="40002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Sometimes, having a copy of a book saved to your computer is invaluable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 don’t like how they can time out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Avoid DRM like the plague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Publicize which e-book format you most frequently purchase</a:t>
          </a:r>
          <a:endParaRPr lang="en-US" sz="1900" kern="1200" dirty="0"/>
        </a:p>
      </dsp:txBody>
      <dsp:txXfrm>
        <a:off x="2940546" y="1107829"/>
        <a:ext cx="2577107" cy="4000247"/>
      </dsp:txXfrm>
    </dsp:sp>
    <dsp:sp modelId="{B606D0A7-3E73-4BDE-9C90-701B6A5B3FBB}">
      <dsp:nvSpPr>
        <dsp:cNvPr id="0" name=""/>
        <dsp:cNvSpPr/>
      </dsp:nvSpPr>
      <dsp:spPr>
        <a:xfrm>
          <a:off x="5878448" y="149722"/>
          <a:ext cx="2577107" cy="9581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/>
            <a:t>Stick to paper books and make the world a better place</a:t>
          </a:r>
          <a:endParaRPr lang="en-US" sz="1900" kern="1200" dirty="0"/>
        </a:p>
      </dsp:txBody>
      <dsp:txXfrm>
        <a:off x="5878448" y="149722"/>
        <a:ext cx="2577107" cy="958107"/>
      </dsp:txXfrm>
    </dsp:sp>
    <dsp:sp modelId="{4019D5FA-CCFD-4F11-809F-66D8D29EA40B}">
      <dsp:nvSpPr>
        <dsp:cNvPr id="0" name=""/>
        <dsp:cNvSpPr/>
      </dsp:nvSpPr>
      <dsp:spPr>
        <a:xfrm>
          <a:off x="5878448" y="1107829"/>
          <a:ext cx="2577107" cy="40002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baseline="0" dirty="0" smtClean="0"/>
            <a:t>Reading </a:t>
          </a:r>
          <a:r>
            <a:rPr lang="en-US" sz="1900" kern="1200" baseline="0" dirty="0" err="1" smtClean="0"/>
            <a:t>ebooks</a:t>
          </a:r>
          <a:r>
            <a:rPr lang="en-US" sz="1900" kern="1200" baseline="0" dirty="0" smtClean="0"/>
            <a:t> (is) ruining our eyes 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Difficult to highlight and make notes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Not all books transfer well to </a:t>
          </a:r>
          <a:r>
            <a:rPr lang="en-US" sz="1900" kern="1200" dirty="0" err="1" smtClean="0"/>
            <a:t>ebooks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 number of people cannot afford the equipment  to use (e-books)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You can easily get distracted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5878448" y="1107829"/>
        <a:ext cx="2577107" cy="40002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F28E2-7F34-477F-BE8D-07A82E65A18D}">
      <dsp:nvSpPr>
        <dsp:cNvPr id="0" name=""/>
        <dsp:cNvSpPr/>
      </dsp:nvSpPr>
      <dsp:spPr>
        <a:xfrm>
          <a:off x="43" y="23887"/>
          <a:ext cx="416603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Library Discovery &amp; Help</a:t>
          </a:r>
          <a:endParaRPr lang="en-US" sz="2800" kern="1200" dirty="0"/>
        </a:p>
      </dsp:txBody>
      <dsp:txXfrm>
        <a:off x="43" y="23887"/>
        <a:ext cx="4166034" cy="691200"/>
      </dsp:txXfrm>
    </dsp:sp>
    <dsp:sp modelId="{BA5354E8-802D-4FE9-AEE5-FB0FFFA0C9CE}">
      <dsp:nvSpPr>
        <dsp:cNvPr id="0" name=""/>
        <dsp:cNvSpPr/>
      </dsp:nvSpPr>
      <dsp:spPr>
        <a:xfrm>
          <a:off x="43" y="715087"/>
          <a:ext cx="4166034" cy="4899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Updates to library help pages - more comprehensive list of collections, access and format details in “more info”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Training for public services staff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Publicity, marketing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300" kern="1200" dirty="0"/>
        </a:p>
      </dsp:txBody>
      <dsp:txXfrm>
        <a:off x="43" y="715087"/>
        <a:ext cx="4166034" cy="4899824"/>
      </dsp:txXfrm>
    </dsp:sp>
    <dsp:sp modelId="{23E32D4E-923D-496A-A9B9-65643DEA2F6A}">
      <dsp:nvSpPr>
        <dsp:cNvPr id="0" name=""/>
        <dsp:cNvSpPr/>
      </dsp:nvSpPr>
      <dsp:spPr>
        <a:xfrm>
          <a:off x="4749322" y="23887"/>
          <a:ext cx="416603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Future Library Purchases</a:t>
          </a:r>
          <a:endParaRPr lang="en-US" sz="2800" kern="1200" dirty="0"/>
        </a:p>
      </dsp:txBody>
      <dsp:txXfrm>
        <a:off x="4749322" y="23887"/>
        <a:ext cx="4166034" cy="691200"/>
      </dsp:txXfrm>
    </dsp:sp>
    <dsp:sp modelId="{F3DC7382-23EC-422B-A3BA-8C0D3A57D747}">
      <dsp:nvSpPr>
        <dsp:cNvPr id="0" name=""/>
        <dsp:cNvSpPr/>
      </dsp:nvSpPr>
      <dsp:spPr>
        <a:xfrm>
          <a:off x="4749322" y="715087"/>
          <a:ext cx="4166034" cy="4899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Avoid “online only” collection except in specific areas such as Reference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When negotiating, consider patron needs –downloadable, no concurrent user limits/ time outs, variety of formats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Consider e-readers and e-reader lending as academic offerings mature and funding allows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>
        <a:off x="4749322" y="715087"/>
        <a:ext cx="4166034" cy="4899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AEFA2-7ED9-46D1-8733-25529755235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E6716-3E97-42CB-ACF7-E0D4753E5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7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ebooksproject.org/overview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dirty="0" smtClean="0"/>
              <a:t>Mostly html/</a:t>
            </a:r>
            <a:r>
              <a:rPr lang="en-US" dirty="0" err="1" smtClean="0"/>
              <a:t>pdf</a:t>
            </a:r>
            <a:r>
              <a:rPr lang="en-US" dirty="0" smtClean="0"/>
              <a:t>;</a:t>
            </a:r>
            <a:r>
              <a:rPr lang="en-US" baseline="0" dirty="0" smtClean="0"/>
              <a:t> no textbook collections, no e-reader loans</a:t>
            </a:r>
          </a:p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Simultaneous user limits – </a:t>
            </a:r>
            <a:r>
              <a:rPr lang="en-US" baseline="0" dirty="0" err="1" smtClean="0"/>
              <a:t>ebooks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Ebscohost</a:t>
            </a:r>
            <a:r>
              <a:rPr lang="en-US" baseline="0" dirty="0" smtClean="0"/>
              <a:t>, R2 library, </a:t>
            </a:r>
            <a:r>
              <a:rPr lang="en-US" baseline="0" dirty="0" err="1" smtClean="0"/>
              <a:t>myilibrary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E6716-3E97-42CB-ACF7-E0D4753E55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6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promote current offerings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E6716-3E97-42CB-ACF7-E0D4753E55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6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r>
              <a:rPr lang="en-US" baseline="0" dirty="0" smtClean="0"/>
              <a:t> studies that were helpful: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Overview. (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n.d.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JISC national e-Books observatory project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http://www.jiscebooksproject.org/overview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Gielen</a:t>
            </a:r>
            <a:r>
              <a:rPr lang="en-US" dirty="0" smtClean="0"/>
              <a:t> N. Handheld E-Book Readers and Scholarship. American Council of Learned Societies Humanities E-Book; 2010:1-34. </a:t>
            </a:r>
            <a:r>
              <a:rPr lang="en-US" baseline="0" dirty="0" smtClean="0"/>
              <a:t> </a:t>
            </a:r>
            <a:r>
              <a:rPr lang="en-US" smtClean="0"/>
              <a:t>http</a:t>
            </a:r>
            <a:r>
              <a:rPr lang="en-US" dirty="0" smtClean="0"/>
              <a:t>://www.humanitiesebook.org/heb-whitepaper-3.html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E6716-3E97-42CB-ACF7-E0D4753E55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28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i="1" dirty="0" smtClean="0"/>
              <a:t>Introductory message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Dear UNCG Student,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want to know what you think of electronic books ("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ebooks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") 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you seen a "Kindle" or another book reader? Maybe you've seen some electronic books in our online catalog.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brief survey will take you 1-2 minutes to complete and will help us understand how to better serve your needs in the future.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responses are strictly confidential!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you!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 The UNCG University Libraries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E6716-3E97-42CB-ACF7-E0D4753E55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1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Respondents represented 81 majors.  Library and Information Studies students were the largest group of respondents (41).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Majors  Found in Academic Branch Categories Above: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Applied sciences= LIS, Counseling, SWK, Pub Affairs, Conflict Res., Rec &amp; Parks,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Tourism, IAR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Sciences=Nursing, Pub Health Ed, Nutrition, Health Ed, HDF, Kin, CSD, Pre-nursing, GCP, Pre-Pub Health Ed, Nano, Professions in Deafness, Speech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Pre-HDF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Humanities=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Music, Creative Writing, Music Ed, Drama, Classics, Art,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Relig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Span, Latin, French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Education=ERM,  ELC,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Leadership, Special Ed,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Studies,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Instruction, Elementary Ed, Higher Ed Admin,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Pre-Elementary Ed, Pre-Special Ed/Elem Ed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Sciences=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Geo,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WGS,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Anthropol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 Studies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&amp; Economics=Bus Admin Day, CARS, Bus Admin, Accounting, Finance, Applied Econ, Pre-Bus Admin, Econ, Dual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/Bus Admin, Pre-Intl Bus, Pre-Accounting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E6716-3E97-42CB-ACF7-E0D4753E55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0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 of the respondents wrote in an answer for “Other.”  The most common write in responses were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use e-books (12 times)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iPod (8 times)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Sony E-Reader (3 times)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E6716-3E97-42CB-ACF7-E0D4753E55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30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Respondents volunteered 61 “other” sources of e-book content, for instance: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Apple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iBooks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 (12), iTunes (3)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“I don’t use e-books” (8)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specific institutions - WFU (1), Wake County Public Library (1), Charlotte Mecklenburg Public Library (1), Mebane Public Library (1), Forsyth County Public Library (1), Chatham County Public Library (1)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Gutenburg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Informal e-book sharing (5) – “friends,” “Torrents” P2P network, “sharing,” “pirating”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 Books or Google Scholar (4)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 Carolina Digital Library (3)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Borders (2)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E6716-3E97-42CB-ACF7-E0D4753E55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63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Respondents volunteered 61 “other” sources of e-book content, for instance: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Apple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iBooks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 (12), iTunes (3)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“I don’t use e-books” (8)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specific institutions - WFU (1), Wake County Public Library (1), Charlotte Mecklenburg Public Library (1), Mebane Public Library (1), Forsyth County Public Library (1), Chatham County Public Library (1)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Gutenburg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Informal e-book sharing (5) – “friends,” “Torrents” P2P network, “sharing,” “pirating”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 Books or Google Scholar (4)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 Carolina Digital Library (3)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Borders (2)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E6716-3E97-42CB-ACF7-E0D4753E55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63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121 comments, some up to a paragraph with multiple messages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24 strongly preferred</a:t>
            </a:r>
            <a:r>
              <a:rPr lang="en-US" baseline="0" dirty="0" smtClean="0"/>
              <a:t> e-books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27 strongly preferred print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10 “middle of the road” – I love </a:t>
            </a:r>
            <a:r>
              <a:rPr lang="en-US" dirty="0" err="1" smtClean="0"/>
              <a:t>ebooks</a:t>
            </a:r>
            <a:r>
              <a:rPr lang="en-US" dirty="0" smtClean="0"/>
              <a:t>…I still use the hard copies</a:t>
            </a:r>
            <a:r>
              <a:rPr lang="en-US" baseline="0" dirty="0" smtClean="0"/>
              <a:t> // Keep them but don’t get rid of the print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17 requested content for e-readers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9 requested e-textbooks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3 complaints (one had useful info) – </a:t>
            </a:r>
          </a:p>
          <a:p>
            <a:pPr marL="0" indent="0">
              <a:buFontTx/>
              <a:buNone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of the e-books I have looked at in the library are worthless. They don't let you download more than a paragraph at a time. /  / When i want to use an e-book I go to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Gutenburg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first. Their books are the easiest to use. You can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downloan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them, reformat them to the font and word size that suits your need. The books you see in the library are clunky because the provider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''t  want your experience to be worthwhile. I notice many of them are rip-offs of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Gutenburg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books. but they screw them up so you can't download anything. Most e-books found in the library are a waste of time and the library's money.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Gutenburg's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books are the easiest to use, but there may be more books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avabilable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Google. It is fairly obvious that none of the librarians ever try to use the e-books presently available in the library. If they did they would all say, "Let's get rid of these clunkers!" /  / I would recommend deleting all the e-books that are not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downloadabel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the library. They are only e-books because they are out of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copywright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Recommend that all students search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Gutenburg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first, and then Google. They are more satisfactory experiences. /  / Why make the results confidential? The e-books in the library suck!  They need to be removed. Make it easier to go to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Gutenburg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making them the first choices to search for an e-book. In order to make a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biblioghaphy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you need a real book. Anything else is undependable. If you were to cite on of the e-books in the library, not every library has the same worthless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ripoffs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You never know if what you see is the real book. /  / A hater of the library's e-books.</a:t>
            </a:r>
            <a:r>
              <a:rPr lang="en-US" dirty="0" smtClean="0"/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E6716-3E97-42CB-ACF7-E0D4753E55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6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398AEAB-6ED0-40F0-A4FB-AE3A334D9AEB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0E5A7E8-78F6-45A0-AA8F-927DAEBDCEE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lickr.com/photos/36813960@N00/4505413539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lickr.com/photos/60364452@N00/264892571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76962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Lea </a:t>
            </a:r>
            <a:r>
              <a:rPr lang="en-US" sz="2800" dirty="0" err="1" smtClean="0"/>
              <a:t>Leininger</a:t>
            </a:r>
            <a:r>
              <a:rPr lang="en-US" sz="2800" dirty="0" smtClean="0"/>
              <a:t>, Health Sciences Librarian</a:t>
            </a:r>
          </a:p>
          <a:p>
            <a:r>
              <a:rPr lang="en-US" sz="2800" dirty="0" smtClean="0"/>
              <a:t>Beth </a:t>
            </a:r>
            <a:r>
              <a:rPr lang="en-US" sz="2800" dirty="0" err="1" smtClean="0"/>
              <a:t>Filar</a:t>
            </a:r>
            <a:r>
              <a:rPr lang="en-US" sz="2800" dirty="0"/>
              <a:t>-</a:t>
            </a:r>
            <a:r>
              <a:rPr lang="en-US" sz="2800" dirty="0" smtClean="0"/>
              <a:t>Williams, Distance Education Librarian</a:t>
            </a:r>
          </a:p>
          <a:p>
            <a:r>
              <a:rPr lang="en-US" sz="2800" dirty="0" smtClean="0"/>
              <a:t>University Libraries, UNC Greensboro</a:t>
            </a:r>
          </a:p>
          <a:p>
            <a:endParaRPr lang="en-US" dirty="0" smtClean="0"/>
          </a:p>
          <a:p>
            <a:r>
              <a:rPr lang="en-US" sz="2600" dirty="0" smtClean="0"/>
              <a:t>October 12, 2011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5344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E-Book Use &amp; Interest Among Students </a:t>
            </a:r>
            <a:r>
              <a:rPr lang="en-US" i="1" dirty="0" smtClean="0"/>
              <a:t>@the University of North Carolina Greensboro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7176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924800" cy="792162"/>
          </a:xfrm>
        </p:spPr>
        <p:txBody>
          <a:bodyPr/>
          <a:lstStyle/>
          <a:p>
            <a:r>
              <a:rPr lang="en-US" dirty="0" smtClean="0"/>
              <a:t>Results-Frequency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i="1" dirty="0" smtClean="0"/>
              <a:t>How often do you use </a:t>
            </a:r>
            <a:r>
              <a:rPr lang="en-US" sz="2000" i="1" dirty="0" err="1" smtClean="0"/>
              <a:t>ebooks</a:t>
            </a:r>
            <a:r>
              <a:rPr lang="en-US" sz="2000" i="1" dirty="0" smtClean="0"/>
              <a:t>?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54% - Less than once a month or never</a:t>
            </a:r>
          </a:p>
          <a:p>
            <a:pPr marL="0" indent="0">
              <a:buNone/>
            </a:pPr>
            <a:r>
              <a:rPr lang="en-US" sz="2400" dirty="0" smtClean="0"/>
              <a:t>11% - Daily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08581769"/>
              </p:ext>
            </p:extLst>
          </p:nvPr>
        </p:nvGraphicFramePr>
        <p:xfrm>
          <a:off x="1143000" y="1600200"/>
          <a:ext cx="6934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6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924800" cy="864220"/>
          </a:xfrm>
        </p:spPr>
        <p:txBody>
          <a:bodyPr/>
          <a:lstStyle/>
          <a:p>
            <a:r>
              <a:rPr lang="en-US" dirty="0" smtClean="0"/>
              <a:t>Results-Devices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200" i="1" dirty="0" smtClean="0"/>
              <a:t>Which </a:t>
            </a:r>
            <a:r>
              <a:rPr lang="en-US" sz="2200" i="1" dirty="0"/>
              <a:t>device(s) do you use to read or use e-books</a:t>
            </a:r>
            <a:r>
              <a:rPr lang="en-US" sz="2200" i="1" dirty="0" smtClean="0"/>
              <a:t>? Check </a:t>
            </a:r>
            <a:r>
              <a:rPr lang="en-US" sz="2200" i="1" dirty="0"/>
              <a:t>all that </a:t>
            </a:r>
            <a:r>
              <a:rPr lang="en-US" sz="2200" i="1" dirty="0" smtClean="0"/>
              <a:t>apply</a:t>
            </a:r>
            <a:endParaRPr lang="en-US" sz="22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9% indicated </a:t>
            </a:r>
            <a:r>
              <a:rPr lang="en-US" sz="1900" i="1" dirty="0" smtClean="0"/>
              <a:t>Other</a:t>
            </a:r>
            <a:r>
              <a:rPr lang="en-US" sz="1900" dirty="0" smtClean="0"/>
              <a:t> – Most common write-in responses were</a:t>
            </a:r>
          </a:p>
          <a:p>
            <a:r>
              <a:rPr lang="en-US" sz="1900" dirty="0" smtClean="0"/>
              <a:t>I don’t use e-books (12)</a:t>
            </a:r>
          </a:p>
          <a:p>
            <a:r>
              <a:rPr lang="en-US" sz="1900" dirty="0" smtClean="0"/>
              <a:t>iPod (8)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87383188"/>
              </p:ext>
            </p:extLst>
          </p:nvPr>
        </p:nvGraphicFramePr>
        <p:xfrm>
          <a:off x="609600" y="1676400"/>
          <a:ext cx="80010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21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609600"/>
          </a:xfrm>
        </p:spPr>
        <p:txBody>
          <a:bodyPr/>
          <a:lstStyle/>
          <a:p>
            <a:r>
              <a:rPr lang="en-US" dirty="0" smtClean="0"/>
              <a:t>Results-Discovery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200" i="1" dirty="0" smtClean="0"/>
              <a:t>How do you find your </a:t>
            </a:r>
            <a:r>
              <a:rPr lang="en-US" sz="2200" i="1" dirty="0" err="1" smtClean="0"/>
              <a:t>ebooks</a:t>
            </a:r>
            <a:r>
              <a:rPr lang="en-US" sz="2200" i="1" dirty="0" smtClean="0"/>
              <a:t>? Check </a:t>
            </a:r>
            <a:r>
              <a:rPr lang="en-US" sz="2200" i="1" dirty="0"/>
              <a:t>all that </a:t>
            </a:r>
            <a:r>
              <a:rPr lang="en-US" sz="2200" i="1" dirty="0" smtClean="0"/>
              <a:t>apply</a:t>
            </a:r>
            <a:endParaRPr lang="en-US" sz="22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61 “Other” sources mentioned. Most common:</a:t>
            </a:r>
          </a:p>
          <a:p>
            <a:r>
              <a:rPr lang="en-US" sz="1900" dirty="0" smtClean="0"/>
              <a:t>Apple - </a:t>
            </a:r>
            <a:r>
              <a:rPr lang="en-US" sz="1900" dirty="0" err="1" smtClean="0"/>
              <a:t>iBooks</a:t>
            </a:r>
            <a:r>
              <a:rPr lang="en-US" sz="1900" dirty="0" smtClean="0"/>
              <a:t> app (12), iTunes (3)</a:t>
            </a:r>
          </a:p>
          <a:p>
            <a:r>
              <a:rPr lang="en-US" sz="1900" dirty="0" smtClean="0"/>
              <a:t>Other institutions – other public libraries (5), WFU (1)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69576560"/>
              </p:ext>
            </p:extLst>
          </p:nvPr>
        </p:nvGraphicFramePr>
        <p:xfrm>
          <a:off x="0" y="1371600"/>
          <a:ext cx="8991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99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Results-Typical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914400"/>
            <a:ext cx="8534400" cy="571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i="1" dirty="0"/>
              <a:t>How likely are you to use an </a:t>
            </a:r>
            <a:r>
              <a:rPr lang="en-US" sz="2000" i="1" dirty="0" err="1"/>
              <a:t>ebook</a:t>
            </a:r>
            <a:r>
              <a:rPr lang="en-US" sz="2000" i="1" dirty="0"/>
              <a:t> for the following</a:t>
            </a:r>
            <a:r>
              <a:rPr lang="en-US" sz="2000" i="1" dirty="0" smtClean="0"/>
              <a:t>? Check </a:t>
            </a:r>
            <a:r>
              <a:rPr lang="en-US" sz="2000" i="1" dirty="0"/>
              <a:t>all that </a:t>
            </a:r>
            <a:r>
              <a:rPr lang="en-US" sz="2000" i="1" dirty="0" smtClean="0"/>
              <a:t>apply</a:t>
            </a:r>
            <a:endParaRPr lang="en-US" sz="20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30598118"/>
              </p:ext>
            </p:extLst>
          </p:nvPr>
        </p:nvGraphicFramePr>
        <p:xfrm>
          <a:off x="304800" y="12954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49" y="152400"/>
            <a:ext cx="5562600" cy="762000"/>
          </a:xfrm>
        </p:spPr>
        <p:txBody>
          <a:bodyPr/>
          <a:lstStyle/>
          <a:p>
            <a:r>
              <a:rPr lang="en-US" dirty="0" smtClean="0"/>
              <a:t>Results-Feedback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8488722"/>
              </p:ext>
            </p:extLst>
          </p:nvPr>
        </p:nvGraphicFramePr>
        <p:xfrm>
          <a:off x="297366" y="1398669"/>
          <a:ext cx="8458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011044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121 responses. Examples: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4963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5638800" cy="609600"/>
          </a:xfrm>
        </p:spPr>
        <p:txBody>
          <a:bodyPr/>
          <a:lstStyle/>
          <a:p>
            <a:r>
              <a:rPr lang="en-US" dirty="0" smtClean="0"/>
              <a:t>Results-feedback,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575202"/>
              </p:ext>
            </p:extLst>
          </p:nvPr>
        </p:nvGraphicFramePr>
        <p:xfrm>
          <a:off x="457200" y="1143000"/>
          <a:ext cx="8077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054591"/>
              </p:ext>
            </p:extLst>
          </p:nvPr>
        </p:nvGraphicFramePr>
        <p:xfrm>
          <a:off x="304800" y="9906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2357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61637396"/>
              </p:ext>
            </p:extLst>
          </p:nvPr>
        </p:nvGraphicFramePr>
        <p:xfrm>
          <a:off x="152400" y="1219200"/>
          <a:ext cx="8915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27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324600" cy="715962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Lea Leininger &lt;laleinin@uncg.edu&gt; and Beth </a:t>
            </a:r>
            <a:r>
              <a:rPr lang="en-US" sz="2400" dirty="0" err="1" smtClean="0"/>
              <a:t>Filar</a:t>
            </a:r>
            <a:r>
              <a:rPr lang="en-US" sz="2400" dirty="0" smtClean="0"/>
              <a:t>-Williams &lt;efwilli3@uncg.edu&gt; would like to thank the other members of the E-Book Task Force: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Ms. Christine Fischer, </a:t>
            </a:r>
            <a:r>
              <a:rPr lang="en-US" sz="2400" dirty="0"/>
              <a:t>Head of Acquisitions </a:t>
            </a:r>
            <a:endParaRPr lang="en-US" sz="2400" dirty="0" smtClean="0"/>
          </a:p>
          <a:p>
            <a:r>
              <a:rPr lang="en-US" sz="2400" dirty="0" smtClean="0"/>
              <a:t>Mr. Chad </a:t>
            </a:r>
            <a:r>
              <a:rPr lang="en-US" sz="2400" dirty="0" err="1" smtClean="0"/>
              <a:t>Therrien</a:t>
            </a:r>
            <a:r>
              <a:rPr lang="en-US" sz="2400" dirty="0" smtClean="0"/>
              <a:t>, </a:t>
            </a:r>
            <a:r>
              <a:rPr lang="en-US" sz="2400" dirty="0"/>
              <a:t>Web Usability and Library Assessment Analyst</a:t>
            </a:r>
            <a:endParaRPr lang="en-US" sz="2400" dirty="0" smtClean="0"/>
          </a:p>
          <a:p>
            <a:r>
              <a:rPr lang="en-US" sz="2400" dirty="0" smtClean="0"/>
              <a:t>Ms. Beth Bernhardt, </a:t>
            </a:r>
            <a:r>
              <a:rPr lang="en-US" sz="2400" dirty="0"/>
              <a:t>Electronic Resources </a:t>
            </a:r>
            <a:r>
              <a:rPr lang="en-US" sz="2400" dirty="0" smtClean="0"/>
              <a:t>Librarian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887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1628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UNC Greensboro University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The University of North Carolina at Greensboro</a:t>
            </a:r>
          </a:p>
          <a:p>
            <a:r>
              <a:rPr lang="en-US" sz="2200" dirty="0" smtClean="0"/>
              <a:t>Medium-sized research intensive</a:t>
            </a:r>
          </a:p>
          <a:p>
            <a:r>
              <a:rPr lang="en-US" sz="2200" dirty="0" smtClean="0"/>
              <a:t>&gt; 17,000 FTE students</a:t>
            </a:r>
          </a:p>
          <a:p>
            <a:r>
              <a:rPr lang="en-US" sz="2200" dirty="0" smtClean="0"/>
              <a:t>&gt; 1,760 </a:t>
            </a:r>
            <a:r>
              <a:rPr lang="en-US" sz="2200" dirty="0"/>
              <a:t>d</a:t>
            </a:r>
            <a:r>
              <a:rPr lang="en-US" sz="2200" dirty="0" smtClean="0"/>
              <a:t>istance education &amp; online students</a:t>
            </a:r>
            <a:endParaRPr lang="en-US" sz="2200" i="1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University Libraries</a:t>
            </a:r>
          </a:p>
          <a:p>
            <a:r>
              <a:rPr lang="en-US" sz="2200" dirty="0" smtClean="0"/>
              <a:t>Jackson Library (main) and Music Library</a:t>
            </a:r>
          </a:p>
          <a:p>
            <a:r>
              <a:rPr lang="en-US" sz="2200" dirty="0" smtClean="0"/>
              <a:t>1.5 million in-person </a:t>
            </a:r>
            <a:r>
              <a:rPr lang="en-US" sz="2200" dirty="0" smtClean="0"/>
              <a:t>visitors, 5.75 </a:t>
            </a:r>
            <a:r>
              <a:rPr lang="en-US" sz="2200" dirty="0" smtClean="0"/>
              <a:t>million virtual visits last year</a:t>
            </a:r>
          </a:p>
          <a:p>
            <a:r>
              <a:rPr lang="en-US" sz="2200" dirty="0" smtClean="0"/>
              <a:t>370 databases, 31,000 </a:t>
            </a:r>
            <a:r>
              <a:rPr lang="en-US" sz="2200" dirty="0" err="1" smtClean="0"/>
              <a:t>ft</a:t>
            </a:r>
            <a:r>
              <a:rPr lang="en-US" sz="2200" dirty="0" smtClean="0"/>
              <a:t> journals</a:t>
            </a:r>
          </a:p>
        </p:txBody>
      </p:sp>
    </p:spTree>
    <p:extLst>
      <p:ext uri="{BB962C8B-B14F-4D97-AF65-F5344CB8AC3E}">
        <p14:creationId xmlns:p14="http://schemas.microsoft.com/office/powerpoint/2010/main" val="38374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82" y="152400"/>
            <a:ext cx="6617208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E-Books at the University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Access to &gt; 331,000 electronic books</a:t>
            </a:r>
          </a:p>
          <a:p>
            <a:pPr marL="0" indent="0">
              <a:buNone/>
            </a:pPr>
            <a:r>
              <a:rPr lang="en-US" sz="2400" dirty="0" smtClean="0"/>
              <a:t>More than 30 platforms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sz="1300" i="1" dirty="0" smtClean="0"/>
          </a:p>
          <a:p>
            <a:pPr marL="0" indent="0" algn="r">
              <a:buNone/>
            </a:pPr>
            <a:endParaRPr lang="en-US" sz="1300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204" y="2905995"/>
            <a:ext cx="1283208" cy="1534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111" y="3196217"/>
            <a:ext cx="1138238" cy="11535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015" y="3440421"/>
            <a:ext cx="1714500" cy="619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014912"/>
            <a:ext cx="1457325" cy="476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014912"/>
            <a:ext cx="2630699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62" y="228600"/>
            <a:ext cx="7924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Student E-Book Survey @UNCG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599" y="1066800"/>
            <a:ext cx="8553067" cy="4939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i="1" dirty="0" smtClean="0"/>
              <a:t>What are students doing with e-books?</a:t>
            </a:r>
          </a:p>
          <a:p>
            <a:pPr marL="0" indent="0" algn="ctr">
              <a:buNone/>
            </a:pPr>
            <a:r>
              <a:rPr lang="en-US" sz="2000" i="1" dirty="0" smtClean="0"/>
              <a:t>Where do the Libraries fit in?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Objectives: </a:t>
            </a:r>
          </a:p>
          <a:p>
            <a:r>
              <a:rPr lang="en-US" sz="2000" dirty="0"/>
              <a:t>Gain user feedback </a:t>
            </a:r>
            <a:endParaRPr lang="en-US" sz="2000" dirty="0" smtClean="0"/>
          </a:p>
          <a:p>
            <a:r>
              <a:rPr lang="en-US" sz="2000" dirty="0" smtClean="0"/>
              <a:t>Adapt e-book discovery &amp; help</a:t>
            </a:r>
          </a:p>
          <a:p>
            <a:r>
              <a:rPr lang="en-US" sz="2000" dirty="0" smtClean="0"/>
              <a:t>Inform library purchases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962" y="2667000"/>
            <a:ext cx="4666867" cy="309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6096000"/>
            <a:ext cx="754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hlinkClick r:id="rId4"/>
              </a:rPr>
              <a:t>http://www.flickr.com/photos/36813960@N00/4505413539/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341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74" y="76200"/>
            <a:ext cx="7333137" cy="8382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Six </a:t>
            </a:r>
            <a:r>
              <a:rPr lang="en-US" sz="2400" dirty="0" smtClean="0"/>
              <a:t>questions, several adapted from a study of undergraduate students at Simmons College </a:t>
            </a:r>
            <a:r>
              <a:rPr lang="en-US" sz="2400" baseline="30000" dirty="0" smtClean="0"/>
              <a:t>1</a:t>
            </a:r>
            <a:endParaRPr lang="en-US" sz="2400" baseline="30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Recipient selection</a:t>
            </a:r>
            <a:r>
              <a:rPr lang="en-US" sz="2400" dirty="0"/>
              <a:t>, </a:t>
            </a:r>
            <a:r>
              <a:rPr lang="en-US" sz="2400" dirty="0" smtClean="0"/>
              <a:t>email, demographics from Office </a:t>
            </a:r>
            <a:r>
              <a:rPr lang="en-US" sz="2400" dirty="0"/>
              <a:t>of Institutional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Survey built in </a:t>
            </a:r>
            <a:r>
              <a:rPr lang="en-US" sz="2400" dirty="0" err="1" smtClean="0"/>
              <a:t>Qualtrics</a:t>
            </a:r>
            <a:r>
              <a:rPr lang="en-US" sz="2400" dirty="0" smtClean="0"/>
              <a:t>, link sent to </a:t>
            </a:r>
          </a:p>
          <a:p>
            <a:pPr lvl="1"/>
            <a:r>
              <a:rPr lang="en-US" sz="2400" dirty="0" smtClean="0"/>
              <a:t>4,000 UG students (random sample)</a:t>
            </a:r>
          </a:p>
          <a:p>
            <a:pPr lvl="1"/>
            <a:r>
              <a:rPr lang="en-US" sz="2400" dirty="0" smtClean="0"/>
              <a:t>3,454 graduate students (all)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MS </a:t>
            </a:r>
            <a:r>
              <a:rPr lang="en-US" sz="2400" dirty="0" smtClean="0"/>
              <a:t>Excel for sorting qualitative data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900491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1. </a:t>
            </a:r>
            <a:r>
              <a:rPr lang="en-US" i="1" dirty="0" err="1" smtClean="0"/>
              <a:t>Hernon</a:t>
            </a:r>
            <a:r>
              <a:rPr lang="en-US" i="1" dirty="0" smtClean="0"/>
              <a:t> </a:t>
            </a:r>
            <a:r>
              <a:rPr lang="en-US" i="1" dirty="0"/>
              <a:t>P, Hopper R, Leach MR, Saunders LL, Zhang J. E-book Use by Students: Undergraduates in Economics, Literature, and Nursing. The Journal of Academic Librarianship. 2007;33(1):3-13.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054" y="2743200"/>
            <a:ext cx="935491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619"/>
            <a:ext cx="7467600" cy="715962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143000"/>
            <a:ext cx="10668000" cy="4572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1. How often do you use </a:t>
            </a:r>
            <a:r>
              <a:rPr lang="en-US" sz="1800" dirty="0" err="1" smtClean="0"/>
              <a:t>ebooks</a:t>
            </a:r>
            <a:r>
              <a:rPr lang="en-US" sz="1800" dirty="0" smtClean="0"/>
              <a:t>?</a:t>
            </a:r>
          </a:p>
          <a:p>
            <a:pPr lvl="1"/>
            <a:r>
              <a:rPr lang="en-US" sz="1400" dirty="0"/>
              <a:t>Less than Once a Month (or never)</a:t>
            </a:r>
          </a:p>
          <a:p>
            <a:pPr lvl="1"/>
            <a:r>
              <a:rPr lang="en-US" sz="1400" dirty="0" smtClean="0"/>
              <a:t>Once </a:t>
            </a:r>
            <a:r>
              <a:rPr lang="en-US" sz="1400" dirty="0"/>
              <a:t>a Month</a:t>
            </a:r>
          </a:p>
          <a:p>
            <a:pPr lvl="1"/>
            <a:r>
              <a:rPr lang="en-US" sz="1400" dirty="0" smtClean="0"/>
              <a:t>2-3 </a:t>
            </a:r>
            <a:r>
              <a:rPr lang="en-US" sz="1400" dirty="0"/>
              <a:t>Times a Month</a:t>
            </a:r>
          </a:p>
          <a:p>
            <a:pPr lvl="1"/>
            <a:r>
              <a:rPr lang="en-US" sz="1400" dirty="0" smtClean="0"/>
              <a:t>Once </a:t>
            </a:r>
            <a:r>
              <a:rPr lang="en-US" sz="1400" dirty="0"/>
              <a:t>a Week</a:t>
            </a:r>
          </a:p>
          <a:p>
            <a:pPr lvl="1"/>
            <a:r>
              <a:rPr lang="en-US" sz="1400" dirty="0" smtClean="0"/>
              <a:t>2-3 </a:t>
            </a:r>
            <a:r>
              <a:rPr lang="en-US" sz="1400" dirty="0"/>
              <a:t>Times a Week</a:t>
            </a:r>
          </a:p>
          <a:p>
            <a:pPr lvl="1"/>
            <a:r>
              <a:rPr lang="en-US" sz="1400" dirty="0" smtClean="0"/>
              <a:t>Daily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</a:t>
            </a:r>
            <a:r>
              <a:rPr lang="en-US" sz="1800" dirty="0"/>
              <a:t>. Which device(s) do you use to read or use e-books?  Any </a:t>
            </a:r>
            <a:r>
              <a:rPr lang="en-US" sz="1800" dirty="0" err="1"/>
              <a:t>ebook</a:t>
            </a:r>
            <a:r>
              <a:rPr lang="en-US" sz="1800" dirty="0"/>
              <a:t> use counts </a:t>
            </a:r>
            <a:r>
              <a:rPr lang="en-US" sz="1800" dirty="0" smtClean="0"/>
              <a:t>–</a:t>
            </a:r>
            <a:r>
              <a:rPr lang="en-US" sz="1800" dirty="0"/>
              <a:t> </a:t>
            </a:r>
            <a:r>
              <a:rPr lang="en-US" sz="1800" dirty="0" smtClean="0"/>
              <a:t>recreational </a:t>
            </a:r>
            <a:r>
              <a:rPr lang="en-US" sz="1800" dirty="0"/>
              <a:t>reading, study, professional development, etc.  Check all that apply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r>
              <a:rPr lang="en-US" sz="1400" dirty="0"/>
              <a:t>Desktop computer</a:t>
            </a:r>
          </a:p>
          <a:p>
            <a:pPr lvl="1"/>
            <a:r>
              <a:rPr lang="en-US" sz="1400" dirty="0"/>
              <a:t>Laptop computer</a:t>
            </a:r>
          </a:p>
          <a:p>
            <a:pPr lvl="1"/>
            <a:r>
              <a:rPr lang="en-US" sz="1400" dirty="0" smtClean="0"/>
              <a:t>Blackberry</a:t>
            </a:r>
          </a:p>
          <a:p>
            <a:pPr lvl="1"/>
            <a:r>
              <a:rPr lang="en-US" sz="1400" dirty="0" smtClean="0"/>
              <a:t>Android</a:t>
            </a:r>
          </a:p>
          <a:p>
            <a:pPr lvl="1"/>
            <a:r>
              <a:rPr lang="en-US" sz="1400" dirty="0" smtClean="0"/>
              <a:t>iPhone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400" dirty="0" smtClean="0"/>
              <a:t>Tablet such as </a:t>
            </a:r>
            <a:r>
              <a:rPr lang="en-US" sz="1400" dirty="0" err="1" smtClean="0"/>
              <a:t>iPad</a:t>
            </a:r>
            <a:endParaRPr lang="en-US" sz="1400" dirty="0" smtClean="0"/>
          </a:p>
          <a:p>
            <a:r>
              <a:rPr lang="en-US" sz="1400" dirty="0" smtClean="0"/>
              <a:t>Kindle</a:t>
            </a:r>
          </a:p>
          <a:p>
            <a:r>
              <a:rPr lang="en-US" sz="1400" dirty="0" smtClean="0"/>
              <a:t>Nook</a:t>
            </a:r>
          </a:p>
          <a:p>
            <a:r>
              <a:rPr lang="en-US" sz="1400" dirty="0" smtClean="0"/>
              <a:t>Other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30751"/>
            <a:ext cx="2114550" cy="2819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95800" y="61722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100" dirty="0">
                <a:hlinkClick r:id="rId4"/>
              </a:rPr>
              <a:t>http://www.flickr.com/photos/60364452@N00/264892571/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2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543800" cy="563562"/>
          </a:xfrm>
        </p:spPr>
        <p:txBody>
          <a:bodyPr/>
          <a:lstStyle/>
          <a:p>
            <a:r>
              <a:rPr lang="en-US" dirty="0" smtClean="0"/>
              <a:t>Questions,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343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dirty="0"/>
              <a:t>3</a:t>
            </a:r>
            <a:r>
              <a:rPr lang="en-US" sz="1900" dirty="0" smtClean="0"/>
              <a:t>. </a:t>
            </a:r>
            <a:r>
              <a:rPr lang="en-US" sz="1900" dirty="0"/>
              <a:t>What formats/</a:t>
            </a:r>
            <a:r>
              <a:rPr lang="en-US" sz="1900" dirty="0" err="1"/>
              <a:t>ebook</a:t>
            </a:r>
            <a:r>
              <a:rPr lang="en-US" sz="1900" dirty="0"/>
              <a:t> reading methods are you aware of? Check all that apply</a:t>
            </a:r>
            <a:r>
              <a:rPr lang="en-US" sz="1900" dirty="0" smtClean="0"/>
              <a:t>. </a:t>
            </a:r>
            <a:endParaRPr lang="en-US" sz="1900" dirty="0"/>
          </a:p>
          <a:p>
            <a:pPr lvl="1"/>
            <a:r>
              <a:rPr lang="en-US" dirty="0" smtClean="0"/>
              <a:t>PDFs</a:t>
            </a:r>
            <a:endParaRPr lang="en-US" dirty="0"/>
          </a:p>
          <a:p>
            <a:pPr lvl="1"/>
            <a:r>
              <a:rPr lang="en-US" dirty="0" smtClean="0"/>
              <a:t>Web pages</a:t>
            </a:r>
            <a:endParaRPr lang="en-US" dirty="0"/>
          </a:p>
          <a:p>
            <a:pPr lvl="1"/>
            <a:r>
              <a:rPr lang="en-US" dirty="0" smtClean="0"/>
              <a:t>Books that can be downloaded to a phone or to a reading device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00" dirty="0" smtClean="0"/>
              <a:t>4. How do you find your </a:t>
            </a:r>
            <a:r>
              <a:rPr lang="en-US" sz="1900" dirty="0" err="1" smtClean="0"/>
              <a:t>ebooks</a:t>
            </a:r>
            <a:r>
              <a:rPr lang="en-US" sz="1900" dirty="0" smtClean="0"/>
              <a:t>? Check </a:t>
            </a:r>
            <a:r>
              <a:rPr lang="en-US" sz="1900" dirty="0"/>
              <a:t>all that apply</a:t>
            </a:r>
            <a:r>
              <a:rPr lang="en-US" sz="1900" dirty="0" smtClean="0"/>
              <a:t>.</a:t>
            </a:r>
            <a:endParaRPr lang="en-US" sz="1900" dirty="0"/>
          </a:p>
          <a:p>
            <a:pPr lvl="1"/>
            <a:r>
              <a:rPr lang="en-US" dirty="0" smtClean="0"/>
              <a:t>Amazon.com</a:t>
            </a:r>
            <a:endParaRPr lang="en-US" dirty="0"/>
          </a:p>
          <a:p>
            <a:pPr lvl="1"/>
            <a:r>
              <a:rPr lang="en-US" dirty="0" smtClean="0"/>
              <a:t>Barnes and Noble</a:t>
            </a:r>
            <a:endParaRPr lang="en-US" dirty="0"/>
          </a:p>
          <a:p>
            <a:pPr lvl="1"/>
            <a:r>
              <a:rPr lang="en-US" dirty="0" smtClean="0"/>
              <a:t>UNCG University Libraries catalog</a:t>
            </a:r>
            <a:endParaRPr lang="en-US" dirty="0"/>
          </a:p>
          <a:p>
            <a:pPr lvl="1"/>
            <a:r>
              <a:rPr lang="en-US" dirty="0" smtClean="0"/>
              <a:t>Greensboro Public Library</a:t>
            </a:r>
            <a:endParaRPr lang="en-US" dirty="0"/>
          </a:p>
          <a:p>
            <a:pPr lvl="1"/>
            <a:r>
              <a:rPr lang="en-US" dirty="0" smtClean="0"/>
              <a:t>NC LIVE</a:t>
            </a:r>
            <a:endParaRPr lang="en-US" dirty="0"/>
          </a:p>
          <a:p>
            <a:pPr lvl="1"/>
            <a:r>
              <a:rPr lang="en-US" dirty="0" smtClean="0"/>
              <a:t>Google Books</a:t>
            </a:r>
            <a:endParaRPr lang="en-US" dirty="0"/>
          </a:p>
          <a:p>
            <a:pPr lvl="1"/>
            <a:r>
              <a:rPr lang="en-US" dirty="0" smtClean="0"/>
              <a:t>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1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086600" cy="715962"/>
          </a:xfrm>
        </p:spPr>
        <p:txBody>
          <a:bodyPr/>
          <a:lstStyle/>
          <a:p>
            <a:r>
              <a:rPr lang="en-US" dirty="0" smtClean="0"/>
              <a:t>Questions,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5. </a:t>
            </a:r>
            <a:r>
              <a:rPr lang="en-US" sz="1800" dirty="0"/>
              <a:t>How likely are you to use an </a:t>
            </a:r>
            <a:r>
              <a:rPr lang="en-US" sz="1800" dirty="0" err="1"/>
              <a:t>ebook</a:t>
            </a:r>
            <a:r>
              <a:rPr lang="en-US" sz="1800" dirty="0"/>
              <a:t> for the following? </a:t>
            </a:r>
            <a:r>
              <a:rPr lang="en-US" sz="1800" dirty="0" smtClean="0"/>
              <a:t>Check </a:t>
            </a:r>
            <a:r>
              <a:rPr lang="en-US" sz="1800" dirty="0"/>
              <a:t>all that apply</a:t>
            </a:r>
            <a:r>
              <a:rPr lang="en-US" sz="1800" dirty="0" smtClean="0"/>
              <a:t>. </a:t>
            </a:r>
            <a:endParaRPr lang="en-US" sz="1800" dirty="0"/>
          </a:p>
          <a:p>
            <a:pPr lvl="1"/>
            <a:r>
              <a:rPr lang="en-US" dirty="0"/>
              <a:t>Browse or scan, looking for information that you </a:t>
            </a:r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keywords to search for information that you </a:t>
            </a:r>
            <a:r>
              <a:rPr lang="en-US" dirty="0" smtClean="0"/>
              <a:t>need</a:t>
            </a:r>
          </a:p>
          <a:p>
            <a:pPr lvl="1"/>
            <a:r>
              <a:rPr lang="en-US" dirty="0"/>
              <a:t>Settle in for a nice long read to learn all about a </a:t>
            </a:r>
            <a:r>
              <a:rPr lang="en-US" dirty="0" smtClean="0"/>
              <a:t>topic</a:t>
            </a:r>
          </a:p>
          <a:p>
            <a:pPr lvl="1"/>
            <a:r>
              <a:rPr lang="en-US" dirty="0"/>
              <a:t>Read brief parts of the text that seemed most pertinent</a:t>
            </a:r>
          </a:p>
          <a:p>
            <a:pPr lvl="1"/>
            <a:r>
              <a:rPr lang="en-US" dirty="0"/>
              <a:t>Download content, when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/>
              <a:t>Copy and paste content to MS Word, when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/>
              <a:t>Print </a:t>
            </a:r>
            <a:r>
              <a:rPr lang="en-US" dirty="0" smtClean="0"/>
              <a:t>content</a:t>
            </a:r>
          </a:p>
          <a:p>
            <a:pPr lvl="1"/>
            <a:r>
              <a:rPr lang="en-US" dirty="0"/>
              <a:t>Use publication info to develop bibliographies for your papers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smtClean="0"/>
              <a:t>6. </a:t>
            </a:r>
            <a:r>
              <a:rPr lang="en-US" sz="1800" dirty="0"/>
              <a:t>Do you have any suggestions or feedback for the library regarding </a:t>
            </a:r>
            <a:r>
              <a:rPr lang="en-US" sz="1800" dirty="0" err="1"/>
              <a:t>ebooks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53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838200"/>
          </a:xfrm>
        </p:spPr>
        <p:txBody>
          <a:bodyPr/>
          <a:lstStyle/>
          <a:p>
            <a:r>
              <a:rPr lang="en-US" dirty="0" smtClean="0"/>
              <a:t>Results-Demographics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83058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440 completed the survey: 5.9% response rate</a:t>
            </a:r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5531823"/>
              </p:ext>
            </p:extLst>
          </p:nvPr>
        </p:nvGraphicFramePr>
        <p:xfrm>
          <a:off x="2895600" y="1676400"/>
          <a:ext cx="7696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9356342"/>
              </p:ext>
            </p:extLst>
          </p:nvPr>
        </p:nvGraphicFramePr>
        <p:xfrm>
          <a:off x="-685800" y="2057400"/>
          <a:ext cx="5607424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303519"/>
              </p:ext>
            </p:extLst>
          </p:nvPr>
        </p:nvGraphicFramePr>
        <p:xfrm>
          <a:off x="-152400" y="1676400"/>
          <a:ext cx="458501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24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10516</TotalTime>
  <Words>1734</Words>
  <Application>Microsoft Office PowerPoint</Application>
  <PresentationFormat>On-screen Show (4:3)</PresentationFormat>
  <Paragraphs>243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Horizon</vt:lpstr>
      <vt:lpstr>E-Book Use &amp; Interest Among Students @the University of North Carolina Greensboro</vt:lpstr>
      <vt:lpstr>UNC Greensboro University Libraries</vt:lpstr>
      <vt:lpstr>E-Books at the University Libraries</vt:lpstr>
      <vt:lpstr>Student E-Book Survey @UNCG</vt:lpstr>
      <vt:lpstr>Methods</vt:lpstr>
      <vt:lpstr>Questions</vt:lpstr>
      <vt:lpstr>Questions, cont’d</vt:lpstr>
      <vt:lpstr>Questions, cont’d</vt:lpstr>
      <vt:lpstr>Results-Demographics</vt:lpstr>
      <vt:lpstr>Results-Frequency of Use</vt:lpstr>
      <vt:lpstr>Results-Devices</vt:lpstr>
      <vt:lpstr>Results-Discovery Sources</vt:lpstr>
      <vt:lpstr>Results-Typical Use</vt:lpstr>
      <vt:lpstr>Results-Feedback</vt:lpstr>
      <vt:lpstr>Results-feedback, cont’d</vt:lpstr>
      <vt:lpstr>outcomes</vt:lpstr>
      <vt:lpstr>Acknowledgements</vt:lpstr>
    </vt:vector>
  </TitlesOfParts>
  <Company>UNC Greensboro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E-Book Use and Interest Among Students at the University of North Carolina Greensboro</dc:title>
  <dc:creator>Lea Leininger</dc:creator>
  <cp:lastModifiedBy>Lea Leininger</cp:lastModifiedBy>
  <cp:revision>176</cp:revision>
  <dcterms:created xsi:type="dcterms:W3CDTF">2011-09-16T20:38:39Z</dcterms:created>
  <dcterms:modified xsi:type="dcterms:W3CDTF">2011-10-07T13:11:31Z</dcterms:modified>
</cp:coreProperties>
</file>