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666699"/>
    <a:srgbClr val="A50021"/>
    <a:srgbClr val="F0EFE0"/>
    <a:srgbClr val="1F4081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90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4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4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535E99B-C275-4D1D-891A-4D08AD3DEC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582663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2664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67A5D-9149-47E4-A6CF-6A602526D9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B5703-6F0A-4CE1-8A26-9386CC9B4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81332-C67E-43C7-8562-FDCE3F312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5B011-AD01-4CEF-9DFC-770BFC795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ABC1C-836F-4AAF-9563-79519F7C44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11357-6D04-42B5-A1DB-AA33CA769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FD56D-014F-415F-B82B-126F63DDDD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69F58-2888-42CD-8AF4-F8C51278BF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C6E76-227A-4642-9E44-19D44AA7D8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9222F-25B9-4223-AA9F-97508A1C01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1EC50-CC2F-4BCD-83D1-55A6ACEBEC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581635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81636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81637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81638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164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164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164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06B09CC-E0BA-4D75-9DE8-571000FE13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hyperlink" Target="http://libres.uncg.edu/ir/uncg/clist.aspx?id=1103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audio10.wav"/><Relationship Id="rId1" Type="http://schemas.openxmlformats.org/officeDocument/2006/relationships/tags" Target="../tags/tag10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.wav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.wav"/><Relationship Id="rId1" Type="http://schemas.openxmlformats.org/officeDocument/2006/relationships/tags" Target="../tags/tag1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1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tags" Target="../tags/tag5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.wav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.wav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audio9.wav"/><Relationship Id="rId1" Type="http://schemas.openxmlformats.org/officeDocument/2006/relationships/tags" Target="../tags/tag9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smtClean="0">
                <a:solidFill>
                  <a:srgbClr val="FFC000"/>
                </a:solidFill>
              </a:rPr>
              <a:t>Music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C000"/>
                </a:solidFill>
              </a:rPr>
              <a:t>The Most Specialized Humanities Field</a:t>
            </a:r>
          </a:p>
        </p:txBody>
      </p:sp>
      <p:pic>
        <p:nvPicPr>
          <p:cNvPr id="3076" name="Picture 6" descr="2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2513" y="4465638"/>
            <a:ext cx="1741487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7" descr="bil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641850"/>
            <a:ext cx="27813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9" descr="sippiwall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9025" y="0"/>
            <a:ext cx="2974975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0" descr="Ladni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28600"/>
            <a:ext cx="14763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6934200" y="2209800"/>
            <a:ext cx="2133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Sippie Wallace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5638800" y="6096000"/>
            <a:ext cx="137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Mamie Smith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3048000" y="5867400"/>
            <a:ext cx="160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Billie Holiday</a:t>
            </a:r>
          </a:p>
        </p:txBody>
      </p:sp>
      <p:pic>
        <p:nvPicPr>
          <p:cNvPr id="12" name="~PP1744.WAV">
            <a:hlinkClick r:id="" action="ppaction://media"/>
          </p:cNvPr>
          <p:cNvPicPr>
            <a:picLocks noRot="1" noChangeAspect="1"/>
          </p:cNvPicPr>
          <p:nvPr>
            <a:wavAudioFile r:embed="rId2" name="~PP1744.WAV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C:\Documents and Settings\srkrim\Local Settings\Temporary Internet Files\Content.IE5\DC2N6KUV\MC900389276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7162800"/>
            <a:ext cx="483645" cy="51283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838200" y="72390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hlinkClick r:id="rId10"/>
              </a:rPr>
              <a:t>James V. Carmichael, </a:t>
            </a:r>
            <a:r>
              <a:rPr lang="en-US" sz="1400" b="1" dirty="0" smtClean="0"/>
              <a:t>Department of  Library and Information Studies University of North Carolina at Greensboro 2010 </a:t>
            </a:r>
            <a:endParaRPr lang="en-US" sz="1400" b="1" dirty="0"/>
          </a:p>
        </p:txBody>
      </p:sp>
    </p:spTree>
    <p:custDataLst>
      <p:tags r:id="rId1"/>
    </p:custDataLst>
  </p:cSld>
  <p:clrMapOvr>
    <a:masterClrMapping/>
  </p:clrMapOvr>
  <p:transition advTm="45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68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68323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Cataloging and Classification</a:t>
            </a:r>
          </a:p>
        </p:txBody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Both DDC &amp; LC separate scores from writings on music</a:t>
            </a:r>
          </a:p>
        </p:txBody>
      </p:sp>
      <p:pic>
        <p:nvPicPr>
          <p:cNvPr id="12292" name="Picture 4" descr="C:\Documents and Settings\jvcarmic\Local Settings\Temporary Internet Files\Content.IE5\GU5E1FKO\MP900178439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1148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C:\Documents and Settings\jvcarmic\Local Settings\Temporary Internet Files\Content.IE5\AACV1AEV\MC900250045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495800"/>
            <a:ext cx="224155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C:\Documents and Settings\jvcarmic\Local Settings\Temporary Internet Files\Content.IE5\R3A4YQMF\MC90041514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0875" y="2819400"/>
            <a:ext cx="2117725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3362.WAV">
            <a:hlinkClick r:id="" action="ppaction://media"/>
          </p:cNvPr>
          <p:cNvPicPr>
            <a:picLocks noRot="1" noChangeAspect="1"/>
          </p:cNvPicPr>
          <p:nvPr>
            <a:wavAudioFile r:embed="rId2" name="~PP3362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5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7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7753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Library of Congress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ML=Literature of Music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MT=Music Instruction &amp; Study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     Divided into misc.collections, instrumental and vocal music 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ML subdivided  type or form of book, hist. &amp; crit., philosophy and physics of music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MT divided into music theory, techniques, and pedagogical subdivisions</a:t>
            </a:r>
          </a:p>
        </p:txBody>
      </p:sp>
      <p:pic>
        <p:nvPicPr>
          <p:cNvPr id="4" name="~PP2053.WAV">
            <a:hlinkClick r:id="" action="ppaction://media"/>
          </p:cNvPr>
          <p:cNvPicPr>
            <a:picLocks noRot="1" noChangeAspect="1"/>
          </p:cNvPicPr>
          <p:nvPr>
            <a:wavAudioFile r:embed="rId2" name="~PP205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7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78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78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78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78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578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7856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LC Subject Heads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Works of music by </a:t>
            </a:r>
            <a:r>
              <a:rPr lang="en-US" i="1" smtClean="0"/>
              <a:t>instrumentation</a:t>
            </a:r>
            <a:r>
              <a:rPr lang="en-US" smtClean="0"/>
              <a:t>, but form takes precedence over instrumentation</a:t>
            </a:r>
          </a:p>
          <a:p>
            <a:pPr eaLnBrk="1" hangingPunct="1"/>
            <a:r>
              <a:rPr lang="en-US" smtClean="0"/>
              <a:t>Really a contradiction to the LC Classification scheme, where form takes precedence over instrumentation</a:t>
            </a:r>
          </a:p>
          <a:p>
            <a:pPr lvl="1" eaLnBrk="1" hangingPunct="1"/>
            <a:r>
              <a:rPr lang="en-US" smtClean="0"/>
              <a:t>Ex: book on sonata form=sonata</a:t>
            </a:r>
          </a:p>
          <a:p>
            <a:pPr lvl="1" eaLnBrk="1" hangingPunct="1"/>
            <a:r>
              <a:rPr lang="en-US" smtClean="0"/>
              <a:t>Music in sonata form=sonatas</a:t>
            </a:r>
          </a:p>
          <a:p>
            <a:pPr lvl="1" eaLnBrk="1" hangingPunct="1"/>
            <a:r>
              <a:rPr lang="en-US" smtClean="0"/>
              <a:t>Book about Gregorian Chant= Chants(Plain, Gregorian, etc.)</a:t>
            </a:r>
          </a:p>
        </p:txBody>
      </p:sp>
      <p:pic>
        <p:nvPicPr>
          <p:cNvPr id="4" name="~PP1785.WAV">
            <a:hlinkClick r:id="" action="ppaction://media"/>
          </p:cNvPr>
          <p:cNvPicPr>
            <a:picLocks noRot="1" noChangeAspect="1"/>
          </p:cNvPicPr>
          <p:nvPr>
            <a:wavAudioFile r:embed="rId2" name="~PP178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4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9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79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9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79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9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79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9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79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9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579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79587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AACR2</a:t>
            </a:r>
          </a:p>
        </p:txBody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Follows version composer used for name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		Ex. Beethoven’s Moonlight Sonata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a.k.a. Mondishenisonate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Could also be: Sonata quasiuna fantasia per il clavicembalo o pianoforte, Opera 27, No. 2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Also note importance of musical bibliography</a:t>
            </a:r>
          </a:p>
        </p:txBody>
      </p:sp>
      <p:pic>
        <p:nvPicPr>
          <p:cNvPr id="4" name="~PP3469.WAV">
            <a:hlinkClick r:id="" action="ppaction://media"/>
          </p:cNvPr>
          <p:cNvPicPr>
            <a:picLocks noRot="1" noChangeAspect="1"/>
          </p:cNvPicPr>
          <p:nvPr>
            <a:wavAudioFile r:embed="rId2" name="~PP346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4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8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8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8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8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58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8061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Subfields</a:t>
            </a:r>
          </a:p>
        </p:txBody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Composition: art of creating music.</a:t>
            </a:r>
          </a:p>
          <a:p>
            <a:pPr eaLnBrk="1" hangingPunct="1"/>
            <a:r>
              <a:rPr lang="en-US" smtClean="0"/>
              <a:t>Performance: Realization of music in sound and time.</a:t>
            </a:r>
          </a:p>
          <a:p>
            <a:pPr eaLnBrk="1" hangingPunct="1"/>
            <a:r>
              <a:rPr lang="en-US" smtClean="0"/>
              <a:t>Study of Music.</a:t>
            </a:r>
          </a:p>
          <a:p>
            <a:pPr lvl="1" eaLnBrk="1" hangingPunct="1"/>
            <a:r>
              <a:rPr lang="en-US" smtClean="0"/>
              <a:t>Historical musicology.</a:t>
            </a:r>
          </a:p>
          <a:p>
            <a:pPr lvl="2" eaLnBrk="1" hangingPunct="1"/>
            <a:r>
              <a:rPr lang="en-US" smtClean="0"/>
              <a:t>Establish texts, attribute scores, document lives, define genres, periods, etc.</a:t>
            </a:r>
          </a:p>
        </p:txBody>
      </p:sp>
      <p:pic>
        <p:nvPicPr>
          <p:cNvPr id="4" name="~PP3439.WAV">
            <a:hlinkClick r:id="" action="ppaction://media"/>
          </p:cNvPr>
          <p:cNvPicPr>
            <a:picLocks noRot="1" noChangeAspect="1"/>
          </p:cNvPicPr>
          <p:nvPr>
            <a:wavAudioFile r:embed="rId2" name="~PP343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5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6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69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6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56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6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6934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Library Equipment, Materials, Facilities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Scores</a:t>
            </a:r>
          </a:p>
          <a:p>
            <a:pPr lvl="1" eaLnBrk="1" hangingPunct="1"/>
            <a:r>
              <a:rPr lang="en-US" i="1" smtClean="0"/>
              <a:t>Parts</a:t>
            </a:r>
            <a:r>
              <a:rPr lang="en-US" smtClean="0"/>
              <a:t> for Orchestration</a:t>
            </a:r>
          </a:p>
          <a:p>
            <a:pPr lvl="1" eaLnBrk="1" hangingPunct="1"/>
            <a:r>
              <a:rPr lang="en-US" smtClean="0"/>
              <a:t>Binding</a:t>
            </a:r>
          </a:p>
          <a:p>
            <a:pPr lvl="1" eaLnBrk="1" hangingPunct="1"/>
            <a:r>
              <a:rPr lang="en-US" smtClean="0"/>
              <a:t>Miniature scores</a:t>
            </a:r>
          </a:p>
        </p:txBody>
      </p:sp>
      <p:pic>
        <p:nvPicPr>
          <p:cNvPr id="5124" name="Picture 4" descr="c:\Program Files\Microsoft Office\Clipart\standard\stddir2\en00375_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589463"/>
            <a:ext cx="20002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20080312-tn_bartok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931988"/>
            <a:ext cx="3276600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2971800" y="55626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Bartok in miniature</a:t>
            </a:r>
          </a:p>
        </p:txBody>
      </p:sp>
      <p:pic>
        <p:nvPicPr>
          <p:cNvPr id="7" name="~PP1352.WAV">
            <a:hlinkClick r:id="" action="ppaction://media"/>
          </p:cNvPr>
          <p:cNvPicPr>
            <a:picLocks noRot="1" noChangeAspect="1"/>
          </p:cNvPicPr>
          <p:nvPr>
            <a:wavAudioFile r:embed="rId2" name="~PP1352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2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70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70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7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7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7037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Library Equipment, Materials, Facilities</a:t>
            </a:r>
          </a:p>
        </p:txBody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Recordings</a:t>
            </a:r>
          </a:p>
          <a:p>
            <a:pPr lvl="1" eaLnBrk="1" hangingPunct="1"/>
            <a:r>
              <a:rPr lang="en-US" smtClean="0"/>
              <a:t>Variety of formats</a:t>
            </a:r>
          </a:p>
          <a:p>
            <a:pPr lvl="1" eaLnBrk="1" hangingPunct="1"/>
            <a:r>
              <a:rPr lang="en-US" smtClean="0"/>
              <a:t>Liner notes and booklets</a:t>
            </a:r>
          </a:p>
          <a:p>
            <a:pPr lvl="1" eaLnBrk="1" hangingPunct="1"/>
            <a:r>
              <a:rPr lang="en-US" smtClean="0"/>
              <a:t>Arrangement in library</a:t>
            </a:r>
          </a:p>
        </p:txBody>
      </p:sp>
      <p:pic>
        <p:nvPicPr>
          <p:cNvPr id="6148" name="Picture 5" descr="Blind_Joe_Full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876800"/>
            <a:ext cx="16383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" descr="victor-victrola-gramophone-I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667000"/>
            <a:ext cx="3810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770.WAV">
            <a:hlinkClick r:id="" action="ppaction://media"/>
          </p:cNvPr>
          <p:cNvPicPr>
            <a:picLocks noRot="1" noChangeAspect="1"/>
          </p:cNvPicPr>
          <p:nvPr>
            <a:wavAudioFile r:embed="rId2" name="~PP3770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2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7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7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571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571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7139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Library Equipment, Materials, Facilities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Computers</a:t>
            </a:r>
          </a:p>
          <a:p>
            <a:pPr lvl="1" eaLnBrk="1" hangingPunct="1"/>
            <a:r>
              <a:rPr lang="en-US" smtClean="0"/>
              <a:t>WWW sites</a:t>
            </a:r>
          </a:p>
          <a:p>
            <a:pPr lvl="1" eaLnBrk="1" hangingPunct="1"/>
            <a:r>
              <a:rPr lang="en-US" smtClean="0"/>
              <a:t>RILM</a:t>
            </a:r>
          </a:p>
          <a:p>
            <a:pPr lvl="1" eaLnBrk="1" hangingPunct="1"/>
            <a:r>
              <a:rPr lang="en-US" smtClean="0"/>
              <a:t>Instructional/</a:t>
            </a:r>
            <a:r>
              <a:rPr lang="en-US" i="1" smtClean="0"/>
              <a:t>Notation</a:t>
            </a:r>
            <a:endParaRPr lang="en-US" smtClean="0"/>
          </a:p>
          <a:p>
            <a:pPr eaLnBrk="1" hangingPunct="1"/>
            <a:r>
              <a:rPr lang="en-US" smtClean="0"/>
              <a:t>Instruments</a:t>
            </a:r>
          </a:p>
          <a:p>
            <a:pPr lvl="1" eaLnBrk="1" hangingPunct="1"/>
            <a:r>
              <a:rPr lang="en-US" smtClean="0"/>
              <a:t>Historical performance movement</a:t>
            </a:r>
          </a:p>
        </p:txBody>
      </p:sp>
      <p:pic>
        <p:nvPicPr>
          <p:cNvPr id="7172" name="Picture 4" descr="c:\Program Files\Microsoft Office\Clipart\standard\stddir2\en00284_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5562600"/>
            <a:ext cx="10239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Program Files\Microsoft Office\Clipart\standard\stddir2\en00374_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5495925"/>
            <a:ext cx="11239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5" descr="c:\Program Files\Microsoft Office\Clipart\standard\stddir2\en00367_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5562600"/>
            <a:ext cx="9239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380.WAV">
            <a:hlinkClick r:id="" action="ppaction://media"/>
          </p:cNvPr>
          <p:cNvPicPr>
            <a:picLocks noRot="1" noChangeAspect="1"/>
          </p:cNvPicPr>
          <p:nvPr>
            <a:wavAudioFile r:embed="rId2" name="~PP2380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28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7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572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72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572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72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572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7241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Special Problems</a:t>
            </a:r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Copier size</a:t>
            </a:r>
          </a:p>
          <a:p>
            <a:pPr eaLnBrk="1" hangingPunct="1"/>
            <a:r>
              <a:rPr lang="en-US" smtClean="0"/>
              <a:t>Features on equipment</a:t>
            </a:r>
          </a:p>
          <a:p>
            <a:pPr eaLnBrk="1" hangingPunct="1"/>
            <a:r>
              <a:rPr lang="en-US" smtClean="0"/>
              <a:t>Markings on scores</a:t>
            </a:r>
          </a:p>
          <a:p>
            <a:pPr eaLnBrk="1" hangingPunct="1"/>
            <a:r>
              <a:rPr lang="en-US" smtClean="0"/>
              <a:t>Microfilming not an option</a:t>
            </a:r>
          </a:p>
          <a:p>
            <a:pPr eaLnBrk="1" hangingPunct="1"/>
            <a:r>
              <a:rPr lang="en-US" smtClean="0"/>
              <a:t>Need for attentive inventory control</a:t>
            </a:r>
          </a:p>
          <a:p>
            <a:pPr eaLnBrk="1" hangingPunct="1">
              <a:buFontTx/>
              <a:buNone/>
            </a:pPr>
            <a:r>
              <a:rPr lang="en-US" smtClean="0"/>
              <a:t>	(ILL not usually an option)</a:t>
            </a:r>
          </a:p>
        </p:txBody>
      </p:sp>
      <p:pic>
        <p:nvPicPr>
          <p:cNvPr id="4" name="~PP3077.WAV">
            <a:hlinkClick r:id="" action="ppaction://media"/>
          </p:cNvPr>
          <p:cNvPicPr>
            <a:picLocks noRot="1" noChangeAspect="1"/>
          </p:cNvPicPr>
          <p:nvPr>
            <a:wavAudioFile r:embed="rId2" name="~PP307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4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73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73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73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73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573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573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7344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Special Opportunities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Performance of original unique scores</a:t>
            </a:r>
          </a:p>
          <a:p>
            <a:pPr eaLnBrk="1" hangingPunct="1"/>
            <a:r>
              <a:rPr lang="en-US" smtClean="0"/>
              <a:t>New Areas (Popular music, 20</a:t>
            </a:r>
            <a:r>
              <a:rPr lang="en-US" baseline="30000" smtClean="0"/>
              <a:t>th</a:t>
            </a:r>
            <a:r>
              <a:rPr lang="en-US" smtClean="0"/>
              <a:t> century music, ethnic music, early music)</a:t>
            </a:r>
          </a:p>
        </p:txBody>
      </p:sp>
      <p:pic>
        <p:nvPicPr>
          <p:cNvPr id="4" name="~PP1467.WAV">
            <a:hlinkClick r:id="" action="ppaction://media"/>
          </p:cNvPr>
          <p:cNvPicPr>
            <a:picLocks noRot="1" noChangeAspect="1"/>
          </p:cNvPicPr>
          <p:nvPr>
            <a:wavAudioFile r:embed="rId2" name="~PP146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8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74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74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7446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Areas of Study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Criticism</a:t>
            </a:r>
          </a:p>
          <a:p>
            <a:pPr eaLnBrk="1" hangingPunct="1"/>
            <a:r>
              <a:rPr lang="en-US" smtClean="0"/>
              <a:t>Music Theory</a:t>
            </a:r>
          </a:p>
          <a:p>
            <a:pPr eaLnBrk="1" hangingPunct="1"/>
            <a:r>
              <a:rPr lang="en-US" smtClean="0"/>
              <a:t>Ethnomusicology</a:t>
            </a:r>
          </a:p>
          <a:p>
            <a:pPr eaLnBrk="1" hangingPunct="1"/>
            <a:r>
              <a:rPr lang="en-US" smtClean="0"/>
              <a:t>Systematic musicology</a:t>
            </a:r>
          </a:p>
        </p:txBody>
      </p:sp>
      <p:pic>
        <p:nvPicPr>
          <p:cNvPr id="4" name="~PP155.WAV">
            <a:hlinkClick r:id="" action="ppaction://media"/>
          </p:cNvPr>
          <p:cNvPicPr>
            <a:picLocks noRot="1" noChangeAspect="1"/>
          </p:cNvPicPr>
          <p:nvPr>
            <a:wavAudioFile r:embed="rId2" name="~PP15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28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7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7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7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75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7549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Users and Needs</a:t>
            </a:r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Composers</a:t>
            </a:r>
          </a:p>
          <a:p>
            <a:pPr eaLnBrk="1" hangingPunct="1"/>
            <a:r>
              <a:rPr lang="en-US" smtClean="0"/>
              <a:t>Performers</a:t>
            </a:r>
          </a:p>
          <a:p>
            <a:pPr eaLnBrk="1" hangingPunct="1"/>
            <a:r>
              <a:rPr lang="en-US" smtClean="0"/>
              <a:t>Musicologists</a:t>
            </a:r>
          </a:p>
        </p:txBody>
      </p:sp>
      <p:pic>
        <p:nvPicPr>
          <p:cNvPr id="11268" name="Picture 4" descr="c:\Program Files\Microsoft Office\Clipart\standard\stddir2\en00583_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4343400"/>
            <a:ext cx="1128713" cy="18192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pic>
        <p:nvPicPr>
          <p:cNvPr id="11269" name="Picture 5" descr="c:\Program Files\Microsoft Office\Clipart\standard\stddir2\en00683_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5029200"/>
            <a:ext cx="1179513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c:\Program Files\Microsoft Office\Clipart\Pub60Cor\pe00737_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800600"/>
            <a:ext cx="1938338" cy="1392238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~PP1846.WAV">
            <a:hlinkClick r:id="" action="ppaction://media"/>
          </p:cNvPr>
          <p:cNvPicPr>
            <a:picLocks noRot="1" noChangeAspect="1"/>
          </p:cNvPicPr>
          <p:nvPr>
            <a:wavAudioFile r:embed="rId2" name="~PP1846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4425" y="6448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25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76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76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76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76515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9.2|6.1|9.8|36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95.8|10.6|5.6|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8.1|13.4|16.4|1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1.5|3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38.1|18.7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250.2|4.1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8|2.2|2.2|2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36.9|13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33.9|49.2"/>
</p:tagLst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Designs\Fireball.pot</Template>
  <TotalTime>143</TotalTime>
  <Words>295</Words>
  <Application>Microsoft Office PowerPoint</Application>
  <PresentationFormat>On-screen Show (4:3)</PresentationFormat>
  <Paragraphs>69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Times New Roman</vt:lpstr>
      <vt:lpstr>Arial</vt:lpstr>
      <vt:lpstr>Calibri</vt:lpstr>
      <vt:lpstr>Fireball</vt:lpstr>
      <vt:lpstr>Music</vt:lpstr>
      <vt:lpstr>Subfields</vt:lpstr>
      <vt:lpstr>Library Equipment, Materials, Facilities</vt:lpstr>
      <vt:lpstr>Library Equipment, Materials, Facilities</vt:lpstr>
      <vt:lpstr>Library Equipment, Materials, Facilities</vt:lpstr>
      <vt:lpstr>Special Problems</vt:lpstr>
      <vt:lpstr>Special Opportunities</vt:lpstr>
      <vt:lpstr>Areas of Study</vt:lpstr>
      <vt:lpstr>Users and Needs</vt:lpstr>
      <vt:lpstr>Cataloging and Classification</vt:lpstr>
      <vt:lpstr>Library of Congress</vt:lpstr>
      <vt:lpstr>LC Subject Heads</vt:lpstr>
      <vt:lpstr>AACR2</vt:lpstr>
    </vt:vector>
  </TitlesOfParts>
  <Company>UNCG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</dc:title>
  <dc:creator>itlis</dc:creator>
  <cp:lastModifiedBy>srkrim</cp:lastModifiedBy>
  <cp:revision>13</cp:revision>
  <cp:lastPrinted>1601-01-01T00:00:00Z</cp:lastPrinted>
  <dcterms:created xsi:type="dcterms:W3CDTF">2000-03-06T20:39:31Z</dcterms:created>
  <dcterms:modified xsi:type="dcterms:W3CDTF">2010-09-15T14:18:49Z</dcterms:modified>
</cp:coreProperties>
</file>