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2"/>
  </p:handout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1AAA452-EE62-4DC4-903B-34547BA8A424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80E98C6-CC6B-4C53-A282-2EAD4F035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0875" y="609600"/>
            <a:ext cx="1947863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7288" y="609600"/>
            <a:ext cx="5691187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609600"/>
            <a:ext cx="77152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57288" y="1981200"/>
            <a:ext cx="381952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29213" y="1981200"/>
            <a:ext cx="3819525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7288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9213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7288" y="1981200"/>
            <a:ext cx="77914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609600"/>
            <a:ext cx="77152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0" y="0"/>
            <a:ext cx="1085850" cy="6845300"/>
            <a:chOff x="0" y="0"/>
            <a:chExt cx="684" cy="4312"/>
          </a:xfrm>
        </p:grpSpPr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84" cy="4312"/>
            </a:xfrm>
            <a:prstGeom prst="rect">
              <a:avLst/>
            </a:prstGeom>
            <a:gradFill rotWithShape="0">
              <a:gsLst>
                <a:gs pos="0">
                  <a:srgbClr val="114FFB"/>
                </a:gs>
                <a:gs pos="50000">
                  <a:srgbClr val="114FFB">
                    <a:gamma/>
                    <a:shade val="20000"/>
                    <a:invGamma/>
                  </a:srgbClr>
                </a:gs>
                <a:gs pos="100000">
                  <a:srgbClr val="114FFB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48" y="102"/>
              <a:ext cx="96" cy="4122"/>
              <a:chOff x="48" y="102"/>
              <a:chExt cx="96" cy="4122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48" y="110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48" y="124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48" y="13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48" y="153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48" y="168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48" y="182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48" y="196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48" y="211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48" y="225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48" y="240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48" y="254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48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48" y="283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48" y="297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48" y="312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>
                <a:off x="48" y="326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48" y="340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48" y="355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Rectangle 23"/>
              <p:cNvSpPr>
                <a:spLocks noChangeArrowheads="1"/>
              </p:cNvSpPr>
              <p:nvPr/>
            </p:nvSpPr>
            <p:spPr bwMode="auto">
              <a:xfrm>
                <a:off x="48" y="369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>
                <a:off x="48" y="384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/>
            </p:nvSpPr>
            <p:spPr bwMode="auto">
              <a:xfrm>
                <a:off x="48" y="398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>
                <a:off x="48" y="412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48" y="39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48" y="53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Rectangle 32"/>
              <p:cNvSpPr>
                <a:spLocks noChangeArrowheads="1"/>
              </p:cNvSpPr>
              <p:nvPr/>
            </p:nvSpPr>
            <p:spPr bwMode="auto">
              <a:xfrm>
                <a:off x="48" y="82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Rectangle 33"/>
              <p:cNvSpPr>
                <a:spLocks noChangeArrowheads="1"/>
              </p:cNvSpPr>
              <p:nvPr/>
            </p:nvSpPr>
            <p:spPr bwMode="auto">
              <a:xfrm>
                <a:off x="48" y="96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charset="2"/>
        <a:buChar char="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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ibres.uncg.edu/ir/uncg/clist.aspx?id=110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The Male </a:t>
            </a:r>
            <a:r>
              <a:rPr lang="en-US" dirty="0" smtClean="0">
                <a:solidFill>
                  <a:srgbClr val="FFFF00"/>
                </a:solidFill>
              </a:rPr>
              <a:t>Librarian and the Feminine Image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Stereotypes and Reality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5720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hlinkClick r:id="rId2"/>
              </a:rPr>
              <a:t>Carmichael, James V. </a:t>
            </a:r>
            <a:r>
              <a:rPr lang="en-US" b="1" dirty="0" smtClean="0"/>
              <a:t>“The </a:t>
            </a:r>
            <a:r>
              <a:rPr lang="en-US" b="1" dirty="0" smtClean="0"/>
              <a:t>Male Librarian and the Feminine Image: Stereotypes and Reality:” Women, </a:t>
            </a:r>
            <a:r>
              <a:rPr lang="en-US" b="1" dirty="0" smtClean="0"/>
              <a:t> Libraries</a:t>
            </a:r>
            <a:r>
              <a:rPr lang="en-US" b="1" dirty="0" smtClean="0"/>
              <a:t>, and </a:t>
            </a:r>
            <a:r>
              <a:rPr lang="en-US" b="1" dirty="0" smtClean="0"/>
              <a:t>Technology </a:t>
            </a:r>
            <a:r>
              <a:rPr lang="en-US" b="1" dirty="0" smtClean="0"/>
              <a:t>Conference, Universidad de Salamanca, Salamanca, </a:t>
            </a:r>
            <a:r>
              <a:rPr lang="en-US" b="1" dirty="0" smtClean="0"/>
              <a:t>Spain</a:t>
            </a:r>
            <a:r>
              <a:rPr lang="en-US" b="1" dirty="0" smtClean="0"/>
              <a:t>, 29 October </a:t>
            </a:r>
            <a:r>
              <a:rPr lang="en-US" b="1" dirty="0" smtClean="0"/>
              <a:t>2007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The Male Librarian Survey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Who are they?</a:t>
            </a:r>
          </a:p>
          <a:p>
            <a:r>
              <a:rPr lang="en-US" b="1" dirty="0" smtClean="0"/>
              <a:t>Is there a male stereotype?</a:t>
            </a:r>
          </a:p>
          <a:p>
            <a:r>
              <a:rPr lang="en-US" b="1" dirty="0" smtClean="0"/>
              <a:t>What is the Stereotype?</a:t>
            </a:r>
          </a:p>
          <a:p>
            <a:r>
              <a:rPr lang="en-US" b="1" dirty="0" smtClean="0"/>
              <a:t>Where does it come from?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Has technology improved it?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The Sample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From</a:t>
            </a:r>
            <a:r>
              <a:rPr lang="en-US" dirty="0" smtClean="0"/>
              <a:t> </a:t>
            </a:r>
            <a:r>
              <a:rPr lang="en-US" b="1" i="1" dirty="0" smtClean="0"/>
              <a:t>ALA</a:t>
            </a:r>
            <a:r>
              <a:rPr lang="en-US" i="1" dirty="0" smtClean="0"/>
              <a:t>  </a:t>
            </a:r>
            <a:r>
              <a:rPr lang="en-US" b="1" i="1" dirty="0" smtClean="0"/>
              <a:t>Membership</a:t>
            </a:r>
            <a:r>
              <a:rPr lang="en-US" i="1" dirty="0" smtClean="0"/>
              <a:t> </a:t>
            </a:r>
            <a:r>
              <a:rPr lang="en-US" b="1" i="1" dirty="0" smtClean="0"/>
              <a:t>Direct</a:t>
            </a:r>
            <a:r>
              <a:rPr lang="en-US" b="1" dirty="0" smtClean="0"/>
              <a:t>ory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N=482 (</a:t>
            </a:r>
            <a:r>
              <a:rPr lang="en-US" b="1" dirty="0" smtClean="0">
                <a:solidFill>
                  <a:srgbClr val="FFFF00"/>
                </a:solidFill>
              </a:rPr>
              <a:t>73.58</a:t>
            </a:r>
            <a:r>
              <a:rPr lang="en-US" b="1" dirty="0" smtClean="0"/>
              <a:t>%) response rate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Gay males=</a:t>
            </a:r>
          </a:p>
          <a:p>
            <a:pPr>
              <a:buNone/>
            </a:pPr>
            <a:r>
              <a:rPr lang="en-US" b="1" dirty="0" smtClean="0"/>
              <a:t>	44 (</a:t>
            </a:r>
            <a:r>
              <a:rPr lang="en-US" b="1" dirty="0" smtClean="0">
                <a:solidFill>
                  <a:srgbClr val="FFFF00"/>
                </a:solidFill>
              </a:rPr>
              <a:t>9.17</a:t>
            </a:r>
            <a:r>
              <a:rPr lang="en-US" b="1" dirty="0" smtClean="0"/>
              <a:t>%)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Academic=</a:t>
            </a:r>
            <a:r>
              <a:rPr lang="en-US" b="1" dirty="0" smtClean="0">
                <a:solidFill>
                  <a:srgbClr val="FFFF00"/>
                </a:solidFill>
              </a:rPr>
              <a:t>49</a:t>
            </a:r>
            <a:r>
              <a:rPr lang="en-US" b="1" dirty="0" smtClean="0"/>
              <a:t>%</a:t>
            </a:r>
          </a:p>
          <a:p>
            <a:r>
              <a:rPr lang="en-US" b="1" dirty="0" smtClean="0"/>
              <a:t>Public=</a:t>
            </a:r>
            <a:r>
              <a:rPr lang="en-US" b="1" dirty="0" smtClean="0">
                <a:solidFill>
                  <a:srgbClr val="FFFF00"/>
                </a:solidFill>
              </a:rPr>
              <a:t>30</a:t>
            </a:r>
            <a:r>
              <a:rPr lang="en-US" b="1" dirty="0" smtClean="0"/>
              <a:t>%</a:t>
            </a:r>
          </a:p>
          <a:p>
            <a:r>
              <a:rPr lang="en-US" b="1" dirty="0" smtClean="0"/>
              <a:t>Special=</a:t>
            </a:r>
            <a:r>
              <a:rPr lang="en-US" b="1" dirty="0" smtClean="0">
                <a:solidFill>
                  <a:srgbClr val="FFFF00"/>
                </a:solidFill>
              </a:rPr>
              <a:t>10</a:t>
            </a:r>
            <a:r>
              <a:rPr lang="en-US" b="1" dirty="0" smtClean="0"/>
              <a:t>%</a:t>
            </a:r>
          </a:p>
          <a:p>
            <a:r>
              <a:rPr lang="en-US" b="1" dirty="0" smtClean="0"/>
              <a:t>School=</a:t>
            </a:r>
            <a:r>
              <a:rPr lang="en-US" b="1" dirty="0" smtClean="0">
                <a:solidFill>
                  <a:srgbClr val="FFFF00"/>
                </a:solidFill>
              </a:rPr>
              <a:t>5</a:t>
            </a:r>
            <a:r>
              <a:rPr lang="en-US" b="1" dirty="0" smtClean="0"/>
              <a:t>%</a:t>
            </a:r>
          </a:p>
          <a:p>
            <a:r>
              <a:rPr lang="en-US" b="1" dirty="0" smtClean="0"/>
              <a:t>LIS=</a:t>
            </a:r>
            <a:r>
              <a:rPr lang="en-US" b="1" dirty="0" smtClean="0">
                <a:solidFill>
                  <a:srgbClr val="FFFF00"/>
                </a:solidFill>
              </a:rPr>
              <a:t>3</a:t>
            </a:r>
            <a:r>
              <a:rPr lang="en-US" b="1" dirty="0" smtClean="0"/>
              <a:t>%</a:t>
            </a:r>
          </a:p>
          <a:p>
            <a:r>
              <a:rPr lang="en-US" b="1" dirty="0" smtClean="0"/>
              <a:t>Vendor=</a:t>
            </a:r>
            <a:r>
              <a:rPr lang="en-US" b="1" dirty="0" smtClean="0">
                <a:solidFill>
                  <a:srgbClr val="FFFF00"/>
                </a:solidFill>
              </a:rPr>
              <a:t>1</a:t>
            </a:r>
            <a:r>
              <a:rPr lang="en-US" b="1" dirty="0" smtClean="0"/>
              <a:t>%</a:t>
            </a:r>
          </a:p>
          <a:p>
            <a:r>
              <a:rPr lang="en-US" b="1" dirty="0" smtClean="0"/>
              <a:t>Other </a:t>
            </a:r>
            <a:r>
              <a:rPr lang="en-US" b="1" dirty="0" smtClean="0">
                <a:solidFill>
                  <a:srgbClr val="FFFF00"/>
                </a:solidFill>
              </a:rPr>
              <a:t>1</a:t>
            </a:r>
            <a:r>
              <a:rPr lang="en-US" b="1" dirty="0" smtClean="0"/>
              <a:t>%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The Male Librarian Stereotype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Exists </a:t>
            </a:r>
            <a:r>
              <a:rPr lang="en-US" b="1" dirty="0" smtClean="0">
                <a:solidFill>
                  <a:srgbClr val="FFFF00"/>
                </a:solidFill>
              </a:rPr>
              <a:t>60</a:t>
            </a:r>
            <a:r>
              <a:rPr lang="en-US" b="1" dirty="0" smtClean="0"/>
              <a:t>%</a:t>
            </a:r>
          </a:p>
          <a:p>
            <a:r>
              <a:rPr lang="en-US" b="1" dirty="0" smtClean="0"/>
              <a:t>Origin?</a:t>
            </a:r>
          </a:p>
          <a:p>
            <a:pPr lvl="1"/>
            <a:r>
              <a:rPr lang="en-US" b="1" dirty="0" smtClean="0"/>
              <a:t>Workplace </a:t>
            </a:r>
            <a:r>
              <a:rPr lang="en-US" b="1" dirty="0" smtClean="0">
                <a:solidFill>
                  <a:srgbClr val="FFFF00"/>
                </a:solidFill>
              </a:rPr>
              <a:t>26</a:t>
            </a:r>
            <a:r>
              <a:rPr lang="en-US" b="1" dirty="0" smtClean="0"/>
              <a:t>%</a:t>
            </a:r>
          </a:p>
          <a:p>
            <a:pPr lvl="1"/>
            <a:r>
              <a:rPr lang="en-US" b="1" dirty="0" smtClean="0"/>
              <a:t>Library school </a:t>
            </a:r>
            <a:r>
              <a:rPr lang="en-US" b="1" dirty="0" smtClean="0">
                <a:solidFill>
                  <a:srgbClr val="FFFF00"/>
                </a:solidFill>
              </a:rPr>
              <a:t>25</a:t>
            </a:r>
            <a:r>
              <a:rPr lang="en-US" b="1" dirty="0" smtClean="0"/>
              <a:t>%</a:t>
            </a:r>
          </a:p>
          <a:p>
            <a:pPr lvl="1"/>
            <a:r>
              <a:rPr lang="en-US" b="1" dirty="0" smtClean="0"/>
              <a:t>Casual acquaintances </a:t>
            </a:r>
            <a:r>
              <a:rPr lang="en-US" b="1" dirty="0" smtClean="0">
                <a:solidFill>
                  <a:srgbClr val="FFFF00"/>
                </a:solidFill>
              </a:rPr>
              <a:t>21</a:t>
            </a:r>
            <a:r>
              <a:rPr lang="en-US" b="1" dirty="0" smtClean="0"/>
              <a:t>%</a:t>
            </a:r>
          </a:p>
          <a:p>
            <a:r>
              <a:rPr lang="en-US" b="1" dirty="0" smtClean="0"/>
              <a:t>Based in reality?</a:t>
            </a:r>
          </a:p>
          <a:p>
            <a:pPr lvl="1"/>
            <a:r>
              <a:rPr lang="en-US" b="1" dirty="0" smtClean="0"/>
              <a:t>False </a:t>
            </a:r>
            <a:r>
              <a:rPr lang="en-US" b="1" dirty="0" smtClean="0">
                <a:solidFill>
                  <a:srgbClr val="FFFF00"/>
                </a:solidFill>
              </a:rPr>
              <a:t>37</a:t>
            </a:r>
            <a:r>
              <a:rPr lang="en-US" b="1" dirty="0" smtClean="0"/>
              <a:t>%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Effeminate,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	Probably Gay </a:t>
            </a:r>
            <a:r>
              <a:rPr lang="en-US" b="1" dirty="0" smtClean="0"/>
              <a:t> 82%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Powerless,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Socially inept </a:t>
            </a:r>
            <a:r>
              <a:rPr lang="en-US" b="1" dirty="0" smtClean="0"/>
              <a:t>59%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Unable to succeed in “real “world </a:t>
            </a:r>
            <a:r>
              <a:rPr lang="en-US" b="1" dirty="0" smtClean="0"/>
              <a:t>55%</a:t>
            </a:r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Technology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Has altered stereotype </a:t>
            </a:r>
            <a:r>
              <a:rPr lang="en-US" b="1" dirty="0" smtClean="0">
                <a:solidFill>
                  <a:srgbClr val="FFFF00"/>
                </a:solidFill>
              </a:rPr>
              <a:t>32</a:t>
            </a:r>
            <a:r>
              <a:rPr lang="en-US" b="1" dirty="0" smtClean="0"/>
              <a:t>%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Has not affected it </a:t>
            </a:r>
            <a:r>
              <a:rPr lang="en-US" b="1" dirty="0" smtClean="0">
                <a:solidFill>
                  <a:srgbClr val="FFFF00"/>
                </a:solidFill>
              </a:rPr>
              <a:t>30</a:t>
            </a:r>
            <a:r>
              <a:rPr lang="en-US" b="1" dirty="0" smtClean="0"/>
              <a:t>%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Has improved image </a:t>
            </a:r>
            <a:r>
              <a:rPr lang="en-US" b="1" dirty="0" smtClean="0">
                <a:solidFill>
                  <a:srgbClr val="FFFF00"/>
                </a:solidFill>
              </a:rPr>
              <a:t>84</a:t>
            </a:r>
            <a:r>
              <a:rPr lang="en-US" b="1" dirty="0" smtClean="0"/>
              <a:t>%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Has worsened image</a:t>
            </a:r>
            <a:r>
              <a:rPr lang="en-US" b="1" dirty="0" smtClean="0">
                <a:solidFill>
                  <a:srgbClr val="FFFF00"/>
                </a:solidFill>
              </a:rPr>
              <a:t> 2</a:t>
            </a:r>
            <a:r>
              <a:rPr lang="en-US" b="1" dirty="0" smtClean="0"/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Other Aspects of the Survey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54 </a:t>
            </a:r>
            <a:r>
              <a:rPr lang="en-US" b="1" dirty="0" smtClean="0"/>
              <a:t>% of sample are administrators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45</a:t>
            </a:r>
            <a:r>
              <a:rPr lang="en-US" b="1" dirty="0" smtClean="0"/>
              <a:t>% of respondents say men have no advantage in advancement</a:t>
            </a:r>
          </a:p>
          <a:p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Approximately </a:t>
            </a:r>
            <a:r>
              <a:rPr lang="en-US" b="1" dirty="0" smtClean="0">
                <a:solidFill>
                  <a:srgbClr val="FFFF00"/>
                </a:solidFill>
              </a:rPr>
              <a:t>80</a:t>
            </a:r>
            <a:r>
              <a:rPr lang="en-US" b="1" dirty="0" smtClean="0"/>
              <a:t>% of librarians are female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Sexual Harassment and Discrimination?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No 81%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Yes, discrimination 9%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Yes, Harassment 4%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Sources of discrimination and harassment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Female  56%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Male 11%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Female and Male 30%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So Now What?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lookit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171700"/>
            <a:ext cx="4108918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Impact of Sexual Liberation Movement(s)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untitled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0989" y="2362200"/>
            <a:ext cx="2231136" cy="3657600"/>
          </a:xfrm>
          <a:prstGeom prst="rect">
            <a:avLst/>
          </a:prstGeom>
        </p:spPr>
      </p:pic>
      <p:pic>
        <p:nvPicPr>
          <p:cNvPr id="4" name="Picture 3" descr="Con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438400"/>
            <a:ext cx="47625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How Important Are Gender Issues to “the World?”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george-bush-leads-the-us-tow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2280" y="2499360"/>
            <a:ext cx="3931920" cy="374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Even Sex is Mutable!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div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9500" y="1971675"/>
            <a:ext cx="2857500" cy="442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“The Stereotype”:  Does it Exist?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4" descr="librarian_behind_desk_exampl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362200"/>
            <a:ext cx="5227318" cy="3733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Perhaps the Stereotype is Not So Bad, After All?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Shhh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2743200"/>
            <a:ext cx="1966913" cy="354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Do Librarians All Have Cats?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435524b5d815b56adf38b881bd848ad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29013" y="2100262"/>
            <a:ext cx="3048000" cy="387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 c. 1895-c.1969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 descr="bunwo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6758" y="1905000"/>
            <a:ext cx="2544341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Reality: Worse?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Frances Newman.jpg"/>
          <p:cNvPicPr>
            <a:picLocks noChangeAspect="1"/>
          </p:cNvPicPr>
          <p:nvPr/>
        </p:nvPicPr>
        <p:blipFill>
          <a:blip r:embed="rId2" cstate="print"/>
          <a:srcRect l="9809" t="2180" r="11717"/>
          <a:stretch>
            <a:fillRect/>
          </a:stretch>
        </p:blipFill>
        <p:spPr>
          <a:xfrm>
            <a:off x="1447800" y="1752600"/>
            <a:ext cx="1981200" cy="370443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" y="55626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Frances Newman, 1887-1928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Librarian, 1912-1925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Dead Lov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9267" y="1828800"/>
            <a:ext cx="2655133" cy="381089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02547" y="5867400"/>
            <a:ext cx="3244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Dead Lovers Are </a:t>
            </a:r>
          </a:p>
          <a:p>
            <a:r>
              <a:rPr lang="en-US" sz="2400" b="1" i="1" dirty="0" smtClean="0">
                <a:solidFill>
                  <a:srgbClr val="FFFF00"/>
                </a:solidFill>
              </a:rPr>
              <a:t>Faithful Lovers, </a:t>
            </a:r>
            <a:r>
              <a:rPr lang="en-US" sz="2400" b="1" dirty="0" smtClean="0">
                <a:solidFill>
                  <a:srgbClr val="FFFF00"/>
                </a:solidFill>
              </a:rPr>
              <a:t>1928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457200"/>
            <a:ext cx="771525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Librarian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tdb in reference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4498" t="11111" r="9749"/>
          <a:stretch>
            <a:fillRect/>
          </a:stretch>
        </p:blipFill>
        <p:spPr>
          <a:xfrm>
            <a:off x="1447800" y="1905000"/>
            <a:ext cx="2240280" cy="36576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43000" y="5943600"/>
            <a:ext cx="739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Tommie Dora Barker, 1889-1978</a:t>
            </a:r>
          </a:p>
          <a:p>
            <a:endParaRPr lang="en-US" dirty="0"/>
          </a:p>
        </p:txBody>
      </p:sp>
      <p:pic>
        <p:nvPicPr>
          <p:cNvPr id="8" name="Picture 7" descr="tdb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1790898"/>
            <a:ext cx="2601590" cy="384790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 descr="tdb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1828800"/>
            <a:ext cx="2104002" cy="373062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Library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Educator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Delia Foreacre Sne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828800"/>
            <a:ext cx="1779270" cy="395070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4" name="Picture 3" descr="salome_alone_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057400"/>
            <a:ext cx="3148117" cy="304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19200" y="5943600"/>
            <a:ext cx="3485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Delia Foreacre Sneed,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1871-1947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5410200"/>
            <a:ext cx="3789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Salome Cutler Fairchild,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1855-1921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1100" y="304800"/>
            <a:ext cx="771525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What About Males?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sno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1" y="1708055"/>
            <a:ext cx="4038600" cy="4967879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What About Males?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W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133600"/>
            <a:ext cx="2410968" cy="35540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59436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James I. Wyer, 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1869-1955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charles st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286000"/>
            <a:ext cx="2438400" cy="32386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962" y="5867400"/>
            <a:ext cx="2731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Charles H. Stone,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1890-1965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zures.ppt - Azure">
  <a:themeElements>
    <a:clrScheme name="">
      <a:dk1>
        <a:srgbClr val="000000"/>
      </a:dk1>
      <a:lt1>
        <a:srgbClr val="FFFFFF"/>
      </a:lt1>
      <a:dk2>
        <a:srgbClr val="114FFB"/>
      </a:dk2>
      <a:lt2>
        <a:srgbClr val="8CF4EA"/>
      </a:lt2>
      <a:accent1>
        <a:srgbClr val="00B7A5"/>
      </a:accent1>
      <a:accent2>
        <a:srgbClr val="D49FFF"/>
      </a:accent2>
      <a:accent3>
        <a:srgbClr val="AAB2FD"/>
      </a:accent3>
      <a:accent4>
        <a:srgbClr val="DADADA"/>
      </a:accent4>
      <a:accent5>
        <a:srgbClr val="AAD8CF"/>
      </a:accent5>
      <a:accent6>
        <a:srgbClr val="C090E7"/>
      </a:accent6>
      <a:hlink>
        <a:srgbClr val="7B00E4"/>
      </a:hlink>
      <a:folHlink>
        <a:srgbClr val="618FFD"/>
      </a:folHlink>
    </a:clrScheme>
    <a:fontScheme name="azures.ppt - Azur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azures.ppt - Az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s.ppt - Az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s.ppt - Az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s.ppt - Az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s.ppt - Az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s.ppt - Az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s.ppt - Az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jim</Template>
  <TotalTime>248</TotalTime>
  <Words>332</Words>
  <Application>Microsoft Office PowerPoint</Application>
  <PresentationFormat>On-screen Show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azures.ppt - Azure</vt:lpstr>
      <vt:lpstr>The Male Librarian and the Feminine Image</vt:lpstr>
      <vt:lpstr>“The Stereotype”:  Does it Exist?</vt:lpstr>
      <vt:lpstr>Do Librarians All Have Cats?</vt:lpstr>
      <vt:lpstr> c. 1895-c.1969</vt:lpstr>
      <vt:lpstr>Reality: Worse?</vt:lpstr>
      <vt:lpstr>Librarian</vt:lpstr>
      <vt:lpstr>Library Educator</vt:lpstr>
      <vt:lpstr>What About Males?</vt:lpstr>
      <vt:lpstr>What About Males?</vt:lpstr>
      <vt:lpstr>The Male Librarian Survey</vt:lpstr>
      <vt:lpstr>The Sample</vt:lpstr>
      <vt:lpstr>The Male Librarian Stereotype</vt:lpstr>
      <vt:lpstr>Technology</vt:lpstr>
      <vt:lpstr>Other Aspects of the Survey</vt:lpstr>
      <vt:lpstr>Sexual Harassment and Discrimination?</vt:lpstr>
      <vt:lpstr>So Now What?</vt:lpstr>
      <vt:lpstr>Impact of Sexual Liberation Movement(s)</vt:lpstr>
      <vt:lpstr>How Important Are Gender Issues to “the World?”</vt:lpstr>
      <vt:lpstr>Even Sex is Mutable!</vt:lpstr>
      <vt:lpstr>Perhaps the Stereotype is Not So Bad, After All?</vt:lpstr>
    </vt:vector>
  </TitlesOfParts>
  <Company>UNCG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Mail Librarian and the Feminine Image</dc:title>
  <dc:creator>UNCG</dc:creator>
  <cp:lastModifiedBy>srkrim</cp:lastModifiedBy>
  <cp:revision>28</cp:revision>
  <dcterms:created xsi:type="dcterms:W3CDTF">2007-10-25T14:27:07Z</dcterms:created>
  <dcterms:modified xsi:type="dcterms:W3CDTF">2010-09-15T13:50:36Z</dcterms:modified>
</cp:coreProperties>
</file>