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71" r:id="rId2"/>
    <p:sldId id="257" r:id="rId3"/>
    <p:sldId id="259" r:id="rId4"/>
    <p:sldId id="263" r:id="rId5"/>
    <p:sldId id="277" r:id="rId6"/>
    <p:sldId id="273" r:id="rId7"/>
    <p:sldId id="276" r:id="rId8"/>
    <p:sldId id="279" r:id="rId9"/>
    <p:sldId id="278" r:id="rId10"/>
    <p:sldId id="283" r:id="rId11"/>
    <p:sldId id="286" r:id="rId12"/>
    <p:sldId id="287" r:id="rId13"/>
    <p:sldId id="284" r:id="rId14"/>
    <p:sldId id="281" r:id="rId15"/>
    <p:sldId id="282" r:id="rId16"/>
    <p:sldId id="285" r:id="rId17"/>
    <p:sldId id="264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87" autoAdjust="0"/>
  </p:normalViewPr>
  <p:slideViewPr>
    <p:cSldViewPr>
      <p:cViewPr>
        <p:scale>
          <a:sx n="94" d="100"/>
          <a:sy n="94" d="100"/>
        </p:scale>
        <p:origin x="-88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6B6B2-B9B2-410B-9A73-967A0CA83E07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DCCE9-C1D6-47A1-9725-89AC8FF7E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1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DCCE9-C1D6-47A1-9725-89AC8FF7E0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24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DCCE9-C1D6-47A1-9725-89AC8FF7E0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24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DA8D-74B7-421A-90C6-BCF21B5378D8}" type="datetimeFigureOut">
              <a:rPr lang="en-US" smtClean="0"/>
              <a:pPr/>
              <a:t>10/21/2011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8286-CFAF-4DE9-9B6E-C65B097E01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DA8D-74B7-421A-90C6-BCF21B5378D8}" type="datetimeFigureOut">
              <a:rPr lang="en-US" smtClean="0"/>
              <a:pPr/>
              <a:t>10/21/2011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8286-CFAF-4DE9-9B6E-C65B097E01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DA8D-74B7-421A-90C6-BCF21B5378D8}" type="datetimeFigureOut">
              <a:rPr lang="en-US" smtClean="0"/>
              <a:pPr/>
              <a:t>10/21/2011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8286-CFAF-4DE9-9B6E-C65B097E013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DA8D-74B7-421A-90C6-BCF21B5378D8}" type="datetimeFigureOut">
              <a:rPr lang="en-US" smtClean="0"/>
              <a:pPr/>
              <a:t>10/21/2011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8286-CFAF-4DE9-9B6E-C65B097E01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DA8D-74B7-421A-90C6-BCF21B5378D8}" type="datetimeFigureOut">
              <a:rPr lang="en-US" smtClean="0"/>
              <a:pPr/>
              <a:t>10/21/2011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8286-CFAF-4DE9-9B6E-C65B097E01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DA8D-74B7-421A-90C6-BCF21B5378D8}" type="datetimeFigureOut">
              <a:rPr lang="en-US" smtClean="0"/>
              <a:pPr/>
              <a:t>10/21/2011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8286-CFAF-4DE9-9B6E-C65B097E01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DA8D-74B7-421A-90C6-BCF21B5378D8}" type="datetimeFigureOut">
              <a:rPr lang="en-US" smtClean="0"/>
              <a:pPr/>
              <a:t>10/21/2011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8286-CFAF-4DE9-9B6E-C65B097E01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DA8D-74B7-421A-90C6-BCF21B5378D8}" type="datetimeFigureOut">
              <a:rPr lang="en-US" smtClean="0"/>
              <a:pPr/>
              <a:t>10/21/2011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8286-CFAF-4DE9-9B6E-C65B097E01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DA8D-74B7-421A-90C6-BCF21B5378D8}" type="datetimeFigureOut">
              <a:rPr lang="en-US" smtClean="0"/>
              <a:pPr/>
              <a:t>10/21/2011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8286-CFAF-4DE9-9B6E-C65B097E01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DA8D-74B7-421A-90C6-BCF21B5378D8}" type="datetimeFigureOut">
              <a:rPr lang="en-US" smtClean="0"/>
              <a:pPr/>
              <a:t>10/21/2011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8286-CFAF-4DE9-9B6E-C65B097E01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DA8D-74B7-421A-90C6-BCF21B5378D8}" type="datetimeFigureOut">
              <a:rPr lang="en-US" smtClean="0"/>
              <a:pPr/>
              <a:t>10/21/2011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8286-CFAF-4DE9-9B6E-C65B097E01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92ADA8D-74B7-421A-90C6-BCF21B5378D8}" type="datetimeFigureOut">
              <a:rPr lang="en-US" smtClean="0"/>
              <a:pPr/>
              <a:t>10/21/2011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A788286-CFAF-4DE9-9B6E-C65B097E01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hack.outsidethetext.com/home/2008/twitter-for-academia/" TargetMode="External"/><Relationship Id="rId2" Type="http://schemas.openxmlformats.org/officeDocument/2006/relationships/hyperlink" Target="http://listorious.com/andrewcallahan/academic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fwilli3@uncg.edu" TargetMode="External"/><Relationship Id="rId2" Type="http://schemas.openxmlformats.org/officeDocument/2006/relationships/hyperlink" Target="http://library.uncg.edu/info/depts/reference/instruction/Collaborate/twitter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eelias@uncg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09600"/>
            <a:ext cx="77724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i="1" dirty="0"/>
              <a:t>Toolkit Tools Series: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Twitter </a:t>
            </a:r>
            <a:r>
              <a:rPr lang="en-US" dirty="0"/>
              <a:t>in 30 minutes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1676400"/>
            <a:ext cx="6248400" cy="3886200"/>
          </a:xfrm>
        </p:spPr>
        <p:txBody>
          <a:bodyPr>
            <a:normAutofit fontScale="77500" lnSpcReduction="20000"/>
          </a:bodyPr>
          <a:lstStyle/>
          <a:p>
            <a:pPr algn="l"/>
            <a:endParaRPr lang="en-US" sz="2600" dirty="0" smtClean="0"/>
          </a:p>
          <a:p>
            <a:pPr algn="l"/>
            <a:r>
              <a:rPr lang="en-US" sz="2800" dirty="0" smtClean="0"/>
              <a:t>Beth </a:t>
            </a:r>
            <a:r>
              <a:rPr lang="en-US" sz="2800" dirty="0"/>
              <a:t>Filar Williams</a:t>
            </a:r>
            <a:r>
              <a:rPr lang="en-US" sz="2800" i="1" dirty="0"/>
              <a:t>, </a:t>
            </a:r>
            <a:r>
              <a:rPr lang="en-US" sz="2600" i="1" dirty="0" smtClean="0"/>
              <a:t/>
            </a:r>
            <a:br>
              <a:rPr lang="en-US" sz="2600" i="1" dirty="0" smtClean="0"/>
            </a:br>
            <a:r>
              <a:rPr lang="en-US" sz="2600" i="1" dirty="0" smtClean="0"/>
              <a:t>Coordinator </a:t>
            </a:r>
            <a:r>
              <a:rPr lang="en-US" sz="2600" i="1" dirty="0"/>
              <a:t>of Library Services for Online </a:t>
            </a:r>
            <a:r>
              <a:rPr lang="en-US" sz="2600" i="1" dirty="0" smtClean="0"/>
              <a:t>&amp;Distance Education</a:t>
            </a:r>
          </a:p>
          <a:p>
            <a:pPr algn="l"/>
            <a:endParaRPr lang="en-US" sz="2600" dirty="0" smtClean="0"/>
          </a:p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/>
              <a:t>Liane Elias,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Graduate Student in Library &amp; Information Studies at UNCG</a:t>
            </a:r>
          </a:p>
          <a:p>
            <a:endParaRPr lang="en-US" sz="2400" i="1" dirty="0" smtClean="0"/>
          </a:p>
          <a:p>
            <a:endParaRPr lang="en-US" sz="2400" i="1" dirty="0" smtClean="0"/>
          </a:p>
          <a:p>
            <a:pPr algn="l"/>
            <a:r>
              <a:rPr lang="en-US" sz="3100" dirty="0" smtClean="0"/>
              <a:t>Cheryl </a:t>
            </a:r>
            <a:r>
              <a:rPr lang="en-US" sz="3100" dirty="0"/>
              <a:t>Cross</a:t>
            </a:r>
            <a:r>
              <a:rPr lang="en-US" sz="3100" i="1" dirty="0"/>
              <a:t>, </a:t>
            </a:r>
            <a:r>
              <a:rPr lang="en-US" sz="3100" i="1" dirty="0" smtClean="0"/>
              <a:t/>
            </a:r>
            <a:br>
              <a:rPr lang="en-US" sz="3100" i="1" dirty="0" smtClean="0"/>
            </a:br>
            <a:r>
              <a:rPr lang="en-US" sz="2400" i="1" dirty="0" smtClean="0"/>
              <a:t>Library </a:t>
            </a:r>
            <a:r>
              <a:rPr lang="en-US" sz="2400" i="1" dirty="0"/>
              <a:t>Technology Support </a:t>
            </a:r>
            <a:r>
              <a:rPr lang="en-US" sz="2400" i="1" dirty="0" smtClean="0"/>
              <a:t>Analyst</a:t>
            </a:r>
          </a:p>
          <a:p>
            <a:pPr algn="l"/>
            <a:r>
              <a:rPr lang="en-US" sz="2400" dirty="0" smtClean="0"/>
              <a:t> </a:t>
            </a:r>
          </a:p>
          <a:p>
            <a:pPr algn="l"/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1775792" cy="1331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634" y="6488668"/>
            <a:ext cx="365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Presented by UNCG Libraries, 10/21/11</a:t>
            </a:r>
            <a:endParaRPr lang="en-US" i="1" dirty="0"/>
          </a:p>
        </p:txBody>
      </p:sp>
      <p:pic>
        <p:nvPicPr>
          <p:cNvPr id="6" name="Picture 5" descr="liane_eli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16" y="3216730"/>
            <a:ext cx="1773936" cy="11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u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616200"/>
            <a:ext cx="2362200" cy="3937000"/>
          </a:xfrm>
          <a:prstGeom prst="rect">
            <a:avLst/>
          </a:prstGeom>
        </p:spPr>
      </p:pic>
      <p:pic>
        <p:nvPicPr>
          <p:cNvPr id="6" name="Picture 5" descr="twari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590800"/>
            <a:ext cx="2990698" cy="3976992"/>
          </a:xfrm>
          <a:prstGeom prst="rect">
            <a:avLst/>
          </a:prstGeom>
        </p:spPr>
      </p:pic>
      <p:pic>
        <p:nvPicPr>
          <p:cNvPr id="7" name="Picture 6" descr="twidroid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590800"/>
            <a:ext cx="2641600" cy="3962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6858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Mobile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8381999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Pointless babble – 40%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Conversational – 38%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Pass-along value – 9%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Self-promotion – 6%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Spam – 4%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News – 4</a:t>
            </a:r>
            <a:r>
              <a:rPr lang="en-US" sz="2000" dirty="0" smtClean="0">
                <a:solidFill>
                  <a:schemeClr val="tx1"/>
                </a:solidFill>
              </a:rPr>
              <a:t>%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http</a:t>
            </a:r>
            <a:r>
              <a:rPr lang="en-US" sz="1400" dirty="0">
                <a:solidFill>
                  <a:schemeClr val="tx1"/>
                </a:solidFill>
              </a:rPr>
              <a:t>://www.pearanalytics.com/blog/wp-content/uploads/2010/05/Twitter-Study-August-2009.pdf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usage?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76" y="3962400"/>
            <a:ext cx="826477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1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4495800"/>
            <a:ext cx="8153399" cy="533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5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5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5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5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5600" dirty="0" smtClean="0">
                <a:solidFill>
                  <a:schemeClr val="tx1"/>
                </a:solidFill>
              </a:rPr>
              <a:t>http</a:t>
            </a:r>
            <a:r>
              <a:rPr lang="en-US" sz="5600" dirty="0">
                <a:solidFill>
                  <a:schemeClr val="tx1"/>
                </a:solidFill>
              </a:rPr>
              <a:t>://www.pearanalytics.com/blog/wp-content/uploads/2010/05/Twitter-Study-August-2009.pdf</a:t>
            </a:r>
            <a:endParaRPr lang="en-US" sz="5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57656"/>
          </a:xfrm>
        </p:spPr>
        <p:txBody>
          <a:bodyPr/>
          <a:lstStyle/>
          <a:p>
            <a:r>
              <a:rPr lang="en-US" dirty="0" smtClean="0"/>
              <a:t>Twitter usage </a:t>
            </a:r>
            <a:r>
              <a:rPr lang="en-US" dirty="0" err="1" smtClean="0"/>
              <a:t>con’t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53340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7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834"/>
            <a:ext cx="5190963" cy="6672766"/>
          </a:xfrm>
        </p:spPr>
      </p:pic>
      <p:sp>
        <p:nvSpPr>
          <p:cNvPr id="5" name="Rectangle 4"/>
          <p:cNvSpPr/>
          <p:nvPr/>
        </p:nvSpPr>
        <p:spPr>
          <a:xfrm>
            <a:off x="381000" y="4419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http://www.facultyfocus.com/free-reports/twitter-in-higher-education-2010-usage-habits-and-trends-of-todays-college-faculty/</a:t>
            </a:r>
          </a:p>
        </p:txBody>
      </p:sp>
    </p:spTree>
    <p:extLst>
      <p:ext uri="{BB962C8B-B14F-4D97-AF65-F5344CB8AC3E}">
        <p14:creationId xmlns:p14="http://schemas.microsoft.com/office/powerpoint/2010/main" val="9686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/>
              <a:t>How familiar are you with Twitter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2100072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Special Report: </a:t>
            </a:r>
            <a:r>
              <a:rPr lang="en-US" sz="3200" dirty="0"/>
              <a:t>Twitter in </a:t>
            </a:r>
            <a:r>
              <a:rPr lang="en-US" sz="3200" dirty="0" smtClean="0"/>
              <a:t>Higher Education 2010:Usage </a:t>
            </a:r>
            <a:r>
              <a:rPr lang="en-US" sz="3200" dirty="0"/>
              <a:t>Habits and Trends of</a:t>
            </a:r>
            <a:br>
              <a:rPr lang="en-US" sz="3200" dirty="0"/>
            </a:br>
            <a:r>
              <a:rPr lang="en-US" sz="3200" dirty="0"/>
              <a:t>Today’s </a:t>
            </a:r>
            <a:r>
              <a:rPr lang="en-US" sz="3200" dirty="0" smtClean="0"/>
              <a:t>College?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78835"/>
            <a:ext cx="7467600" cy="217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6211669"/>
            <a:ext cx="906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http://www.facultyfocus.com/free-reports/twitter-in-higher-education-2010-usage-habits-and-trends-of-todays-college-faculty/</a:t>
            </a:r>
          </a:p>
        </p:txBody>
      </p:sp>
    </p:spTree>
    <p:extLst>
      <p:ext uri="{BB962C8B-B14F-4D97-AF65-F5344CB8AC3E}">
        <p14:creationId xmlns:p14="http://schemas.microsoft.com/office/powerpoint/2010/main" val="32639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362200"/>
            <a:ext cx="8915399" cy="434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Twitter </a:t>
            </a:r>
            <a:r>
              <a:rPr lang="en-US" sz="2000" dirty="0"/>
              <a:t>has been a tremendously useful tool for me </a:t>
            </a:r>
            <a:r>
              <a:rPr lang="en-US" sz="2000" b="1" dirty="0"/>
              <a:t>in connecting with other professors</a:t>
            </a:r>
            <a:r>
              <a:rPr lang="en-US" sz="2000" dirty="0"/>
              <a:t>, </a:t>
            </a:r>
            <a:r>
              <a:rPr lang="en-US" sz="2000" b="1" dirty="0" smtClean="0"/>
              <a:t>discovering new </a:t>
            </a:r>
            <a:r>
              <a:rPr lang="en-US" sz="2000" b="1" dirty="0"/>
              <a:t>sources </a:t>
            </a:r>
            <a:r>
              <a:rPr lang="en-US" sz="2000" dirty="0"/>
              <a:t>and new </a:t>
            </a:r>
            <a:r>
              <a:rPr lang="en-US" sz="2000" b="1" dirty="0"/>
              <a:t>information</a:t>
            </a:r>
            <a:r>
              <a:rPr lang="en-US" sz="2000" dirty="0"/>
              <a:t>, teaching students about some of the dynamics of </a:t>
            </a:r>
            <a:r>
              <a:rPr lang="en-US" sz="2000" b="1" dirty="0"/>
              <a:t>not </a:t>
            </a:r>
            <a:r>
              <a:rPr lang="en-US" sz="2000" b="1" dirty="0" smtClean="0"/>
              <a:t>just Twitter </a:t>
            </a:r>
            <a:r>
              <a:rPr lang="en-US" sz="2000" b="1" dirty="0"/>
              <a:t>but real-time information sharing</a:t>
            </a:r>
            <a:r>
              <a:rPr lang="en-US" sz="2000" dirty="0"/>
              <a:t>, and for </a:t>
            </a:r>
            <a:r>
              <a:rPr lang="en-US" sz="2000" b="1" dirty="0"/>
              <a:t>building and continuing relationships </a:t>
            </a:r>
            <a:r>
              <a:rPr lang="en-US" sz="2000" dirty="0"/>
              <a:t>made </a:t>
            </a:r>
            <a:r>
              <a:rPr lang="en-US" sz="2000" dirty="0" smtClean="0"/>
              <a:t>in real </a:t>
            </a:r>
            <a:r>
              <a:rPr lang="en-US" sz="2000" dirty="0"/>
              <a:t>life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dirty="0"/>
              <a:t>It's great to be able to </a:t>
            </a:r>
            <a:r>
              <a:rPr lang="en-US" sz="2000" b="1" dirty="0"/>
              <a:t>send a quick thought to everyone </a:t>
            </a:r>
            <a:r>
              <a:rPr lang="en-US" sz="2000" dirty="0" smtClean="0"/>
              <a:t>&amp; </a:t>
            </a:r>
            <a:r>
              <a:rPr lang="en-US" sz="2000" b="1" dirty="0" smtClean="0"/>
              <a:t>receive </a:t>
            </a:r>
            <a:r>
              <a:rPr lang="en-US" sz="2000" b="1" dirty="0"/>
              <a:t>reactions and connect with </a:t>
            </a:r>
            <a:r>
              <a:rPr lang="en-US" sz="2000" b="1" dirty="0" smtClean="0"/>
              <a:t>so many </a:t>
            </a:r>
            <a:r>
              <a:rPr lang="en-US" sz="2000" b="1" dirty="0"/>
              <a:t>people at once--</a:t>
            </a:r>
            <a:r>
              <a:rPr lang="en-US" sz="2000" dirty="0"/>
              <a:t>family, friends, and friends-to-be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/>
              <a:t>I've </a:t>
            </a:r>
            <a:r>
              <a:rPr lang="en-US" sz="2000" b="1" dirty="0"/>
              <a:t>reached more people </a:t>
            </a:r>
            <a:r>
              <a:rPr lang="en-US" sz="2000" dirty="0"/>
              <a:t>and </a:t>
            </a:r>
            <a:r>
              <a:rPr lang="en-US" sz="2000" b="1" dirty="0"/>
              <a:t>have had more exposure </a:t>
            </a:r>
            <a:r>
              <a:rPr lang="en-US" sz="2000" dirty="0"/>
              <a:t>as an academic tweeting and blogging </a:t>
            </a:r>
            <a:r>
              <a:rPr lang="en-US" sz="2000" dirty="0" smtClean="0"/>
              <a:t>about higher </a:t>
            </a:r>
            <a:r>
              <a:rPr lang="en-US" sz="2000" dirty="0" err="1"/>
              <a:t>ed</a:t>
            </a:r>
            <a:r>
              <a:rPr lang="en-US" sz="2000" dirty="0"/>
              <a:t> than I have ever with my more tradition research and publishing.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…as </a:t>
            </a:r>
            <a:r>
              <a:rPr lang="en-US" dirty="0"/>
              <a:t>a networking and professional development tool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4755"/>
            <a:ext cx="90709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5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286000"/>
            <a:ext cx="8308975" cy="38100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Class Chatter/Classroom Community</a:t>
            </a:r>
          </a:p>
          <a:p>
            <a:r>
              <a:rPr lang="en-US" sz="2000" dirty="0" smtClean="0"/>
              <a:t>Get a Sense of the World</a:t>
            </a:r>
          </a:p>
          <a:p>
            <a:r>
              <a:rPr lang="en-US" sz="2000" dirty="0" smtClean="0"/>
              <a:t>Track a Word </a:t>
            </a:r>
            <a:r>
              <a:rPr lang="en-US" sz="1600" dirty="0" smtClean="0"/>
              <a:t>(#</a:t>
            </a:r>
            <a:r>
              <a:rPr lang="en-US" sz="1600" dirty="0" err="1" smtClean="0"/>
              <a:t>awordtofollow</a:t>
            </a:r>
            <a:r>
              <a:rPr lang="en-US" sz="1600" dirty="0" smtClean="0"/>
              <a:t>)</a:t>
            </a:r>
          </a:p>
          <a:p>
            <a:r>
              <a:rPr lang="en-US" sz="2000" dirty="0" smtClean="0"/>
              <a:t>Track a Conference </a:t>
            </a:r>
            <a:r>
              <a:rPr lang="en-US" sz="1600" dirty="0" smtClean="0"/>
              <a:t>(#</a:t>
            </a:r>
            <a:r>
              <a:rPr lang="en-US" sz="1600" dirty="0" err="1" smtClean="0"/>
              <a:t>aconferencename</a:t>
            </a:r>
            <a:r>
              <a:rPr lang="en-US" sz="1600" dirty="0" smtClean="0"/>
              <a:t>)</a:t>
            </a:r>
          </a:p>
          <a:p>
            <a:r>
              <a:rPr lang="en-US" sz="2000" dirty="0" smtClean="0"/>
              <a:t>Instant Feedback</a:t>
            </a:r>
          </a:p>
          <a:p>
            <a:r>
              <a:rPr lang="en-US" sz="2000" dirty="0" smtClean="0"/>
              <a:t>Follow  professionals </a:t>
            </a:r>
            <a:r>
              <a:rPr lang="en-US" sz="1600" dirty="0" smtClean="0"/>
              <a:t>(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listorious.com/andrewcallahan/academics</a:t>
            </a:r>
            <a:r>
              <a:rPr lang="en-US" sz="1600" dirty="0" smtClean="0"/>
              <a:t>)</a:t>
            </a:r>
          </a:p>
          <a:p>
            <a:r>
              <a:rPr lang="en-US" sz="2000" dirty="0" smtClean="0"/>
              <a:t>Grammar,  rule based writing, writing assignments</a:t>
            </a:r>
          </a:p>
          <a:p>
            <a:r>
              <a:rPr lang="en-US" sz="2000" dirty="0" smtClean="0"/>
              <a:t>Public notepad</a:t>
            </a:r>
          </a:p>
          <a:p>
            <a:endParaRPr lang="en-US" sz="20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Twitter in Academia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6177319"/>
            <a:ext cx="76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From:  http</a:t>
            </a:r>
            <a:r>
              <a:rPr lang="en-US" sz="1400" dirty="0">
                <a:hlinkClick r:id="rId3"/>
              </a:rPr>
              <a:t>://academhack.outsidethetext.com/home/2008/twitter-for-academia/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52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8229600" cy="3001963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Already using it but now I will more effectively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Yes!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Maybe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Still not convinced it’s for me.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POLL: Will you try Twitter now?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library.uncg.edu/info/depts/reference/instruction/Collaborate/twitter.aspx</a:t>
            </a:r>
            <a:endParaRPr lang="en-US" sz="1800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Beth Filar Williams, DE Librarian, </a:t>
            </a:r>
            <a:r>
              <a:rPr lang="en-US" dirty="0" smtClean="0">
                <a:hlinkClick r:id="rId3"/>
              </a:rPr>
              <a:t>efwilli3@uncg.edu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Liane Elias, LIS Grad Student, </a:t>
            </a:r>
            <a:r>
              <a:rPr lang="en-US" dirty="0" smtClean="0">
                <a:hlinkClick r:id="rId4"/>
              </a:rPr>
              <a:t>leelias@uncg.edu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 &amp;A?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884230"/>
              </p:ext>
            </p:extLst>
          </p:nvPr>
        </p:nvGraphicFramePr>
        <p:xfrm>
          <a:off x="217487" y="152400"/>
          <a:ext cx="8729079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resentation" r:id="rId3" imgW="6210300" imgH="4673600" progId="PowerPoint.Show.8">
                  <p:embed/>
                </p:oleObj>
              </mc:Choice>
              <mc:Fallback>
                <p:oleObj name="Presentation" r:id="rId3" imgW="6210300" imgH="4673600" progId="PowerPoint.Show.8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" y="152400"/>
                        <a:ext cx="8729079" cy="655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0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458200" cy="3763963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I have an account &amp; tweet on occasion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I have an account… I think?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Haven’t joined up yet, convince me!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Um, what’s a tweet?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POLL</a:t>
            </a:r>
            <a:r>
              <a:rPr lang="en-US" sz="4400" dirty="0" smtClean="0"/>
              <a:t>: do you tweet?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29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Twitter?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" b="1610"/>
          <a:stretch/>
        </p:blipFill>
        <p:spPr>
          <a:xfrm>
            <a:off x="228600" y="4114800"/>
            <a:ext cx="5938520" cy="2174240"/>
          </a:xfr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0320" y="6534834"/>
            <a:ext cx="5313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http://dictionary.reference.com/browse/twitter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3067982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….an real-time information </a:t>
            </a:r>
            <a:r>
              <a:rPr lang="en-US" dirty="0"/>
              <a:t>network made up of </a:t>
            </a:r>
            <a:r>
              <a:rPr lang="en-US" b="1" dirty="0"/>
              <a:t>140-character </a:t>
            </a:r>
            <a:r>
              <a:rPr lang="en-US" dirty="0"/>
              <a:t>messages called </a:t>
            </a:r>
            <a:r>
              <a:rPr lang="en-US" b="1" dirty="0"/>
              <a:t>Tweets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25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Twitter</a:t>
            </a:r>
            <a:r>
              <a:rPr lang="en-US" dirty="0"/>
              <a:t> </a:t>
            </a:r>
            <a:r>
              <a:rPr lang="en-US" dirty="0" smtClean="0"/>
              <a:t>History /Stats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320" y="6534834"/>
            <a:ext cx="5313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http://dictionary.reference.com/browse/twitter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Created in March </a:t>
            </a:r>
            <a:r>
              <a:rPr lang="en-US" sz="2800" b="1" dirty="0" smtClean="0"/>
              <a:t>2006</a:t>
            </a:r>
            <a:r>
              <a:rPr lang="en-US" sz="2800" dirty="0" smtClean="0"/>
              <a:t> – launched in July</a:t>
            </a:r>
          </a:p>
          <a:p>
            <a:r>
              <a:rPr lang="en-US" sz="2800" dirty="0" smtClean="0"/>
              <a:t>Company based in San Francisco </a:t>
            </a:r>
          </a:p>
          <a:p>
            <a:r>
              <a:rPr lang="en-US" sz="2800" b="1" dirty="0"/>
              <a:t>200 million users </a:t>
            </a:r>
            <a:r>
              <a:rPr lang="en-US" sz="2800" dirty="0"/>
              <a:t>as of 2011</a:t>
            </a:r>
          </a:p>
          <a:p>
            <a:r>
              <a:rPr lang="en-US" sz="2800" dirty="0"/>
              <a:t>200 million tweets </a:t>
            </a:r>
          </a:p>
          <a:p>
            <a:r>
              <a:rPr lang="en-US" sz="2800" dirty="0" smtClean="0"/>
              <a:t>over </a:t>
            </a:r>
            <a:r>
              <a:rPr lang="en-US" sz="2800" b="1" dirty="0"/>
              <a:t>1.6 billion search </a:t>
            </a:r>
            <a:r>
              <a:rPr lang="en-US" sz="2800" b="1" dirty="0" smtClean="0"/>
              <a:t>queries/day </a:t>
            </a:r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2" y="457200"/>
            <a:ext cx="6780953" cy="2196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02" y="3429000"/>
            <a:ext cx="6768254" cy="27936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6527451"/>
            <a:ext cx="2853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Images from Twitter.com help pages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6097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8" y="0"/>
            <a:ext cx="7592052" cy="6781800"/>
          </a:xfrm>
        </p:spPr>
      </p:pic>
    </p:spTree>
    <p:extLst>
      <p:ext uri="{BB962C8B-B14F-4D97-AF65-F5344CB8AC3E}">
        <p14:creationId xmlns:p14="http://schemas.microsoft.com/office/powerpoint/2010/main" val="32839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1875"/>
            <a:ext cx="8790295" cy="656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511328" cy="5181600"/>
          </a:xfrm>
        </p:spPr>
      </p:pic>
    </p:spTree>
    <p:extLst>
      <p:ext uri="{BB962C8B-B14F-4D97-AF65-F5344CB8AC3E}">
        <p14:creationId xmlns:p14="http://schemas.microsoft.com/office/powerpoint/2010/main" val="32358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781</TotalTime>
  <Words>305</Words>
  <Application>Microsoft Office PowerPoint</Application>
  <PresentationFormat>On-screen Show (4:3)</PresentationFormat>
  <Paragraphs>77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Waveform</vt:lpstr>
      <vt:lpstr>Presentation</vt:lpstr>
      <vt:lpstr>Toolkit Tools Series:  Twitter in 30 minutes</vt:lpstr>
      <vt:lpstr>PowerPoint Presentation</vt:lpstr>
      <vt:lpstr>POLL: do you tweet?</vt:lpstr>
      <vt:lpstr>What is Twitter? </vt:lpstr>
      <vt:lpstr>Twitter History /Stats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Twitter usage?</vt:lpstr>
      <vt:lpstr>Twitter usage con’t</vt:lpstr>
      <vt:lpstr>PowerPoint Presentation</vt:lpstr>
      <vt:lpstr>Special Report: Twitter in Higher Education 2010:Usage Habits and Trends of Today’s College?</vt:lpstr>
      <vt:lpstr>…as a networking and professional development tool </vt:lpstr>
      <vt:lpstr>Twitter in Academia</vt:lpstr>
      <vt:lpstr>POLL: Will you try Twitter now? </vt:lpstr>
      <vt:lpstr>Q &amp;A?</vt:lpstr>
    </vt:vector>
  </TitlesOfParts>
  <Company>UNC Greensboro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Filar Williams</dc:creator>
  <cp:lastModifiedBy>Beth Filar Williams</cp:lastModifiedBy>
  <cp:revision>35</cp:revision>
  <dcterms:created xsi:type="dcterms:W3CDTF">2011-10-21T14:23:42Z</dcterms:created>
  <dcterms:modified xsi:type="dcterms:W3CDTF">2011-10-21T18:11:27Z</dcterms:modified>
</cp:coreProperties>
</file>