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88" r:id="rId4"/>
    <p:sldId id="290" r:id="rId5"/>
    <p:sldId id="294" r:id="rId6"/>
    <p:sldId id="299" r:id="rId7"/>
    <p:sldId id="296" r:id="rId8"/>
    <p:sldId id="291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4B1"/>
    <a:srgbClr val="32D62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970" autoAdjust="0"/>
    <p:restoredTop sz="90935" autoAdjust="0"/>
  </p:normalViewPr>
  <p:slideViewPr>
    <p:cSldViewPr snapToGrid="0">
      <p:cViewPr>
        <p:scale>
          <a:sx n="94" d="100"/>
          <a:sy n="94" d="100"/>
        </p:scale>
        <p:origin x="-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B9A998-CB85-4CA3-8D97-2AAF9250C243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BF4081-7E0D-4662-97DD-142515D32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2024FB-3511-4F88-90F0-B9F71FA5BEAA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6CBBA9-EE67-40C3-8DDB-1319D7301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8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CBBA9-EE67-40C3-8DDB-1319D7301F6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9FC1F5-A1A4-4A6F-B474-CDD311E68F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9FC1F5-A1A4-4A6F-B474-CDD311E68F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896DD-E009-4413-8B58-7EBCDF744A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A53D-C94F-428B-A771-F588FADCA0AF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4AE5-2263-4EF1-A613-ACAF08739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F1CD-528D-4677-B5BD-1EEB46423996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829B-EF46-4B8F-9E84-9FC6C334C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FACF-FA19-49C5-A0BA-CE9F3DE6751E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05B1-55F8-4D9A-9432-953A089C8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38E5-A05D-458A-8A24-19083444EC49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9D78-558C-4B9E-861E-DEF1114CE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E85A-64D1-4BDF-9190-3C69E73431CF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5950-76E2-4EB1-88B1-05B6E4A74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818E-0C5B-4694-8C12-FA65F0B2B9AC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F594-297B-4291-95CD-12029CF62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1E66-E413-40FD-8AB8-B8E15A77930B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592BF-87D0-4250-819D-0A215BB1D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78E6-054B-4331-B004-514C79670264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09D6-482A-4074-BD7D-45A3B1DB6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A5E3-685C-426C-A95F-3BF4CB210701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46061-A5DB-4A26-8AF8-0801A9A45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FE98-C70A-4D81-B87C-94FD8B2A14DF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AA20-0519-407B-8633-4DC6E907B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BA6E-3C91-4182-A00A-1C3A7427A726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0EDA-82A0-4406-AECA-D7559F492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170C7A-8C0E-44A8-8A60-96DE2224C38A}" type="datetimeFigureOut">
              <a:rPr lang="en-US"/>
              <a:pPr>
                <a:defRPr/>
              </a:pPr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CDF88-7BC0-410B-951C-65EE4AC32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la12.scheduler.ala.org/node/53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6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4858" y="2668983"/>
            <a:ext cx="406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453178" y="694444"/>
            <a:ext cx="841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Libraries for Sustainability</a:t>
            </a:r>
          </a:p>
          <a:p>
            <a:pPr algn="ctr"/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Exploring sustainability in professional organizations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899" y="5372163"/>
            <a:ext cx="841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Webinar Series 2012</a:t>
            </a:r>
          </a:p>
          <a:p>
            <a:pPr algn="ctr"/>
            <a:r>
              <a:rPr lang="en-US" b="1" dirty="0" smtClean="0"/>
              <a:t>Webinar 3 of 4</a:t>
            </a:r>
          </a:p>
          <a:p>
            <a:pPr algn="ctr"/>
            <a:r>
              <a:rPr lang="en-US" b="1" dirty="0" smtClean="0"/>
              <a:t>June 12, 2012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1524000"/>
            <a:ext cx="6553200" cy="4191000"/>
          </a:xfrm>
        </p:spPr>
        <p:txBody>
          <a:bodyPr rtlCol="0">
            <a:normAutofit/>
          </a:bodyPr>
          <a:lstStyle/>
          <a:p>
            <a:pPr marL="396875" indent="-396875" algn="l" fontAlgn="auto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  <a:defRPr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333" y="259976"/>
            <a:ext cx="8297334" cy="58420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Series Facilitators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14880" y="3594099"/>
            <a:ext cx="5232401" cy="2900829"/>
            <a:chOff x="1246657" y="3594099"/>
            <a:chExt cx="7242857" cy="2900829"/>
          </a:xfrm>
        </p:grpSpPr>
        <p:sp>
          <p:nvSpPr>
            <p:cNvPr id="17" name="Freeform 16"/>
            <p:cNvSpPr/>
            <p:nvPr/>
          </p:nvSpPr>
          <p:spPr>
            <a:xfrm>
              <a:off x="1246657" y="3594099"/>
              <a:ext cx="3262801" cy="2900829"/>
            </a:xfrm>
            <a:custGeom>
              <a:avLst/>
              <a:gdLst>
                <a:gd name="connsiteX0" fmla="*/ 237656 w 2263391"/>
                <a:gd name="connsiteY0" fmla="*/ 0 h 2900829"/>
                <a:gd name="connsiteX1" fmla="*/ 2025735 w 2263391"/>
                <a:gd name="connsiteY1" fmla="*/ 0 h 2900829"/>
                <a:gd name="connsiteX2" fmla="*/ 2263391 w 2263391"/>
                <a:gd name="connsiteY2" fmla="*/ 237656 h 2900829"/>
                <a:gd name="connsiteX3" fmla="*/ 2263391 w 2263391"/>
                <a:gd name="connsiteY3" fmla="*/ 2900829 h 2900829"/>
                <a:gd name="connsiteX4" fmla="*/ 2263391 w 2263391"/>
                <a:gd name="connsiteY4" fmla="*/ 2900829 h 2900829"/>
                <a:gd name="connsiteX5" fmla="*/ 0 w 2263391"/>
                <a:gd name="connsiteY5" fmla="*/ 2900829 h 2900829"/>
                <a:gd name="connsiteX6" fmla="*/ 0 w 2263391"/>
                <a:gd name="connsiteY6" fmla="*/ 2900829 h 2900829"/>
                <a:gd name="connsiteX7" fmla="*/ 0 w 2263391"/>
                <a:gd name="connsiteY7" fmla="*/ 237656 h 2900829"/>
                <a:gd name="connsiteX8" fmla="*/ 237656 w 2263391"/>
                <a:gd name="connsiteY8" fmla="*/ 0 h 290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391" h="2900829">
                  <a:moveTo>
                    <a:pt x="2025735" y="2900829"/>
                  </a:moveTo>
                  <a:lnTo>
                    <a:pt x="237656" y="2900829"/>
                  </a:lnTo>
                  <a:cubicBezTo>
                    <a:pt x="106402" y="2900829"/>
                    <a:pt x="0" y="2794427"/>
                    <a:pt x="0" y="2663173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2263391" y="0"/>
                  </a:lnTo>
                  <a:lnTo>
                    <a:pt x="2263391" y="0"/>
                  </a:lnTo>
                  <a:lnTo>
                    <a:pt x="2263391" y="2663173"/>
                  </a:lnTo>
                  <a:cubicBezTo>
                    <a:pt x="2263391" y="2794427"/>
                    <a:pt x="2156989" y="2900829"/>
                    <a:pt x="2025735" y="2900829"/>
                  </a:cubicBezTo>
                  <a:close/>
                </a:path>
              </a:pathLst>
            </a:cu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743" tIns="199136" rIns="268743" bIns="268743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Madeleine </a:t>
              </a:r>
              <a:r>
                <a:rPr lang="en-US" sz="2800" kern="1200" dirty="0" err="1" smtClean="0"/>
                <a:t>Charney</a:t>
              </a:r>
              <a:endParaRPr lang="en-US" sz="2800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/>
                <a:t>Umass</a:t>
              </a:r>
              <a:r>
                <a:rPr lang="en-US" sz="2800" kern="1200" dirty="0" smtClean="0"/>
                <a:t> Amherst Library</a:t>
              </a:r>
              <a:endParaRPr lang="en-US" sz="28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367351" y="3594099"/>
              <a:ext cx="3122163" cy="2900829"/>
            </a:xfrm>
            <a:custGeom>
              <a:avLst/>
              <a:gdLst>
                <a:gd name="connsiteX0" fmla="*/ 237656 w 2263391"/>
                <a:gd name="connsiteY0" fmla="*/ 0 h 2900829"/>
                <a:gd name="connsiteX1" fmla="*/ 2025735 w 2263391"/>
                <a:gd name="connsiteY1" fmla="*/ 0 h 2900829"/>
                <a:gd name="connsiteX2" fmla="*/ 2263391 w 2263391"/>
                <a:gd name="connsiteY2" fmla="*/ 237656 h 2900829"/>
                <a:gd name="connsiteX3" fmla="*/ 2263391 w 2263391"/>
                <a:gd name="connsiteY3" fmla="*/ 2900829 h 2900829"/>
                <a:gd name="connsiteX4" fmla="*/ 2263391 w 2263391"/>
                <a:gd name="connsiteY4" fmla="*/ 2900829 h 2900829"/>
                <a:gd name="connsiteX5" fmla="*/ 0 w 2263391"/>
                <a:gd name="connsiteY5" fmla="*/ 2900829 h 2900829"/>
                <a:gd name="connsiteX6" fmla="*/ 0 w 2263391"/>
                <a:gd name="connsiteY6" fmla="*/ 2900829 h 2900829"/>
                <a:gd name="connsiteX7" fmla="*/ 0 w 2263391"/>
                <a:gd name="connsiteY7" fmla="*/ 237656 h 2900829"/>
                <a:gd name="connsiteX8" fmla="*/ 237656 w 2263391"/>
                <a:gd name="connsiteY8" fmla="*/ 0 h 290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391" h="2900829">
                  <a:moveTo>
                    <a:pt x="2025735" y="2900829"/>
                  </a:moveTo>
                  <a:lnTo>
                    <a:pt x="237656" y="2900829"/>
                  </a:lnTo>
                  <a:cubicBezTo>
                    <a:pt x="106402" y="2900829"/>
                    <a:pt x="0" y="2794427"/>
                    <a:pt x="0" y="2663173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2263391" y="0"/>
                  </a:lnTo>
                  <a:lnTo>
                    <a:pt x="2263391" y="0"/>
                  </a:lnTo>
                  <a:lnTo>
                    <a:pt x="2263391" y="2663173"/>
                  </a:lnTo>
                  <a:cubicBezTo>
                    <a:pt x="2263391" y="2794427"/>
                    <a:pt x="2156989" y="2900829"/>
                    <a:pt x="2025735" y="2900829"/>
                  </a:cubicBezTo>
                  <a:close/>
                </a:path>
              </a:pathLst>
            </a:cu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743" tIns="199136" rIns="268744" bIns="268743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Beth </a:t>
              </a:r>
              <a:r>
                <a:rPr lang="en-US" sz="2800" kern="1200" dirty="0" err="1" smtClean="0"/>
                <a:t>Filar</a:t>
              </a:r>
              <a:r>
                <a:rPr lang="en-US" sz="2800" kern="1200" dirty="0" smtClean="0"/>
                <a:t> Williams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UNC Greensboro Libraries</a:t>
              </a:r>
              <a:endParaRPr lang="en-US" sz="2800" kern="12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752" y="1250327"/>
            <a:ext cx="1781293" cy="20755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549" y="1305144"/>
            <a:ext cx="1611782" cy="20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1524000"/>
            <a:ext cx="6553200" cy="4191000"/>
          </a:xfrm>
        </p:spPr>
        <p:txBody>
          <a:bodyPr rtlCol="0">
            <a:normAutofit/>
          </a:bodyPr>
          <a:lstStyle/>
          <a:p>
            <a:pPr marL="396875" indent="-396875" algn="l" fontAlgn="auto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  <a:defRPr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333" y="381000"/>
            <a:ext cx="8297334" cy="584200"/>
          </a:xfrm>
          <a:prstGeom prst="rect">
            <a:avLst/>
          </a:prstGeom>
          <a:noFill/>
          <a:ln w="28575" cmpd="sng"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640" y="115824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10-15 minutes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Welcome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Recap of previous webinars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Introduce our webinar #3 facilitators</a:t>
            </a:r>
          </a:p>
          <a:p>
            <a:r>
              <a:rPr lang="en-US" sz="2000" dirty="0" smtClean="0">
                <a:latin typeface="+mn-lt"/>
              </a:rPr>
              <a:t>30 minutes: 2 options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Main Room: discussion  on who to engage with profession library groups and orgs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ALA/TFOE Breakout room: discuss future of TFOE</a:t>
            </a:r>
          </a:p>
          <a:p>
            <a:r>
              <a:rPr lang="en-US" sz="2000" dirty="0" smtClean="0">
                <a:latin typeface="+mn-lt"/>
              </a:rPr>
              <a:t>10-15 minutes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err="1" smtClean="0">
                <a:latin typeface="+mn-lt"/>
              </a:rPr>
              <a:t>Breakroom</a:t>
            </a:r>
            <a:r>
              <a:rPr lang="en-US" sz="2000" dirty="0" smtClean="0">
                <a:latin typeface="+mn-lt"/>
              </a:rPr>
              <a:t> group returns &amp; reports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Main room reports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Wrap up/action steps.</a:t>
            </a:r>
          </a:p>
        </p:txBody>
      </p:sp>
    </p:spTree>
    <p:extLst>
      <p:ext uri="{BB962C8B-B14F-4D97-AF65-F5344CB8AC3E}">
        <p14:creationId xmlns:p14="http://schemas.microsoft.com/office/powerpoint/2010/main" val="299637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444" y="995680"/>
            <a:ext cx="8376356" cy="4886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34950" indent="-234950" algn="l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Recap of Past Webinars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Webinar #3 –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080" y="1412240"/>
            <a:ext cx="7853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Libraries for Sustainability Webinar Series: Call to Action and Collaboration</a:t>
            </a:r>
          </a:p>
          <a:p>
            <a:r>
              <a:rPr lang="en-US" dirty="0"/>
              <a:t>Feb 28, 2012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Libraries </a:t>
            </a:r>
            <a:r>
              <a:rPr lang="en-US" dirty="0"/>
              <a:t>for Sustainability Webinar Series: Exploring Sustainability Practices in Libraries </a:t>
            </a:r>
          </a:p>
          <a:p>
            <a:r>
              <a:rPr lang="en-US" dirty="0"/>
              <a:t>April 24, 2012</a:t>
            </a:r>
          </a:p>
        </p:txBody>
      </p:sp>
    </p:spTree>
    <p:extLst>
      <p:ext uri="{BB962C8B-B14F-4D97-AF65-F5344CB8AC3E}">
        <p14:creationId xmlns:p14="http://schemas.microsoft.com/office/powerpoint/2010/main" val="17619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7760" y="995680"/>
            <a:ext cx="6289040" cy="4886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34950" indent="-234950" algn="l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Hannah Winkler, </a:t>
            </a:r>
            <a:r>
              <a:rPr lang="en-US" sz="2000" dirty="0">
                <a:solidFill>
                  <a:schemeClr val="tx1"/>
                </a:solidFill>
              </a:rPr>
              <a:t>Earth Sciences Librarian at Stanford University, local member and library representative for the Association for Environmental Studies and Sciences and </a:t>
            </a:r>
            <a:r>
              <a:rPr lang="en-US" sz="2000" dirty="0" smtClean="0">
                <a:solidFill>
                  <a:schemeClr val="tx1"/>
                </a:solidFill>
              </a:rPr>
              <a:t>upcoming TFOE </a:t>
            </a:r>
            <a:r>
              <a:rPr lang="en-US" sz="2000" dirty="0">
                <a:solidFill>
                  <a:schemeClr val="tx1"/>
                </a:solidFill>
              </a:rPr>
              <a:t>co-chair 2012-2013.</a:t>
            </a: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Ashley Jones, </a:t>
            </a:r>
            <a:r>
              <a:rPr lang="en-US" sz="2000" dirty="0">
                <a:solidFill>
                  <a:schemeClr val="tx1"/>
                </a:solidFill>
              </a:rPr>
              <a:t>Preservation </a:t>
            </a:r>
            <a:r>
              <a:rPr lang="en-US" sz="2000" dirty="0" smtClean="0">
                <a:solidFill>
                  <a:schemeClr val="tx1"/>
                </a:solidFill>
              </a:rPr>
              <a:t>Librarian, Miami </a:t>
            </a:r>
            <a:r>
              <a:rPr lang="en-US" sz="2000" dirty="0">
                <a:solidFill>
                  <a:schemeClr val="tx1"/>
                </a:solidFill>
              </a:rPr>
              <a:t>University </a:t>
            </a:r>
            <a:r>
              <a:rPr lang="en-US" sz="2000" dirty="0" smtClean="0">
                <a:solidFill>
                  <a:schemeClr val="tx1"/>
                </a:solidFill>
              </a:rPr>
              <a:t>Libraries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and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upcomingTFOE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co-chair 2012-2013.</a:t>
            </a: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Embedded Facilitators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Webinar #3 –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" y="924560"/>
            <a:ext cx="1503680" cy="2255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5" t="11218" r="28906"/>
          <a:stretch/>
        </p:blipFill>
        <p:spPr>
          <a:xfrm>
            <a:off x="579120" y="3474720"/>
            <a:ext cx="1666240" cy="211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444" y="995680"/>
            <a:ext cx="8376356" cy="4886960"/>
          </a:xfrm>
          <a:ln>
            <a:solidFill>
              <a:schemeClr val="tx1"/>
            </a:solidFill>
          </a:ln>
        </p:spPr>
        <p:txBody>
          <a:bodyPr lIns="2286000">
            <a:normAutofit/>
          </a:bodyPr>
          <a:lstStyle/>
          <a:p>
            <a:pPr marL="234950" indent="-234950" algn="l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Arial" charset="0"/>
              </a:rPr>
              <a:t>Evi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Arial" charset="0"/>
              </a:rPr>
              <a:t>Klett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, Denver Public Libraries 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 charset="0"/>
              </a:rPr>
              <a:t>– active member of the Transition Towns movement which  supports and trains communities to self-organize, build resilience and reduce CO2 emissions.</a:t>
            </a:r>
            <a:r>
              <a:rPr lang="en-US" sz="1600" dirty="0" smtClean="0">
                <a:latin typeface="+mj-lt"/>
              </a:rPr>
              <a:t> </a:t>
            </a:r>
            <a:endParaRPr lang="en-US" sz="1600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George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Arial" charset="0"/>
              </a:rPr>
              <a:t>Aulisio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, Scranton University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Public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Services Librarian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– Chair of his library's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Green Team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and member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of the University's Task Force on Sustainability. </a:t>
            </a:r>
            <a:endParaRPr lang="en-US" sz="1600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b="1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1600" b="1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Mara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Arial" charset="0"/>
              </a:rPr>
              <a:t>Egherman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charset="0"/>
              </a:rPr>
              <a:t>, Central College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 charset="0"/>
              </a:rPr>
              <a:t>, Collection Development – active member of Iowa Library Association and presenter on green topics.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Embedded Facilitators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Webinatr#3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charney\AppData\Local\Temp\Evi in Salida May 2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4" y="1094740"/>
            <a:ext cx="195072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charney\AppData\Local\Temp\IMG_2099 George cu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270" y="2786380"/>
            <a:ext cx="1206632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4" y="4399280"/>
            <a:ext cx="1133447" cy="131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4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444" y="995680"/>
            <a:ext cx="8376356" cy="4886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34950" indent="-234950">
              <a:lnSpc>
                <a:spcPct val="80000"/>
              </a:lnSpc>
            </a:pPr>
            <a:endParaRPr lang="en-U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If you are interested in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TFOE group discussion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please move yourself into the breakout room called ALA/TFOE listed in the “participants window”</a:t>
            </a:r>
          </a:p>
          <a:p>
            <a:pPr marL="234950" indent="-234950">
              <a:lnSpc>
                <a:spcPct val="80000"/>
              </a:lnSpc>
            </a:pPr>
            <a:endParaRPr lang="en-U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Move yourself by dragging and dropping your name listed in the participant window into the ALA/TFOE room.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30 minute Discussion Time! 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Webinar #3 –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444" y="995680"/>
            <a:ext cx="8376356" cy="4886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34950" indent="-234950" algn="l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endParaRPr lang="en-US" sz="4400" dirty="0" smtClean="0">
              <a:solidFill>
                <a:schemeClr val="tx1"/>
              </a:solidFill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sz="4400" dirty="0" smtClean="0">
                <a:solidFill>
                  <a:schemeClr val="tx1"/>
                </a:solidFill>
                <a:cs typeface="Arial" charset="0"/>
              </a:rPr>
              <a:t>Lets hear from the ALA group &amp; then Main </a:t>
            </a:r>
            <a:r>
              <a:rPr lang="en-US" sz="4400" dirty="0">
                <a:solidFill>
                  <a:schemeClr val="tx1"/>
                </a:solidFill>
                <a:cs typeface="Arial" charset="0"/>
              </a:rPr>
              <a:t>R</a:t>
            </a:r>
            <a:r>
              <a:rPr lang="en-US" sz="4400" dirty="0" smtClean="0">
                <a:solidFill>
                  <a:schemeClr val="tx1"/>
                </a:solidFill>
                <a:cs typeface="Arial" charset="0"/>
              </a:rPr>
              <a:t>oom!</a:t>
            </a:r>
            <a:endParaRPr lang="en-US" sz="4400" dirty="0">
              <a:solidFill>
                <a:schemeClr val="tx1"/>
              </a:solidFill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SHARING! 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Webinar #3 –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444" y="995680"/>
            <a:ext cx="8376356" cy="4886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34950" indent="-234950" algn="l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AUGUST </a:t>
            </a:r>
            <a:r>
              <a:rPr lang="en-US" b="1" dirty="0">
                <a:solidFill>
                  <a:schemeClr val="tx1"/>
                </a:solidFill>
                <a:cs typeface="Arial" charset="0"/>
              </a:rPr>
              <a:t>28,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2-3pm(eastern)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–&gt;</a:t>
            </a:r>
          </a:p>
          <a:p>
            <a:pPr marL="234950" indent="-234950"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wrap </a:t>
            </a:r>
            <a:r>
              <a:rPr lang="en-US" b="1" dirty="0">
                <a:solidFill>
                  <a:schemeClr val="tx1"/>
                </a:solidFill>
                <a:cs typeface="Arial" charset="0"/>
              </a:rPr>
              <a:t>up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series, action plans, next steps</a:t>
            </a:r>
          </a:p>
          <a:p>
            <a:pPr marL="234950" indent="-234950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i="1" dirty="0" smtClean="0">
                <a:solidFill>
                  <a:schemeClr val="tx1"/>
                </a:solidFill>
                <a:cs typeface="Arial" charset="0"/>
              </a:rPr>
              <a:t>*if you going to ALA, join us Fri June 22 7:30 for TFOE meeting!*</a:t>
            </a:r>
          </a:p>
          <a:p>
            <a:pPr marL="234950" indent="-234950">
              <a:lnSpc>
                <a:spcPct val="80000"/>
              </a:lnSpc>
            </a:pPr>
            <a:r>
              <a:rPr lang="en-US" i="1" dirty="0">
                <a:solidFill>
                  <a:schemeClr val="tx1"/>
                </a:solidFill>
                <a:cs typeface="Arial" charset="0"/>
                <a:hlinkClick r:id="rId3"/>
              </a:rPr>
              <a:t>http://</a:t>
            </a:r>
            <a:r>
              <a:rPr lang="en-US" i="1" dirty="0" smtClean="0">
                <a:solidFill>
                  <a:schemeClr val="tx1"/>
                </a:solidFill>
                <a:cs typeface="Arial" charset="0"/>
                <a:hlinkClick r:id="rId3"/>
              </a:rPr>
              <a:t>ala12.scheduler.ala.org/node/539</a:t>
            </a:r>
            <a:endParaRPr lang="en-US" i="1" dirty="0" smtClean="0">
              <a:solidFill>
                <a:schemeClr val="tx1"/>
              </a:solidFill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234950" indent="-234950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Thanks for participating! 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34950" indent="-234950"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444" y="247791"/>
            <a:ext cx="8376356" cy="584776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Next Webinar…</a:t>
            </a:r>
            <a:endParaRPr lang="en-US" sz="32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4" y="6054590"/>
            <a:ext cx="8376356" cy="523220"/>
          </a:xfrm>
          <a:prstGeom prst="rect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Libraries for Sustainability Webinar Series 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Webinar #3 – June 12, 2012</a:t>
            </a:r>
            <a:endParaRPr lang="en-US" sz="1400" dirty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438</Words>
  <Application>Microsoft Office PowerPoint</Application>
  <PresentationFormat>On-screen Show 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Elisabeth Williams</cp:lastModifiedBy>
  <cp:revision>210</cp:revision>
  <dcterms:created xsi:type="dcterms:W3CDTF">2011-10-04T15:41:33Z</dcterms:created>
  <dcterms:modified xsi:type="dcterms:W3CDTF">2012-06-12T19:45:43Z</dcterms:modified>
</cp:coreProperties>
</file>