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7" r:id="rId3"/>
    <p:sldId id="279" r:id="rId4"/>
    <p:sldId id="304" r:id="rId5"/>
    <p:sldId id="288" r:id="rId6"/>
    <p:sldId id="306" r:id="rId7"/>
    <p:sldId id="311" r:id="rId8"/>
    <p:sldId id="299" r:id="rId9"/>
    <p:sldId id="302" r:id="rId10"/>
    <p:sldId id="290" r:id="rId11"/>
    <p:sldId id="292" r:id="rId12"/>
    <p:sldId id="307" r:id="rId13"/>
    <p:sldId id="312" r:id="rId14"/>
    <p:sldId id="313" r:id="rId15"/>
    <p:sldId id="314" r:id="rId16"/>
    <p:sldId id="295" r:id="rId17"/>
    <p:sldId id="296" r:id="rId18"/>
    <p:sldId id="298"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374B1"/>
    <a:srgbClr val="32D626"/>
    <a:srgbClr val="E8E8E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2970" autoAdjust="0"/>
    <p:restoredTop sz="64173" autoAdjust="0"/>
  </p:normalViewPr>
  <p:slideViewPr>
    <p:cSldViewPr snapToGrid="0">
      <p:cViewPr varScale="1">
        <p:scale>
          <a:sx n="69" d="100"/>
          <a:sy n="69" d="100"/>
        </p:scale>
        <p:origin x="-92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BDD2C2-CD5A-46B1-AA15-EF7F4CBA758E}" type="doc">
      <dgm:prSet loTypeId="urn:microsoft.com/office/officeart/2005/8/layout/venn1" loCatId="relationship" qsTypeId="urn:microsoft.com/office/officeart/2005/8/quickstyle/simple1" qsCatId="simple" csTypeId="urn:microsoft.com/office/officeart/2005/8/colors/accent1_2" csCatId="accent1" phldr="1"/>
      <dgm:spPr/>
    </dgm:pt>
    <dgm:pt modelId="{E006EE82-6EB8-44E3-9A60-BC5B5CB6A072}">
      <dgm:prSet phldrT="[Text]"/>
      <dgm:spPr/>
      <dgm:t>
        <a:bodyPr/>
        <a:lstStyle/>
        <a:p>
          <a:r>
            <a:rPr lang="en-US" dirty="0" smtClean="0"/>
            <a:t>society</a:t>
          </a:r>
          <a:endParaRPr lang="en-US" dirty="0"/>
        </a:p>
      </dgm:t>
    </dgm:pt>
    <dgm:pt modelId="{580B174E-F65E-4922-8A6D-68F11A7344A0}" type="parTrans" cxnId="{07719123-894E-481E-9393-39486D52DEFF}">
      <dgm:prSet/>
      <dgm:spPr/>
      <dgm:t>
        <a:bodyPr/>
        <a:lstStyle/>
        <a:p>
          <a:endParaRPr lang="en-US"/>
        </a:p>
      </dgm:t>
    </dgm:pt>
    <dgm:pt modelId="{7F4E4239-8B38-45B2-AF35-A13DF906FD88}" type="sibTrans" cxnId="{07719123-894E-481E-9393-39486D52DEFF}">
      <dgm:prSet/>
      <dgm:spPr/>
      <dgm:t>
        <a:bodyPr/>
        <a:lstStyle/>
        <a:p>
          <a:endParaRPr lang="en-US"/>
        </a:p>
      </dgm:t>
    </dgm:pt>
    <dgm:pt modelId="{0754972A-EF59-45A6-96D4-328F01755C81}">
      <dgm:prSet phldrT="[Text]"/>
      <dgm:spPr/>
      <dgm:t>
        <a:bodyPr/>
        <a:lstStyle/>
        <a:p>
          <a:r>
            <a:rPr lang="en-US" dirty="0" smtClean="0"/>
            <a:t>environment</a:t>
          </a:r>
          <a:endParaRPr lang="en-US" dirty="0"/>
        </a:p>
      </dgm:t>
    </dgm:pt>
    <dgm:pt modelId="{A837643E-E90A-40A3-994C-1521CD2985B6}" type="parTrans" cxnId="{194ACA8E-0EDD-411B-893F-F008285960F7}">
      <dgm:prSet/>
      <dgm:spPr/>
      <dgm:t>
        <a:bodyPr/>
        <a:lstStyle/>
        <a:p>
          <a:endParaRPr lang="en-US"/>
        </a:p>
      </dgm:t>
    </dgm:pt>
    <dgm:pt modelId="{07195FD5-170D-4C93-AB73-7032712ACC7C}" type="sibTrans" cxnId="{194ACA8E-0EDD-411B-893F-F008285960F7}">
      <dgm:prSet/>
      <dgm:spPr/>
      <dgm:t>
        <a:bodyPr/>
        <a:lstStyle/>
        <a:p>
          <a:endParaRPr lang="en-US"/>
        </a:p>
      </dgm:t>
    </dgm:pt>
    <dgm:pt modelId="{4FD6B686-E1A1-4ADC-8A32-6400A67A54E2}">
      <dgm:prSet phldrT="[Text]"/>
      <dgm:spPr/>
      <dgm:t>
        <a:bodyPr/>
        <a:lstStyle/>
        <a:p>
          <a:r>
            <a:rPr lang="en-US" dirty="0" smtClean="0"/>
            <a:t>economy</a:t>
          </a:r>
          <a:endParaRPr lang="en-US" dirty="0"/>
        </a:p>
      </dgm:t>
    </dgm:pt>
    <dgm:pt modelId="{9B8F17C3-4CD5-4E23-AF48-DDBFA0789BEF}" type="parTrans" cxnId="{DAA23D6C-56D4-4A17-9381-67E61F9F036C}">
      <dgm:prSet/>
      <dgm:spPr/>
      <dgm:t>
        <a:bodyPr/>
        <a:lstStyle/>
        <a:p>
          <a:endParaRPr lang="en-US"/>
        </a:p>
      </dgm:t>
    </dgm:pt>
    <dgm:pt modelId="{802E15FC-961D-4363-BA1B-A975E54E8DFC}" type="sibTrans" cxnId="{DAA23D6C-56D4-4A17-9381-67E61F9F036C}">
      <dgm:prSet/>
      <dgm:spPr/>
      <dgm:t>
        <a:bodyPr/>
        <a:lstStyle/>
        <a:p>
          <a:endParaRPr lang="en-US"/>
        </a:p>
      </dgm:t>
    </dgm:pt>
    <dgm:pt modelId="{D26CDC4B-7BBF-4BDF-8C58-AB9190327FB4}" type="pres">
      <dgm:prSet presAssocID="{29BDD2C2-CD5A-46B1-AA15-EF7F4CBA758E}" presName="compositeShape" presStyleCnt="0">
        <dgm:presLayoutVars>
          <dgm:chMax val="7"/>
          <dgm:dir/>
          <dgm:resizeHandles val="exact"/>
        </dgm:presLayoutVars>
      </dgm:prSet>
      <dgm:spPr/>
    </dgm:pt>
    <dgm:pt modelId="{E1721821-2C3C-41E3-A559-32F1911C3E21}" type="pres">
      <dgm:prSet presAssocID="{E006EE82-6EB8-44E3-9A60-BC5B5CB6A072}" presName="circ1" presStyleLbl="vennNode1" presStyleIdx="0" presStyleCnt="3"/>
      <dgm:spPr/>
      <dgm:t>
        <a:bodyPr/>
        <a:lstStyle/>
        <a:p>
          <a:endParaRPr lang="en-US"/>
        </a:p>
      </dgm:t>
    </dgm:pt>
    <dgm:pt modelId="{5097783D-65C8-4505-B8F6-8869C5D72089}" type="pres">
      <dgm:prSet presAssocID="{E006EE82-6EB8-44E3-9A60-BC5B5CB6A072}" presName="circ1Tx" presStyleLbl="revTx" presStyleIdx="0" presStyleCnt="0">
        <dgm:presLayoutVars>
          <dgm:chMax val="0"/>
          <dgm:chPref val="0"/>
          <dgm:bulletEnabled val="1"/>
        </dgm:presLayoutVars>
      </dgm:prSet>
      <dgm:spPr/>
      <dgm:t>
        <a:bodyPr/>
        <a:lstStyle/>
        <a:p>
          <a:endParaRPr lang="en-US"/>
        </a:p>
      </dgm:t>
    </dgm:pt>
    <dgm:pt modelId="{2BB3CAFF-D33A-45DE-9D71-A80FE58DF5A2}" type="pres">
      <dgm:prSet presAssocID="{0754972A-EF59-45A6-96D4-328F01755C81}" presName="circ2" presStyleLbl="vennNode1" presStyleIdx="1" presStyleCnt="3"/>
      <dgm:spPr/>
      <dgm:t>
        <a:bodyPr/>
        <a:lstStyle/>
        <a:p>
          <a:endParaRPr lang="en-US"/>
        </a:p>
      </dgm:t>
    </dgm:pt>
    <dgm:pt modelId="{136222D3-F63B-4376-96E7-A90A048830BE}" type="pres">
      <dgm:prSet presAssocID="{0754972A-EF59-45A6-96D4-328F01755C81}" presName="circ2Tx" presStyleLbl="revTx" presStyleIdx="0" presStyleCnt="0">
        <dgm:presLayoutVars>
          <dgm:chMax val="0"/>
          <dgm:chPref val="0"/>
          <dgm:bulletEnabled val="1"/>
        </dgm:presLayoutVars>
      </dgm:prSet>
      <dgm:spPr/>
      <dgm:t>
        <a:bodyPr/>
        <a:lstStyle/>
        <a:p>
          <a:endParaRPr lang="en-US"/>
        </a:p>
      </dgm:t>
    </dgm:pt>
    <dgm:pt modelId="{029793AE-4FD6-43AD-8AC8-3EB67FFCC35E}" type="pres">
      <dgm:prSet presAssocID="{4FD6B686-E1A1-4ADC-8A32-6400A67A54E2}" presName="circ3" presStyleLbl="vennNode1" presStyleIdx="2" presStyleCnt="3"/>
      <dgm:spPr/>
      <dgm:t>
        <a:bodyPr/>
        <a:lstStyle/>
        <a:p>
          <a:endParaRPr lang="en-US"/>
        </a:p>
      </dgm:t>
    </dgm:pt>
    <dgm:pt modelId="{DE892E53-1E8F-4B19-A7E8-503818F59D93}" type="pres">
      <dgm:prSet presAssocID="{4FD6B686-E1A1-4ADC-8A32-6400A67A54E2}" presName="circ3Tx" presStyleLbl="revTx" presStyleIdx="0" presStyleCnt="0">
        <dgm:presLayoutVars>
          <dgm:chMax val="0"/>
          <dgm:chPref val="0"/>
          <dgm:bulletEnabled val="1"/>
        </dgm:presLayoutVars>
      </dgm:prSet>
      <dgm:spPr/>
      <dgm:t>
        <a:bodyPr/>
        <a:lstStyle/>
        <a:p>
          <a:endParaRPr lang="en-US"/>
        </a:p>
      </dgm:t>
    </dgm:pt>
  </dgm:ptLst>
  <dgm:cxnLst>
    <dgm:cxn modelId="{48404EAC-FBBF-4492-877B-2BE09C7B902A}" type="presOf" srcId="{E006EE82-6EB8-44E3-9A60-BC5B5CB6A072}" destId="{E1721821-2C3C-41E3-A559-32F1911C3E21}" srcOrd="0" destOrd="0" presId="urn:microsoft.com/office/officeart/2005/8/layout/venn1"/>
    <dgm:cxn modelId="{BF940C6B-CA61-4330-A290-48EB536FC48E}" type="presOf" srcId="{4FD6B686-E1A1-4ADC-8A32-6400A67A54E2}" destId="{DE892E53-1E8F-4B19-A7E8-503818F59D93}" srcOrd="1" destOrd="0" presId="urn:microsoft.com/office/officeart/2005/8/layout/venn1"/>
    <dgm:cxn modelId="{0E049C8D-9BA0-473A-9992-988E7160AFCC}" type="presOf" srcId="{4FD6B686-E1A1-4ADC-8A32-6400A67A54E2}" destId="{029793AE-4FD6-43AD-8AC8-3EB67FFCC35E}" srcOrd="0" destOrd="0" presId="urn:microsoft.com/office/officeart/2005/8/layout/venn1"/>
    <dgm:cxn modelId="{EC62690D-9494-4CC0-8D55-08425F26223E}" type="presOf" srcId="{29BDD2C2-CD5A-46B1-AA15-EF7F4CBA758E}" destId="{D26CDC4B-7BBF-4BDF-8C58-AB9190327FB4}" srcOrd="0" destOrd="0" presId="urn:microsoft.com/office/officeart/2005/8/layout/venn1"/>
    <dgm:cxn modelId="{455AB724-DF46-4C39-9DC5-15460A4A33B6}" type="presOf" srcId="{0754972A-EF59-45A6-96D4-328F01755C81}" destId="{2BB3CAFF-D33A-45DE-9D71-A80FE58DF5A2}" srcOrd="0" destOrd="0" presId="urn:microsoft.com/office/officeart/2005/8/layout/venn1"/>
    <dgm:cxn modelId="{5061CE15-A62F-4FE6-86E3-1DE4527DC7A8}" type="presOf" srcId="{E006EE82-6EB8-44E3-9A60-BC5B5CB6A072}" destId="{5097783D-65C8-4505-B8F6-8869C5D72089}" srcOrd="1" destOrd="0" presId="urn:microsoft.com/office/officeart/2005/8/layout/venn1"/>
    <dgm:cxn modelId="{194ACA8E-0EDD-411B-893F-F008285960F7}" srcId="{29BDD2C2-CD5A-46B1-AA15-EF7F4CBA758E}" destId="{0754972A-EF59-45A6-96D4-328F01755C81}" srcOrd="1" destOrd="0" parTransId="{A837643E-E90A-40A3-994C-1521CD2985B6}" sibTransId="{07195FD5-170D-4C93-AB73-7032712ACC7C}"/>
    <dgm:cxn modelId="{07719123-894E-481E-9393-39486D52DEFF}" srcId="{29BDD2C2-CD5A-46B1-AA15-EF7F4CBA758E}" destId="{E006EE82-6EB8-44E3-9A60-BC5B5CB6A072}" srcOrd="0" destOrd="0" parTransId="{580B174E-F65E-4922-8A6D-68F11A7344A0}" sibTransId="{7F4E4239-8B38-45B2-AF35-A13DF906FD88}"/>
    <dgm:cxn modelId="{AAE110A6-22CE-4697-80E9-012ECD92F33B}" type="presOf" srcId="{0754972A-EF59-45A6-96D4-328F01755C81}" destId="{136222D3-F63B-4376-96E7-A90A048830BE}" srcOrd="1" destOrd="0" presId="urn:microsoft.com/office/officeart/2005/8/layout/venn1"/>
    <dgm:cxn modelId="{DAA23D6C-56D4-4A17-9381-67E61F9F036C}" srcId="{29BDD2C2-CD5A-46B1-AA15-EF7F4CBA758E}" destId="{4FD6B686-E1A1-4ADC-8A32-6400A67A54E2}" srcOrd="2" destOrd="0" parTransId="{9B8F17C3-4CD5-4E23-AF48-DDBFA0789BEF}" sibTransId="{802E15FC-961D-4363-BA1B-A975E54E8DFC}"/>
    <dgm:cxn modelId="{42912A11-90FC-439B-B04E-CB4D2583335C}" type="presParOf" srcId="{D26CDC4B-7BBF-4BDF-8C58-AB9190327FB4}" destId="{E1721821-2C3C-41E3-A559-32F1911C3E21}" srcOrd="0" destOrd="0" presId="urn:microsoft.com/office/officeart/2005/8/layout/venn1"/>
    <dgm:cxn modelId="{34358008-1AAC-442B-B1CA-1C1EDF8DF09B}" type="presParOf" srcId="{D26CDC4B-7BBF-4BDF-8C58-AB9190327FB4}" destId="{5097783D-65C8-4505-B8F6-8869C5D72089}" srcOrd="1" destOrd="0" presId="urn:microsoft.com/office/officeart/2005/8/layout/venn1"/>
    <dgm:cxn modelId="{30ACA999-F30F-42EF-84F1-CF4F095E30CC}" type="presParOf" srcId="{D26CDC4B-7BBF-4BDF-8C58-AB9190327FB4}" destId="{2BB3CAFF-D33A-45DE-9D71-A80FE58DF5A2}" srcOrd="2" destOrd="0" presId="urn:microsoft.com/office/officeart/2005/8/layout/venn1"/>
    <dgm:cxn modelId="{C9276D9D-645F-4420-8950-82BCCF713E1E}" type="presParOf" srcId="{D26CDC4B-7BBF-4BDF-8C58-AB9190327FB4}" destId="{136222D3-F63B-4376-96E7-A90A048830BE}" srcOrd="3" destOrd="0" presId="urn:microsoft.com/office/officeart/2005/8/layout/venn1"/>
    <dgm:cxn modelId="{F1044C54-1E72-4754-B1D8-BE00785F38CB}" type="presParOf" srcId="{D26CDC4B-7BBF-4BDF-8C58-AB9190327FB4}" destId="{029793AE-4FD6-43AD-8AC8-3EB67FFCC35E}" srcOrd="4" destOrd="0" presId="urn:microsoft.com/office/officeart/2005/8/layout/venn1"/>
    <dgm:cxn modelId="{93DD3DDF-4ED9-4D90-91B9-81DDAEE5432D}" type="presParOf" srcId="{D26CDC4B-7BBF-4BDF-8C58-AB9190327FB4}" destId="{DE892E53-1E8F-4B19-A7E8-503818F59D93}" srcOrd="5"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94D8DE-2417-49F4-AA94-13B80F6006A5}"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en-US"/>
        </a:p>
      </dgm:t>
    </dgm:pt>
    <dgm:pt modelId="{A44D497A-B57C-4E98-90EE-CC4EE3D4B6D2}">
      <dgm:prSet phldrT="[Text]"/>
      <dgm:spPr>
        <a:solidFill>
          <a:schemeClr val="accent1">
            <a:lumMod val="60000"/>
            <a:lumOff val="40000"/>
          </a:schemeClr>
        </a:solidFill>
      </dgm:spPr>
      <dgm:t>
        <a:bodyPr/>
        <a:lstStyle/>
        <a:p>
          <a:r>
            <a:rPr lang="en-US" dirty="0" smtClean="0">
              <a:solidFill>
                <a:schemeClr val="tx1"/>
              </a:solidFill>
            </a:rPr>
            <a:t>Environment</a:t>
          </a:r>
          <a:endParaRPr lang="en-US" dirty="0">
            <a:solidFill>
              <a:schemeClr val="tx1"/>
            </a:solidFill>
          </a:endParaRPr>
        </a:p>
      </dgm:t>
    </dgm:pt>
    <dgm:pt modelId="{19A6A9C0-76B7-4B7F-96C6-C4D283B82F19}" type="parTrans" cxnId="{DF5D1871-B767-4DBC-BB5A-7D2C91AFBE19}">
      <dgm:prSet/>
      <dgm:spPr/>
      <dgm:t>
        <a:bodyPr/>
        <a:lstStyle/>
        <a:p>
          <a:endParaRPr lang="en-US"/>
        </a:p>
      </dgm:t>
    </dgm:pt>
    <dgm:pt modelId="{38A6B530-FAE4-44FE-B3D9-5448D7D0D206}" type="sibTrans" cxnId="{DF5D1871-B767-4DBC-BB5A-7D2C91AFBE19}">
      <dgm:prSet/>
      <dgm:spPr/>
      <dgm:t>
        <a:bodyPr/>
        <a:lstStyle/>
        <a:p>
          <a:endParaRPr lang="en-US"/>
        </a:p>
      </dgm:t>
    </dgm:pt>
    <dgm:pt modelId="{D80D2D6C-02DB-49FE-9D09-45A4DBC8260C}">
      <dgm:prSet phldrT="[Text]"/>
      <dgm:spPr>
        <a:solidFill>
          <a:schemeClr val="accent1">
            <a:lumMod val="60000"/>
            <a:lumOff val="40000"/>
          </a:schemeClr>
        </a:solidFill>
      </dgm:spPr>
      <dgm:t>
        <a:bodyPr/>
        <a:lstStyle/>
        <a:p>
          <a:r>
            <a:rPr lang="en-US" dirty="0" smtClean="0">
              <a:solidFill>
                <a:schemeClr val="tx1"/>
              </a:solidFill>
            </a:rPr>
            <a:t>Society</a:t>
          </a:r>
          <a:endParaRPr lang="en-US" dirty="0">
            <a:solidFill>
              <a:schemeClr val="tx1"/>
            </a:solidFill>
          </a:endParaRPr>
        </a:p>
      </dgm:t>
    </dgm:pt>
    <dgm:pt modelId="{E9C4D4AA-0758-46D1-91B3-19EDC31EE73E}" type="parTrans" cxnId="{36F54F73-D9BB-49AB-8231-55D98FC530CE}">
      <dgm:prSet/>
      <dgm:spPr/>
      <dgm:t>
        <a:bodyPr/>
        <a:lstStyle/>
        <a:p>
          <a:endParaRPr lang="en-US"/>
        </a:p>
      </dgm:t>
    </dgm:pt>
    <dgm:pt modelId="{0A9A9EF1-993F-43D9-9EA6-AC3602EACAC1}" type="sibTrans" cxnId="{36F54F73-D9BB-49AB-8231-55D98FC530CE}">
      <dgm:prSet/>
      <dgm:spPr/>
      <dgm:t>
        <a:bodyPr/>
        <a:lstStyle/>
        <a:p>
          <a:endParaRPr lang="en-US"/>
        </a:p>
      </dgm:t>
    </dgm:pt>
    <dgm:pt modelId="{5A14DD36-9C81-4456-8226-1236373D2F0F}">
      <dgm:prSet phldrT="[Text]"/>
      <dgm:spPr>
        <a:solidFill>
          <a:schemeClr val="accent1">
            <a:lumMod val="60000"/>
            <a:lumOff val="40000"/>
          </a:schemeClr>
        </a:solidFill>
      </dgm:spPr>
      <dgm:t>
        <a:bodyPr/>
        <a:lstStyle/>
        <a:p>
          <a:r>
            <a:rPr lang="en-US" dirty="0" smtClean="0">
              <a:solidFill>
                <a:schemeClr val="tx1"/>
              </a:solidFill>
            </a:rPr>
            <a:t>Economy</a:t>
          </a:r>
          <a:endParaRPr lang="en-US" dirty="0">
            <a:solidFill>
              <a:schemeClr val="tx1"/>
            </a:solidFill>
          </a:endParaRPr>
        </a:p>
      </dgm:t>
    </dgm:pt>
    <dgm:pt modelId="{D64CC1F8-5DA9-4570-888F-A550B7C43702}" type="parTrans" cxnId="{D2135CA8-23B4-4FB5-A209-A008E18E5F0D}">
      <dgm:prSet/>
      <dgm:spPr/>
      <dgm:t>
        <a:bodyPr/>
        <a:lstStyle/>
        <a:p>
          <a:endParaRPr lang="en-US"/>
        </a:p>
      </dgm:t>
    </dgm:pt>
    <dgm:pt modelId="{0403E15C-3E95-4FBC-9FBA-0F7B531CA5B6}" type="sibTrans" cxnId="{D2135CA8-23B4-4FB5-A209-A008E18E5F0D}">
      <dgm:prSet/>
      <dgm:spPr/>
      <dgm:t>
        <a:bodyPr/>
        <a:lstStyle/>
        <a:p>
          <a:endParaRPr lang="en-US"/>
        </a:p>
      </dgm:t>
    </dgm:pt>
    <dgm:pt modelId="{D64FE1FB-173F-405B-A440-3834D6DB2B4E}" type="pres">
      <dgm:prSet presAssocID="{6E94D8DE-2417-49F4-AA94-13B80F6006A5}" presName="Name0" presStyleCnt="0">
        <dgm:presLayoutVars>
          <dgm:chMax val="7"/>
          <dgm:resizeHandles val="exact"/>
        </dgm:presLayoutVars>
      </dgm:prSet>
      <dgm:spPr/>
      <dgm:t>
        <a:bodyPr/>
        <a:lstStyle/>
        <a:p>
          <a:endParaRPr lang="en-US"/>
        </a:p>
      </dgm:t>
    </dgm:pt>
    <dgm:pt modelId="{E72645BD-E57B-457F-A7D4-2582E4FAC99C}" type="pres">
      <dgm:prSet presAssocID="{6E94D8DE-2417-49F4-AA94-13B80F6006A5}" presName="comp1" presStyleCnt="0"/>
      <dgm:spPr/>
    </dgm:pt>
    <dgm:pt modelId="{B3D769C4-E5CF-47EF-AA44-8624DDB9CFD9}" type="pres">
      <dgm:prSet presAssocID="{6E94D8DE-2417-49F4-AA94-13B80F6006A5}" presName="circle1" presStyleLbl="node1" presStyleIdx="0" presStyleCnt="3"/>
      <dgm:spPr/>
      <dgm:t>
        <a:bodyPr/>
        <a:lstStyle/>
        <a:p>
          <a:endParaRPr lang="en-US"/>
        </a:p>
      </dgm:t>
    </dgm:pt>
    <dgm:pt modelId="{C84C59A4-4F1A-4C77-A80C-136C5FB6D651}" type="pres">
      <dgm:prSet presAssocID="{6E94D8DE-2417-49F4-AA94-13B80F6006A5}" presName="c1text" presStyleLbl="node1" presStyleIdx="0" presStyleCnt="3">
        <dgm:presLayoutVars>
          <dgm:bulletEnabled val="1"/>
        </dgm:presLayoutVars>
      </dgm:prSet>
      <dgm:spPr/>
      <dgm:t>
        <a:bodyPr/>
        <a:lstStyle/>
        <a:p>
          <a:endParaRPr lang="en-US"/>
        </a:p>
      </dgm:t>
    </dgm:pt>
    <dgm:pt modelId="{13325091-A893-4403-B3DC-A3683DC87F94}" type="pres">
      <dgm:prSet presAssocID="{6E94D8DE-2417-49F4-AA94-13B80F6006A5}" presName="comp2" presStyleCnt="0"/>
      <dgm:spPr/>
    </dgm:pt>
    <dgm:pt modelId="{D00A3A5E-7FA5-4A28-A51D-F6FE960601F3}" type="pres">
      <dgm:prSet presAssocID="{6E94D8DE-2417-49F4-AA94-13B80F6006A5}" presName="circle2" presStyleLbl="node1" presStyleIdx="1" presStyleCnt="3" custScaleY="100199" custLinFactNeighborX="-1184" custLinFactNeighborY="-6640"/>
      <dgm:spPr/>
      <dgm:t>
        <a:bodyPr/>
        <a:lstStyle/>
        <a:p>
          <a:endParaRPr lang="en-US"/>
        </a:p>
      </dgm:t>
    </dgm:pt>
    <dgm:pt modelId="{1C145EE5-2656-4DA6-A239-19D89343297A}" type="pres">
      <dgm:prSet presAssocID="{6E94D8DE-2417-49F4-AA94-13B80F6006A5}" presName="c2text" presStyleLbl="node1" presStyleIdx="1" presStyleCnt="3">
        <dgm:presLayoutVars>
          <dgm:bulletEnabled val="1"/>
        </dgm:presLayoutVars>
      </dgm:prSet>
      <dgm:spPr/>
      <dgm:t>
        <a:bodyPr/>
        <a:lstStyle/>
        <a:p>
          <a:endParaRPr lang="en-US"/>
        </a:p>
      </dgm:t>
    </dgm:pt>
    <dgm:pt modelId="{BEBA3893-D39A-4993-9573-C1057D715F05}" type="pres">
      <dgm:prSet presAssocID="{6E94D8DE-2417-49F4-AA94-13B80F6006A5}" presName="comp3" presStyleCnt="0"/>
      <dgm:spPr/>
    </dgm:pt>
    <dgm:pt modelId="{21AC76C0-449F-44D5-B389-80C2C807BF1A}" type="pres">
      <dgm:prSet presAssocID="{6E94D8DE-2417-49F4-AA94-13B80F6006A5}" presName="circle3" presStyleLbl="node1" presStyleIdx="2" presStyleCnt="3" custScaleY="100646" custLinFactNeighborX="1245" custLinFactNeighborY="-24901"/>
      <dgm:spPr/>
      <dgm:t>
        <a:bodyPr/>
        <a:lstStyle/>
        <a:p>
          <a:endParaRPr lang="en-US"/>
        </a:p>
      </dgm:t>
    </dgm:pt>
    <dgm:pt modelId="{77B1420B-C030-4775-86FF-C0963E3ADE54}" type="pres">
      <dgm:prSet presAssocID="{6E94D8DE-2417-49F4-AA94-13B80F6006A5}" presName="c3text" presStyleLbl="node1" presStyleIdx="2" presStyleCnt="3">
        <dgm:presLayoutVars>
          <dgm:bulletEnabled val="1"/>
        </dgm:presLayoutVars>
      </dgm:prSet>
      <dgm:spPr/>
      <dgm:t>
        <a:bodyPr/>
        <a:lstStyle/>
        <a:p>
          <a:endParaRPr lang="en-US"/>
        </a:p>
      </dgm:t>
    </dgm:pt>
  </dgm:ptLst>
  <dgm:cxnLst>
    <dgm:cxn modelId="{DF5D1871-B767-4DBC-BB5A-7D2C91AFBE19}" srcId="{6E94D8DE-2417-49F4-AA94-13B80F6006A5}" destId="{A44D497A-B57C-4E98-90EE-CC4EE3D4B6D2}" srcOrd="0" destOrd="0" parTransId="{19A6A9C0-76B7-4B7F-96C6-C4D283B82F19}" sibTransId="{38A6B530-FAE4-44FE-B3D9-5448D7D0D206}"/>
    <dgm:cxn modelId="{D2135CA8-23B4-4FB5-A209-A008E18E5F0D}" srcId="{6E94D8DE-2417-49F4-AA94-13B80F6006A5}" destId="{5A14DD36-9C81-4456-8226-1236373D2F0F}" srcOrd="2" destOrd="0" parTransId="{D64CC1F8-5DA9-4570-888F-A550B7C43702}" sibTransId="{0403E15C-3E95-4FBC-9FBA-0F7B531CA5B6}"/>
    <dgm:cxn modelId="{5D1AF011-2E6A-4D31-8F01-E819B6CF59E9}" type="presOf" srcId="{A44D497A-B57C-4E98-90EE-CC4EE3D4B6D2}" destId="{C84C59A4-4F1A-4C77-A80C-136C5FB6D651}" srcOrd="1" destOrd="0" presId="urn:microsoft.com/office/officeart/2005/8/layout/venn2"/>
    <dgm:cxn modelId="{15A247BB-9962-4D0A-843E-522B95F69463}" type="presOf" srcId="{5A14DD36-9C81-4456-8226-1236373D2F0F}" destId="{21AC76C0-449F-44D5-B389-80C2C807BF1A}" srcOrd="0" destOrd="0" presId="urn:microsoft.com/office/officeart/2005/8/layout/venn2"/>
    <dgm:cxn modelId="{D88BDB2E-5839-4183-8817-B62EF710E4EE}" type="presOf" srcId="{6E94D8DE-2417-49F4-AA94-13B80F6006A5}" destId="{D64FE1FB-173F-405B-A440-3834D6DB2B4E}" srcOrd="0" destOrd="0" presId="urn:microsoft.com/office/officeart/2005/8/layout/venn2"/>
    <dgm:cxn modelId="{36F54F73-D9BB-49AB-8231-55D98FC530CE}" srcId="{6E94D8DE-2417-49F4-AA94-13B80F6006A5}" destId="{D80D2D6C-02DB-49FE-9D09-45A4DBC8260C}" srcOrd="1" destOrd="0" parTransId="{E9C4D4AA-0758-46D1-91B3-19EDC31EE73E}" sibTransId="{0A9A9EF1-993F-43D9-9EA6-AC3602EACAC1}"/>
    <dgm:cxn modelId="{977E3FB4-C276-4518-ABC2-C532065213BD}" type="presOf" srcId="{A44D497A-B57C-4E98-90EE-CC4EE3D4B6D2}" destId="{B3D769C4-E5CF-47EF-AA44-8624DDB9CFD9}" srcOrd="0" destOrd="0" presId="urn:microsoft.com/office/officeart/2005/8/layout/venn2"/>
    <dgm:cxn modelId="{F75BB2A0-8740-4A41-9EA3-F2FAE31DCE29}" type="presOf" srcId="{D80D2D6C-02DB-49FE-9D09-45A4DBC8260C}" destId="{D00A3A5E-7FA5-4A28-A51D-F6FE960601F3}" srcOrd="0" destOrd="0" presId="urn:microsoft.com/office/officeart/2005/8/layout/venn2"/>
    <dgm:cxn modelId="{E3D920A7-38D4-4D26-ADA2-370EE3DB367F}" type="presOf" srcId="{5A14DD36-9C81-4456-8226-1236373D2F0F}" destId="{77B1420B-C030-4775-86FF-C0963E3ADE54}" srcOrd="1" destOrd="0" presId="urn:microsoft.com/office/officeart/2005/8/layout/venn2"/>
    <dgm:cxn modelId="{44062CB9-C9FD-4BBD-B8ED-E0E5CDD62CF7}" type="presOf" srcId="{D80D2D6C-02DB-49FE-9D09-45A4DBC8260C}" destId="{1C145EE5-2656-4DA6-A239-19D89343297A}" srcOrd="1" destOrd="0" presId="urn:microsoft.com/office/officeart/2005/8/layout/venn2"/>
    <dgm:cxn modelId="{17F2966D-F550-41C6-8975-08645765E1FB}" type="presParOf" srcId="{D64FE1FB-173F-405B-A440-3834D6DB2B4E}" destId="{E72645BD-E57B-457F-A7D4-2582E4FAC99C}" srcOrd="0" destOrd="0" presId="urn:microsoft.com/office/officeart/2005/8/layout/venn2"/>
    <dgm:cxn modelId="{9C9E48F5-4931-4032-A78B-7ECCBCAAF943}" type="presParOf" srcId="{E72645BD-E57B-457F-A7D4-2582E4FAC99C}" destId="{B3D769C4-E5CF-47EF-AA44-8624DDB9CFD9}" srcOrd="0" destOrd="0" presId="urn:microsoft.com/office/officeart/2005/8/layout/venn2"/>
    <dgm:cxn modelId="{F750BEFE-17C9-47A6-93CD-59890C7BBAD6}" type="presParOf" srcId="{E72645BD-E57B-457F-A7D4-2582E4FAC99C}" destId="{C84C59A4-4F1A-4C77-A80C-136C5FB6D651}" srcOrd="1" destOrd="0" presId="urn:microsoft.com/office/officeart/2005/8/layout/venn2"/>
    <dgm:cxn modelId="{A6291953-2E2A-49FA-A0E1-1996FF14B518}" type="presParOf" srcId="{D64FE1FB-173F-405B-A440-3834D6DB2B4E}" destId="{13325091-A893-4403-B3DC-A3683DC87F94}" srcOrd="1" destOrd="0" presId="urn:microsoft.com/office/officeart/2005/8/layout/venn2"/>
    <dgm:cxn modelId="{76929F85-43E0-4EDD-B5A2-3607A1AF08F7}" type="presParOf" srcId="{13325091-A893-4403-B3DC-A3683DC87F94}" destId="{D00A3A5E-7FA5-4A28-A51D-F6FE960601F3}" srcOrd="0" destOrd="0" presId="urn:microsoft.com/office/officeart/2005/8/layout/venn2"/>
    <dgm:cxn modelId="{30B347DE-EDD8-4AFC-B447-B38229219552}" type="presParOf" srcId="{13325091-A893-4403-B3DC-A3683DC87F94}" destId="{1C145EE5-2656-4DA6-A239-19D89343297A}" srcOrd="1" destOrd="0" presId="urn:microsoft.com/office/officeart/2005/8/layout/venn2"/>
    <dgm:cxn modelId="{72149786-A8F4-45FF-B53C-4409DF9A38A8}" type="presParOf" srcId="{D64FE1FB-173F-405B-A440-3834D6DB2B4E}" destId="{BEBA3893-D39A-4993-9573-C1057D715F05}" srcOrd="2" destOrd="0" presId="urn:microsoft.com/office/officeart/2005/8/layout/venn2"/>
    <dgm:cxn modelId="{C3D265DD-E63D-4589-A233-65D9DCAF9348}" type="presParOf" srcId="{BEBA3893-D39A-4993-9573-C1057D715F05}" destId="{21AC76C0-449F-44D5-B389-80C2C807BF1A}" srcOrd="0" destOrd="0" presId="urn:microsoft.com/office/officeart/2005/8/layout/venn2"/>
    <dgm:cxn modelId="{A99A0C8A-8FB2-4ABA-A761-DC5B1DF7ED35}" type="presParOf" srcId="{BEBA3893-D39A-4993-9573-C1057D715F05}" destId="{77B1420B-C030-4775-86FF-C0963E3ADE54}" srcOrd="1" destOrd="0" presId="urn:microsoft.com/office/officeart/2005/8/layout/venn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1721821-2C3C-41E3-A559-32F1911C3E21}">
      <dsp:nvSpPr>
        <dsp:cNvPr id="0" name=""/>
        <dsp:cNvSpPr/>
      </dsp:nvSpPr>
      <dsp:spPr>
        <a:xfrm>
          <a:off x="1262915" y="40367"/>
          <a:ext cx="1937656" cy="193765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en-US" sz="1700" kern="1200" dirty="0" smtClean="0"/>
            <a:t>society</a:t>
          </a:r>
          <a:endParaRPr lang="en-US" sz="1700" kern="1200" dirty="0"/>
        </a:p>
      </dsp:txBody>
      <dsp:txXfrm>
        <a:off x="1521269" y="379457"/>
        <a:ext cx="1420947" cy="871945"/>
      </dsp:txXfrm>
    </dsp:sp>
    <dsp:sp modelId="{2BB3CAFF-D33A-45DE-9D71-A80FE58DF5A2}">
      <dsp:nvSpPr>
        <dsp:cNvPr id="0" name=""/>
        <dsp:cNvSpPr/>
      </dsp:nvSpPr>
      <dsp:spPr>
        <a:xfrm>
          <a:off x="1962086" y="1251402"/>
          <a:ext cx="1937656" cy="193765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en-US" sz="1700" kern="1200" dirty="0" smtClean="0"/>
            <a:t>environment</a:t>
          </a:r>
          <a:endParaRPr lang="en-US" sz="1700" kern="1200" dirty="0"/>
        </a:p>
      </dsp:txBody>
      <dsp:txXfrm>
        <a:off x="2554686" y="1751964"/>
        <a:ext cx="1162593" cy="1065710"/>
      </dsp:txXfrm>
    </dsp:sp>
    <dsp:sp modelId="{029793AE-4FD6-43AD-8AC8-3EB67FFCC35E}">
      <dsp:nvSpPr>
        <dsp:cNvPr id="0" name=""/>
        <dsp:cNvSpPr/>
      </dsp:nvSpPr>
      <dsp:spPr>
        <a:xfrm>
          <a:off x="563744" y="1251402"/>
          <a:ext cx="1937656" cy="193765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r>
            <a:rPr lang="en-US" sz="1700" kern="1200" dirty="0" smtClean="0"/>
            <a:t>economy</a:t>
          </a:r>
          <a:endParaRPr lang="en-US" sz="1700" kern="1200" dirty="0"/>
        </a:p>
      </dsp:txBody>
      <dsp:txXfrm>
        <a:off x="746207" y="1751964"/>
        <a:ext cx="1162593" cy="106571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D769C4-E5CF-47EF-AA44-8624DDB9CFD9}">
      <dsp:nvSpPr>
        <dsp:cNvPr id="0" name=""/>
        <dsp:cNvSpPr/>
      </dsp:nvSpPr>
      <dsp:spPr>
        <a:xfrm>
          <a:off x="584978" y="-2420"/>
          <a:ext cx="2997716" cy="2997716"/>
        </a:xfrm>
        <a:prstGeom prst="ellipse">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solidFill>
                <a:schemeClr val="tx1"/>
              </a:solidFill>
            </a:rPr>
            <a:t>Environment</a:t>
          </a:r>
          <a:endParaRPr lang="en-US" sz="1300" kern="1200" dirty="0">
            <a:solidFill>
              <a:schemeClr val="tx1"/>
            </a:solidFill>
          </a:endParaRPr>
        </a:p>
      </dsp:txBody>
      <dsp:txXfrm>
        <a:off x="1559985" y="147465"/>
        <a:ext cx="1047702" cy="449657"/>
      </dsp:txXfrm>
    </dsp:sp>
    <dsp:sp modelId="{D00A3A5E-7FA5-4A28-A51D-F6FE960601F3}">
      <dsp:nvSpPr>
        <dsp:cNvPr id="0" name=""/>
        <dsp:cNvSpPr/>
      </dsp:nvSpPr>
      <dsp:spPr>
        <a:xfrm>
          <a:off x="933072" y="595485"/>
          <a:ext cx="2248287" cy="2252761"/>
        </a:xfrm>
        <a:prstGeom prst="ellipse">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solidFill>
                <a:schemeClr val="tx1"/>
              </a:solidFill>
            </a:rPr>
            <a:t>Society</a:t>
          </a:r>
          <a:endParaRPr lang="en-US" sz="1300" kern="1200" dirty="0">
            <a:solidFill>
              <a:schemeClr val="tx1"/>
            </a:solidFill>
          </a:endParaRPr>
        </a:p>
      </dsp:txBody>
      <dsp:txXfrm>
        <a:off x="1533365" y="736282"/>
        <a:ext cx="1047702" cy="422392"/>
      </dsp:txXfrm>
    </dsp:sp>
    <dsp:sp modelId="{21AC76C0-449F-44D5-B389-80C2C807BF1A}">
      <dsp:nvSpPr>
        <dsp:cNvPr id="0" name=""/>
        <dsp:cNvSpPr/>
      </dsp:nvSpPr>
      <dsp:spPr>
        <a:xfrm>
          <a:off x="1353068" y="1118365"/>
          <a:ext cx="1498858" cy="1508541"/>
        </a:xfrm>
        <a:prstGeom prst="ellipse">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77850">
            <a:lnSpc>
              <a:spcPct val="90000"/>
            </a:lnSpc>
            <a:spcBef>
              <a:spcPct val="0"/>
            </a:spcBef>
            <a:spcAft>
              <a:spcPct val="35000"/>
            </a:spcAft>
          </a:pPr>
          <a:r>
            <a:rPr lang="en-US" sz="1300" kern="1200" dirty="0" smtClean="0">
              <a:solidFill>
                <a:schemeClr val="tx1"/>
              </a:solidFill>
            </a:rPr>
            <a:t>Economy</a:t>
          </a:r>
          <a:endParaRPr lang="en-US" sz="1300" kern="1200" dirty="0">
            <a:solidFill>
              <a:schemeClr val="tx1"/>
            </a:solidFill>
          </a:endParaRPr>
        </a:p>
      </dsp:txBody>
      <dsp:txXfrm>
        <a:off x="1572570" y="1495501"/>
        <a:ext cx="1059853" cy="75427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B2B9A998-CB85-4CA3-8D97-2AAF9250C243}" type="datetimeFigureOut">
              <a:rPr lang="en-US"/>
              <a:pPr>
                <a:defRPr/>
              </a:pPr>
              <a:t>2/28/2012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2BBF4081-7E0D-4662-97DD-142515D32201}" type="slidenum">
              <a:rPr lang="en-US"/>
              <a:pPr>
                <a:defRPr/>
              </a:pPr>
              <a:t>‹#›</a:t>
            </a:fld>
            <a:endParaRPr lang="en-US" dirty="0"/>
          </a:p>
        </p:txBody>
      </p:sp>
    </p:spTree>
    <p:extLst>
      <p:ext uri="{BB962C8B-B14F-4D97-AF65-F5344CB8AC3E}">
        <p14:creationId xmlns:p14="http://schemas.microsoft.com/office/powerpoint/2010/main" xmlns="" val="30558495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DA2024FB-3511-4F88-90F0-B9F71FA5BEAA}" type="datetimeFigureOut">
              <a:rPr lang="en-US"/>
              <a:pPr>
                <a:defRPr/>
              </a:pPr>
              <a:t>2/28/2012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F36CBBA9-EE67-40C3-8DDB-1319D7301F6E}" type="slidenum">
              <a:rPr lang="en-US"/>
              <a:pPr>
                <a:defRPr/>
              </a:pPr>
              <a:t>‹#›</a:t>
            </a:fld>
            <a:endParaRPr lang="en-US" dirty="0"/>
          </a:p>
        </p:txBody>
      </p:sp>
    </p:spTree>
    <p:extLst>
      <p:ext uri="{BB962C8B-B14F-4D97-AF65-F5344CB8AC3E}">
        <p14:creationId xmlns:p14="http://schemas.microsoft.com/office/powerpoint/2010/main" xmlns="" val="1475382546"/>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escholarship.org/uc/uclalib_egj"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escholarship.org/uc/item/1zs6k7m2" TargetMode="External"/><Relationship Id="rId5" Type="http://schemas.openxmlformats.org/officeDocument/2006/relationships/hyperlink" Target="http://www.libraryjournal.com/article/CA200606.html" TargetMode="External"/><Relationship Id="rId4" Type="http://schemas.openxmlformats.org/officeDocument/2006/relationships/hyperlink" Target="http://www.ala.org/ala/mgrps/rts/srrt/tfoe/taskforceenvironment.cfm"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nbii.gov/"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linkedin.com/groups/Sustainability-Librarians-3928605?itemaction=mclk&amp;anetid=3928605&amp;impid=&amp;pgkey=anet_search_results&amp;actpref=anetsrch_name&amp;trk=anetsrch_name&amp;goback=.gdr_1307458504222_1"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mailto:dalderson@ala.org"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MADELEINE</a:t>
            </a:r>
          </a:p>
          <a:p>
            <a:endParaRPr lang="en-US" dirty="0" smtClean="0"/>
          </a:p>
          <a:p>
            <a:r>
              <a:rPr lang="en-US" dirty="0" smtClean="0"/>
              <a:t>General</a:t>
            </a:r>
            <a:r>
              <a:rPr lang="en-US" baseline="0" dirty="0" smtClean="0"/>
              <a:t> welcome – thanks for being here…..</a:t>
            </a:r>
          </a:p>
          <a:p>
            <a:endParaRPr lang="en-US" baseline="0" dirty="0" smtClean="0"/>
          </a:p>
          <a:p>
            <a:r>
              <a:rPr lang="en-US" baseline="0" dirty="0" smtClean="0"/>
              <a:t>This is the first in a series of 4 webinars</a:t>
            </a:r>
            <a:endParaRPr lang="en-US" dirty="0" smtClean="0"/>
          </a:p>
          <a:p>
            <a:endParaRPr lang="en-US" dirty="0" smtClean="0"/>
          </a:p>
          <a:p>
            <a:r>
              <a:rPr lang="en-US" dirty="0" smtClean="0"/>
              <a:t>We</a:t>
            </a:r>
            <a:r>
              <a:rPr lang="en-US" baseline="0" dirty="0" smtClean="0"/>
              <a:t> have over 50 enrolled p</a:t>
            </a:r>
            <a:r>
              <a:rPr lang="en-US" dirty="0" smtClean="0"/>
              <a:t>articipants from all over the country and representing different types of organizations, such as public libraries, academic libraries,</a:t>
            </a:r>
            <a:r>
              <a:rPr lang="en-US" baseline="0" dirty="0" smtClean="0"/>
              <a:t> occupy wall street peoples library, corporations, non-profits; we have library volunteers, librarians, graduate students, consultants, individuals working in the green building industry, and even a participant involved in environmental education in </a:t>
            </a:r>
            <a:r>
              <a:rPr lang="en-US" baseline="0" dirty="0" err="1" smtClean="0"/>
              <a:t>nigeria</a:t>
            </a:r>
            <a:r>
              <a:rPr lang="en-US" baseline="0" dirty="0" smtClean="0"/>
              <a:t>.</a:t>
            </a:r>
          </a:p>
          <a:p>
            <a:endParaRPr lang="en-US" baseline="0" dirty="0" smtClean="0"/>
          </a:p>
          <a:p>
            <a:r>
              <a:rPr lang="en-US" baseline="0" dirty="0" smtClean="0"/>
              <a:t>A lot to cover in 1 hour – this is a participatory webinar, we hope you will contribute to the dialogue </a:t>
            </a:r>
          </a:p>
          <a:p>
            <a:endParaRPr lang="en-US" baseline="0" dirty="0" smtClean="0"/>
          </a:p>
          <a:p>
            <a:r>
              <a:rPr lang="en-US" baseline="0" dirty="0" smtClean="0"/>
              <a:t>Let me introduce the facilitators – next slide</a:t>
            </a:r>
            <a:endParaRPr lang="en-US" dirty="0"/>
          </a:p>
        </p:txBody>
      </p:sp>
      <p:sp>
        <p:nvSpPr>
          <p:cNvPr id="4" name="Slide Number Placeholder 3"/>
          <p:cNvSpPr>
            <a:spLocks noGrp="1"/>
          </p:cNvSpPr>
          <p:nvPr>
            <p:ph type="sldNum" sz="quarter" idx="10"/>
          </p:nvPr>
        </p:nvSpPr>
        <p:spPr/>
        <p:txBody>
          <a:bodyPr/>
          <a:lstStyle/>
          <a:p>
            <a:pPr>
              <a:defRPr/>
            </a:pPr>
            <a:fld id="{F36CBBA9-EE67-40C3-8DDB-1319D7301F6E}"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BETH</a:t>
            </a:r>
            <a:endParaRPr lang="en-US" dirty="0"/>
          </a:p>
        </p:txBody>
      </p:sp>
      <p:sp>
        <p:nvSpPr>
          <p:cNvPr id="4" name="Slide Number Placeholder 3"/>
          <p:cNvSpPr>
            <a:spLocks noGrp="1"/>
          </p:cNvSpPr>
          <p:nvPr>
            <p:ph type="sldNum" sz="quarter" idx="10"/>
          </p:nvPr>
        </p:nvSpPr>
        <p:spPr/>
        <p:txBody>
          <a:bodyPr/>
          <a:lstStyle/>
          <a:p>
            <a:pPr>
              <a:defRPr/>
            </a:pPr>
            <a:fld id="{F36CBBA9-EE67-40C3-8DDB-1319D7301F6E}" type="slidenum">
              <a:rPr lang="en-US" smtClean="0"/>
              <a:pPr>
                <a:defRPr/>
              </a:pPr>
              <a:t>10</a:t>
            </a:fld>
            <a:endParaRPr lang="en-US" dirty="0"/>
          </a:p>
        </p:txBody>
      </p:sp>
    </p:spTree>
    <p:extLst>
      <p:ext uri="{BB962C8B-B14F-4D97-AF65-F5344CB8AC3E}">
        <p14:creationId xmlns:p14="http://schemas.microsoft.com/office/powerpoint/2010/main" xmlns="" val="38252151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BETH</a:t>
            </a:r>
            <a:endParaRPr lang="en-US" dirty="0"/>
          </a:p>
        </p:txBody>
      </p:sp>
      <p:sp>
        <p:nvSpPr>
          <p:cNvPr id="4" name="Slide Number Placeholder 3"/>
          <p:cNvSpPr>
            <a:spLocks noGrp="1"/>
          </p:cNvSpPr>
          <p:nvPr>
            <p:ph type="sldNum" sz="quarter" idx="10"/>
          </p:nvPr>
        </p:nvSpPr>
        <p:spPr/>
        <p:txBody>
          <a:bodyPr/>
          <a:lstStyle/>
          <a:p>
            <a:pPr>
              <a:defRPr/>
            </a:pPr>
            <a:fld id="{F36CBBA9-EE67-40C3-8DDB-1319D7301F6E}" type="slidenum">
              <a:rPr lang="en-US" smtClean="0"/>
              <a:pPr>
                <a:defRPr/>
              </a:pPr>
              <a:t>11</a:t>
            </a:fld>
            <a:endParaRPr lang="en-US" dirty="0"/>
          </a:p>
        </p:txBody>
      </p:sp>
    </p:spTree>
    <p:extLst>
      <p:ext uri="{BB962C8B-B14F-4D97-AF65-F5344CB8AC3E}">
        <p14:creationId xmlns:p14="http://schemas.microsoft.com/office/powerpoint/2010/main" xmlns="" val="24438018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marL="0" indent="0">
              <a:buFont typeface="Arial" pitchFamily="34" charset="0"/>
              <a:buNone/>
            </a:pPr>
            <a:r>
              <a:rPr lang="en-US" sz="1200" dirty="0" smtClean="0">
                <a:solidFill>
                  <a:prstClr val="black"/>
                </a:solidFill>
                <a:latin typeface="+mn-lt"/>
              </a:rPr>
              <a:t>BETH</a:t>
            </a:r>
          </a:p>
          <a:p>
            <a:pPr marL="0" indent="0">
              <a:buFont typeface="Arial" pitchFamily="34" charset="0"/>
              <a:buNone/>
            </a:pPr>
            <a:endParaRPr lang="en-US" sz="1200" dirty="0" smtClean="0">
              <a:solidFill>
                <a:prstClr val="black"/>
              </a:solidFill>
              <a:latin typeface="+mn-lt"/>
            </a:endParaRPr>
          </a:p>
          <a:p>
            <a:pPr marL="0" indent="0">
              <a:buFont typeface="Arial" pitchFamily="34" charset="0"/>
              <a:buNone/>
            </a:pPr>
            <a:r>
              <a:rPr lang="en-US" sz="1200" dirty="0" smtClean="0">
                <a:solidFill>
                  <a:prstClr val="black"/>
                </a:solidFill>
                <a:latin typeface="+mn-lt"/>
              </a:rPr>
              <a:t>Maria Anna </a:t>
            </a:r>
            <a:r>
              <a:rPr lang="en-US" sz="1200" dirty="0" err="1" smtClean="0">
                <a:solidFill>
                  <a:prstClr val="black"/>
                </a:solidFill>
                <a:latin typeface="+mn-lt"/>
              </a:rPr>
              <a:t>Jankowska</a:t>
            </a:r>
            <a:r>
              <a:rPr lang="en-US" sz="1200" dirty="0" smtClean="0">
                <a:solidFill>
                  <a:prstClr val="black"/>
                </a:solidFill>
                <a:latin typeface="+mn-lt"/>
              </a:rPr>
              <a:t> is a Social Sciences Librarian at the UCLA Research Library. She holds a Ph.D. in economics from Poznan University of Economics in Poland and an M.L.I.S. from the University of California at Berkeley. She is the founding editor of the </a:t>
            </a:r>
            <a:r>
              <a:rPr lang="en-US" sz="1200" dirty="0" smtClean="0">
                <a:solidFill>
                  <a:prstClr val="black"/>
                </a:solidFill>
                <a:latin typeface="+mn-lt"/>
                <a:hlinkClick r:id="rId3"/>
              </a:rPr>
              <a:t>Electronic Green Journal,</a:t>
            </a:r>
            <a:r>
              <a:rPr lang="en-US" sz="1200" dirty="0" smtClean="0">
                <a:solidFill>
                  <a:prstClr val="black"/>
                </a:solidFill>
                <a:latin typeface="+mn-lt"/>
              </a:rPr>
              <a:t> the first open access peer reviewed journal published since 1994 and disseminating information concerning sources on international environmental topics. For many years she was the chair of the ALA’s Social Responsibility Round Table </a:t>
            </a:r>
            <a:r>
              <a:rPr lang="en-US" sz="1200" dirty="0" smtClean="0">
                <a:solidFill>
                  <a:prstClr val="black"/>
                </a:solidFill>
                <a:latin typeface="+mn-lt"/>
                <a:hlinkClick r:id="rId4"/>
              </a:rPr>
              <a:t>Task Force  on the Environment </a:t>
            </a:r>
            <a:r>
              <a:rPr lang="en-US" sz="1200" dirty="0" smtClean="0">
                <a:solidFill>
                  <a:prstClr val="black"/>
                </a:solidFill>
                <a:latin typeface="+mn-lt"/>
              </a:rPr>
              <a:t>working on the adoption by ALA of non-chlorine paper, greening ALA conferences, and many environmental programs organized by the Task. In 2002, Library Journal named her as one of libraries' "</a:t>
            </a:r>
            <a:r>
              <a:rPr lang="en-US" sz="1200" dirty="0" smtClean="0">
                <a:solidFill>
                  <a:prstClr val="black"/>
                </a:solidFill>
                <a:latin typeface="+mn-lt"/>
                <a:hlinkClick r:id="rId5"/>
              </a:rPr>
              <a:t>Movers and Shakers.”</a:t>
            </a:r>
            <a:r>
              <a:rPr lang="en-US" sz="1200" dirty="0" smtClean="0">
                <a:solidFill>
                  <a:prstClr val="black"/>
                </a:solidFill>
                <a:latin typeface="+mn-lt"/>
              </a:rPr>
              <a:t> Recently, she published the article on  </a:t>
            </a:r>
          </a:p>
          <a:p>
            <a:r>
              <a:rPr lang="en-US" sz="1200" dirty="0" smtClean="0">
                <a:solidFill>
                  <a:prstClr val="black"/>
                </a:solidFill>
                <a:latin typeface="+mn-lt"/>
                <a:hlinkClick r:id="rId6"/>
              </a:rPr>
              <a:t>Going beyond Environmental Programs and </a:t>
            </a:r>
            <a:r>
              <a:rPr lang="en-US" sz="1200" i="1" dirty="0" smtClean="0">
                <a:solidFill>
                  <a:prstClr val="black"/>
                </a:solidFill>
                <a:latin typeface="+mn-lt"/>
                <a:hlinkClick r:id="rId6"/>
              </a:rPr>
              <a:t>Green</a:t>
            </a:r>
            <a:r>
              <a:rPr lang="en-US" sz="1200" dirty="0" smtClean="0">
                <a:solidFill>
                  <a:prstClr val="black"/>
                </a:solidFill>
                <a:latin typeface="+mn-lt"/>
                <a:hlinkClick r:id="rId6"/>
              </a:rPr>
              <a:t> Practices at the American Library Association </a:t>
            </a:r>
            <a:endParaRPr lang="en-US" sz="1200" dirty="0" smtClean="0">
              <a:solidFill>
                <a:prstClr val="black"/>
              </a:solidFill>
              <a:latin typeface="+mn-lt"/>
            </a:endParaRPr>
          </a:p>
          <a:p>
            <a:r>
              <a:rPr lang="en-US" sz="1200" dirty="0" smtClean="0">
                <a:solidFill>
                  <a:prstClr val="black"/>
                </a:solidFill>
                <a:latin typeface="+mn-lt"/>
              </a:rPr>
              <a:t>in </a:t>
            </a:r>
            <a:r>
              <a:rPr lang="en-US" sz="1200" i="1" dirty="0" smtClean="0">
                <a:solidFill>
                  <a:prstClr val="black"/>
                </a:solidFill>
                <a:latin typeface="+mn-lt"/>
              </a:rPr>
              <a:t>Electronic Green Journal </a:t>
            </a:r>
            <a:r>
              <a:rPr lang="en-US" sz="1200" dirty="0" smtClean="0">
                <a:solidFill>
                  <a:prstClr val="black"/>
                </a:solidFill>
                <a:latin typeface="+mn-lt"/>
              </a:rPr>
              <a:t>. </a:t>
            </a:r>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FE896DD-E009-4413-8B58-7EBCDF744A71}" type="slidenum">
              <a:rPr lang="en-US">
                <a:solidFill>
                  <a:prstClr val="black"/>
                </a:solidFill>
              </a:rPr>
              <a:pPr/>
              <a:t>12</a:t>
            </a:fld>
            <a:endParaRPr lang="en-US" dirty="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MARIA</a:t>
            </a:r>
          </a:p>
          <a:p>
            <a:r>
              <a:rPr lang="en-US" dirty="0" smtClean="0"/>
              <a:t>In the year of the Exxon Valdez oil</a:t>
            </a:r>
            <a:r>
              <a:rPr lang="en-US" baseline="0" dirty="0" smtClean="0"/>
              <a:t> spill in Alaska </a:t>
            </a:r>
            <a:r>
              <a:rPr lang="en-US" dirty="0" smtClean="0"/>
              <a:t>Elizabeth </a:t>
            </a:r>
            <a:r>
              <a:rPr lang="en-US" dirty="0" err="1" smtClean="0"/>
              <a:t>Morrissett</a:t>
            </a:r>
            <a:r>
              <a:rPr lang="en-US" dirty="0" smtClean="0"/>
              <a:t> received approval from SRRT</a:t>
            </a:r>
            <a:r>
              <a:rPr lang="en-US" baseline="0" dirty="0" smtClean="0"/>
              <a:t> Action Council to form the TFOE. The first meeting took place in Dallas in 1989 but the first official task chair was Terry Link from the Michigan State University. Task objectives were and still are: promote environmental issue in ALA,(website). The same year Library Journal published Sources for Small Planet: Environmental Bibliographies reflect a Question of Values.</a:t>
            </a:r>
            <a:endParaRPr lang="en-US" dirty="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FE896DD-E009-4413-8B58-7EBCDF744A71}" type="slidenum">
              <a:rPr lang="en-US">
                <a:solidFill>
                  <a:prstClr val="black"/>
                </a:solidFill>
              </a:rPr>
              <a:pPr/>
              <a:t>13</a:t>
            </a:fld>
            <a:endParaRPr lang="en-US" dirty="0">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MARIA :</a:t>
            </a:r>
          </a:p>
          <a:p>
            <a:r>
              <a:rPr lang="en-US" dirty="0" smtClean="0"/>
              <a:t>brief history, highlighting some of the most important accomplishments, or maybe the variety of accomplishments with maybe an example or two for each (speakers, events, publications, collaboration with other groups...) focus on the positive ….</a:t>
            </a:r>
          </a:p>
          <a:p>
            <a:r>
              <a:rPr lang="en-US" dirty="0" smtClean="0"/>
              <a:t>…. then talk about some of the challenges and the current status/dilemma - all with an eye towards the future-  lessons learned so we can decide how to move on</a:t>
            </a:r>
            <a:endParaRPr lang="en-US" dirty="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FE896DD-E009-4413-8B58-7EBCDF744A71}" type="slidenum">
              <a:rPr lang="en-US">
                <a:solidFill>
                  <a:prstClr val="black"/>
                </a:solidFill>
              </a:rPr>
              <a:pPr/>
              <a:t>14</a:t>
            </a:fld>
            <a:endParaRPr lang="en-US" dirty="0">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MARIA</a:t>
            </a:r>
          </a:p>
          <a:p>
            <a:r>
              <a:rPr lang="en-US" dirty="0" smtClean="0"/>
              <a:t>Since 1989 Task worked on conference programs, resolutions,</a:t>
            </a:r>
            <a:r>
              <a:rPr lang="en-US" baseline="0" dirty="0" smtClean="0"/>
              <a:t> and actions. Since 1994  some Task  members supported the EGJ. TFOE had many chairs and co-chairs  such as Fred Stoss first from Oak Ridge National Laboratory and later from State Univ. of New York Buffalo, Irwin Weintraub from Rutgers Univ. (in 1994 published Fighting environmental racism bibliography), Jonathan Betz-Zell from City University Everett in Washington.</a:t>
            </a:r>
          </a:p>
          <a:p>
            <a:r>
              <a:rPr lang="en-US" baseline="0" dirty="0" smtClean="0"/>
              <a:t>I became a chair in 2010/2011 and after not well attended meeting during San Diego midwinter my affection to the Task changed. However, I met Bonnie and she introduce me to AASHE conference. </a:t>
            </a:r>
          </a:p>
          <a:p>
            <a:r>
              <a:rPr lang="en-US" baseline="0" dirty="0" smtClean="0"/>
              <a:t>Recently I got a phone call regarding </a:t>
            </a:r>
            <a:r>
              <a:rPr lang="en-US" u="none" dirty="0" smtClean="0">
                <a:solidFill>
                  <a:schemeClr val="tx1"/>
                </a:solidFill>
                <a:hlinkClick r:id="rId3"/>
              </a:rPr>
              <a:t>National Biological Information Infrastructure</a:t>
            </a:r>
            <a:r>
              <a:rPr lang="en-US" u="none" dirty="0" smtClean="0">
                <a:solidFill>
                  <a:schemeClr val="tx1"/>
                </a:solidFill>
              </a:rPr>
              <a:t> </a:t>
            </a:r>
            <a:r>
              <a:rPr lang="en-US" dirty="0" smtClean="0"/>
              <a:t>closure</a:t>
            </a:r>
          </a:p>
          <a:p>
            <a:r>
              <a:rPr lang="en-US" dirty="0" smtClean="0"/>
              <a:t>http://chronicle.com/article/Budget-Cuts-Force-Biodiversity/130331/ and a question – what librarians are doing to protect open access to a key biodiversity database?</a:t>
            </a:r>
          </a:p>
          <a:p>
            <a:endParaRPr lang="en-US" dirty="0" smtClean="0"/>
          </a:p>
          <a:p>
            <a:r>
              <a:rPr lang="en-US" dirty="0" smtClean="0"/>
              <a:t/>
            </a:r>
            <a:br>
              <a:rPr lang="en-US" dirty="0" smtClean="0"/>
            </a:br>
            <a:endParaRPr lang="en-US" dirty="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FE896DD-E009-4413-8B58-7EBCDF744A71}" type="slidenum">
              <a:rPr lang="en-US">
                <a:solidFill>
                  <a:prstClr val="black"/>
                </a:solidFill>
              </a:rPr>
              <a:pPr/>
              <a:t>15</a:t>
            </a:fld>
            <a:endParaRPr lang="en-US" dirty="0">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dirty="0" smtClean="0"/>
              <a:t>BONNIE</a:t>
            </a:r>
          </a:p>
          <a:p>
            <a:endParaRPr lang="en-US" sz="1200" dirty="0" smtClean="0"/>
          </a:p>
          <a:p>
            <a:r>
              <a:rPr lang="en-US" sz="1200" dirty="0" smtClean="0"/>
              <a:t>TFOE - keep objectives/name and revive the group with a push for new members - Fred had said he would do this in the next newsletter</a:t>
            </a:r>
          </a:p>
          <a:p>
            <a:pPr marL="285750" indent="-285750">
              <a:buFont typeface="Arial" pitchFamily="34" charset="0"/>
              <a:buChar char="•"/>
            </a:pPr>
            <a:r>
              <a:rPr lang="en-US" sz="1200" dirty="0" smtClean="0"/>
              <a:t>TFOE - adjust objectives to reflect a broader focus, change name and </a:t>
            </a:r>
            <a:r>
              <a:rPr lang="en-US" sz="1200" dirty="0" err="1" smtClean="0"/>
              <a:t>relaunch</a:t>
            </a:r>
            <a:r>
              <a:rPr lang="en-US" sz="1200" dirty="0" smtClean="0"/>
              <a:t> with a big recruitment for members</a:t>
            </a:r>
          </a:p>
          <a:p>
            <a:pPr marL="285750" indent="-285750">
              <a:buFont typeface="Arial" pitchFamily="34" charset="0"/>
              <a:buChar char="•"/>
            </a:pPr>
            <a:r>
              <a:rPr lang="en-US" sz="1200" dirty="0" smtClean="0"/>
              <a:t>Abandon TFOE - groups tend to have a life span and perhaps it has served its purpose and is no longer vibrant because its day has come and gone</a:t>
            </a:r>
          </a:p>
          <a:p>
            <a:pPr marL="285750" indent="-285750">
              <a:buFont typeface="Arial" pitchFamily="34" charset="0"/>
              <a:buChar char="•"/>
            </a:pPr>
            <a:r>
              <a:rPr lang="en-US" sz="1200" dirty="0" smtClean="0"/>
              <a:t>Focus on local library associations and our own libraries and start a discussion group (application process) in each of the main categories ACRL, PLA, AASL - Academic Libraries for Sustainability (</a:t>
            </a:r>
            <a:r>
              <a:rPr lang="en-US" sz="1200" dirty="0" err="1" smtClean="0"/>
              <a:t>ALfS</a:t>
            </a:r>
            <a:r>
              <a:rPr lang="en-US" sz="1200" dirty="0" smtClean="0"/>
              <a:t>), Public Libraries for Sustainability (</a:t>
            </a:r>
            <a:r>
              <a:rPr lang="en-US" sz="1200" dirty="0" err="1" smtClean="0"/>
              <a:t>PLfS</a:t>
            </a:r>
            <a:r>
              <a:rPr lang="en-US" sz="1200" dirty="0" smtClean="0"/>
              <a:t>) and School Libraries for Sustainability (</a:t>
            </a:r>
            <a:r>
              <a:rPr lang="en-US" sz="1200" dirty="0" err="1" smtClean="0"/>
              <a:t>SLfS</a:t>
            </a:r>
            <a:r>
              <a:rPr lang="en-US" sz="1200" dirty="0" smtClean="0"/>
              <a:t>) - so that we can collaborate at the ALA conferences - each of these could have a listserv and would be associated with a Division (ACRL, PLA, AASL)</a:t>
            </a:r>
          </a:p>
          <a:p>
            <a:pPr marL="285750" indent="-285750">
              <a:buFont typeface="Arial" pitchFamily="34" charset="0"/>
              <a:buChar char="•"/>
            </a:pPr>
            <a:r>
              <a:rPr lang="en-US" sz="1200" dirty="0" smtClean="0"/>
              <a:t>Others are added to list as discussion progresses</a:t>
            </a:r>
          </a:p>
          <a:p>
            <a:pPr marL="285750" indent="-285750">
              <a:buFont typeface="Arial" pitchFamily="34" charset="0"/>
              <a:buChar char="•"/>
            </a:pPr>
            <a:r>
              <a:rPr lang="en-US" sz="1200" dirty="0" smtClean="0"/>
              <a:t>The person leading the discussion would ask for input/ideas/concerns with each option - using a quick pole, an open mike time for 2 or 3 minutes or other dynamic method...</a:t>
            </a:r>
          </a:p>
          <a:p>
            <a:pPr>
              <a:spcBef>
                <a:spcPct val="0"/>
              </a:spcBef>
            </a:pPr>
            <a:endParaRPr lang="en-US" dirty="0"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FE896DD-E009-4413-8B58-7EBCDF744A71}" type="slidenum">
              <a:rPr lang="en-US"/>
              <a:pPr fontAlgn="base">
                <a:spcBef>
                  <a:spcPct val="0"/>
                </a:spcBef>
                <a:spcAft>
                  <a:spcPct val="0"/>
                </a:spcAft>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BETH</a:t>
            </a:r>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FE896DD-E009-4413-8B58-7EBCDF744A71}" type="slidenum">
              <a:rPr lang="en-US"/>
              <a:pPr fontAlgn="base">
                <a:spcBef>
                  <a:spcPct val="0"/>
                </a:spcBef>
                <a:spcAft>
                  <a:spcPct val="0"/>
                </a:spcAft>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BETH/ALL</a:t>
            </a:r>
            <a:endParaRPr lang="en-US" dirty="0"/>
          </a:p>
        </p:txBody>
      </p:sp>
      <p:sp>
        <p:nvSpPr>
          <p:cNvPr id="4" name="Slide Number Placeholder 3"/>
          <p:cNvSpPr>
            <a:spLocks noGrp="1"/>
          </p:cNvSpPr>
          <p:nvPr>
            <p:ph type="sldNum" sz="quarter" idx="10"/>
          </p:nvPr>
        </p:nvSpPr>
        <p:spPr/>
        <p:txBody>
          <a:bodyPr/>
          <a:lstStyle/>
          <a:p>
            <a:pPr>
              <a:defRPr/>
            </a:pPr>
            <a:fld id="{F36CBBA9-EE67-40C3-8DDB-1319D7301F6E}" type="slidenum">
              <a:rPr lang="en-US" smtClean="0"/>
              <a:pPr>
                <a:defRPr/>
              </a:pPr>
              <a:t>18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a:p>
            <a:pPr>
              <a:spcBef>
                <a:spcPct val="0"/>
              </a:spcBef>
            </a:pPr>
            <a:r>
              <a:rPr lang="en-US" dirty="0" smtClean="0"/>
              <a:t>ALL</a:t>
            </a:r>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E9FC1F5-A1A4-4A6F-B474-CDD311E68F40}" type="slidenum">
              <a:rPr lang="en-US"/>
              <a:pPr fontAlgn="base">
                <a:spcBef>
                  <a:spcPct val="0"/>
                </a:spcBef>
                <a:spcAft>
                  <a:spcPct val="0"/>
                </a:spcAft>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BETH</a:t>
            </a:r>
          </a:p>
          <a:p>
            <a:pPr>
              <a:spcBef>
                <a:spcPct val="0"/>
              </a:spcBef>
            </a:pPr>
            <a:endParaRPr lang="en-US" dirty="0" smtClean="0"/>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How webinar series came to fruition…… </a:t>
            </a:r>
          </a:p>
          <a:p>
            <a:pPr marL="0" marR="0" indent="0" algn="l" defTabSz="457200" rtl="0" eaLnBrk="1" fontAlgn="base" latinLnBrk="0" hangingPunct="1">
              <a:lnSpc>
                <a:spcPct val="100000"/>
              </a:lnSpc>
              <a:spcBef>
                <a:spcPct val="0"/>
              </a:spcBef>
              <a:spcAft>
                <a:spcPct val="0"/>
              </a:spcAft>
              <a:buClrTx/>
              <a:buSzTx/>
              <a:buFontTx/>
              <a:buNone/>
              <a:tabLst/>
              <a:defRPr/>
            </a:pPr>
            <a:r>
              <a:rPr lang="en-US" sz="1200" b="0" i="0" u="none" strike="noStrike" kern="1200" dirty="0" smtClean="0">
                <a:solidFill>
                  <a:schemeClr val="tx1"/>
                </a:solidFill>
                <a:effectLst/>
                <a:latin typeface="+mn-lt"/>
                <a:ea typeface="+mn-ea"/>
                <a:cs typeface="+mn-cs"/>
              </a:rPr>
              <a:t>During research to write a </a:t>
            </a:r>
            <a:r>
              <a:rPr lang="en-US" sz="1200" b="1" i="0" u="none" strike="noStrike" kern="1200" dirty="0" smtClean="0">
                <a:solidFill>
                  <a:schemeClr val="tx1"/>
                </a:solidFill>
                <a:effectLst/>
                <a:latin typeface="+mn-lt"/>
                <a:ea typeface="+mn-ea"/>
                <a:cs typeface="+mn-cs"/>
              </a:rPr>
              <a:t>book chapter </a:t>
            </a:r>
            <a:r>
              <a:rPr lang="en-US" sz="1200" b="0" i="0" u="none" strike="noStrike" kern="1200" dirty="0" smtClean="0">
                <a:solidFill>
                  <a:schemeClr val="tx1"/>
                </a:solidFill>
                <a:effectLst/>
                <a:latin typeface="+mn-lt"/>
                <a:ea typeface="+mn-ea"/>
                <a:cs typeface="+mn-cs"/>
              </a:rPr>
              <a:t>with Anne Less and Sarah Dorsey</a:t>
            </a:r>
            <a:r>
              <a:rPr lang="en-US" sz="1200" b="0" i="0" u="none" strike="noStrike" kern="1200" baseline="0" dirty="0" smtClean="0">
                <a:solidFill>
                  <a:schemeClr val="tx1"/>
                </a:solidFill>
                <a:effectLst/>
                <a:latin typeface="+mn-lt"/>
                <a:ea typeface="+mn-ea"/>
                <a:cs typeface="+mn-cs"/>
              </a:rPr>
              <a:t> - </a:t>
            </a:r>
            <a:r>
              <a:rPr lang="en-US" sz="1200" b="0" i="0" u="none" strike="noStrike" kern="1200" dirty="0" smtClean="0">
                <a:solidFill>
                  <a:schemeClr val="tx1"/>
                </a:solidFill>
                <a:effectLst/>
                <a:latin typeface="+mn-lt"/>
                <a:ea typeface="+mn-ea"/>
                <a:cs typeface="+mn-cs"/>
              </a:rPr>
              <a:t> </a:t>
            </a:r>
            <a:r>
              <a:rPr lang="en-US" sz="1200" b="0" i="1" u="none" strike="noStrike" kern="1200" dirty="0" smtClean="0">
                <a:solidFill>
                  <a:schemeClr val="tx1"/>
                </a:solidFill>
                <a:effectLst/>
                <a:latin typeface="+mn-lt"/>
                <a:ea typeface="+mn-ea"/>
                <a:cs typeface="+mn-cs"/>
              </a:rPr>
              <a:t>Librarians as Sustainability Advocates, Educators and Entrepreneurs</a:t>
            </a:r>
            <a:r>
              <a:rPr lang="en-US" sz="1200" b="0" i="0" u="none" strike="noStrike" kern="1200" dirty="0" smtClean="0">
                <a:solidFill>
                  <a:schemeClr val="tx1"/>
                </a:solidFill>
                <a:effectLst/>
                <a:latin typeface="+mn-lt"/>
                <a:ea typeface="+mn-ea"/>
                <a:cs typeface="+mn-cs"/>
              </a:rPr>
              <a:t> (part of </a:t>
            </a:r>
            <a:r>
              <a:rPr lang="en-US" sz="1200" b="0" i="1" u="none" strike="noStrike" kern="1200" dirty="0" smtClean="0">
                <a:solidFill>
                  <a:schemeClr val="tx1"/>
                </a:solidFill>
                <a:effectLst/>
                <a:latin typeface="+mn-lt"/>
                <a:ea typeface="+mn-ea"/>
                <a:cs typeface="+mn-cs"/>
              </a:rPr>
              <a:t>The Entrepreneurial Librarian</a:t>
            </a:r>
            <a:r>
              <a:rPr lang="en-US" sz="1200" b="0" i="0" u="none" strike="noStrike" kern="1200" dirty="0" smtClean="0">
                <a:solidFill>
                  <a:schemeClr val="tx1"/>
                </a:solidFill>
                <a:effectLst/>
                <a:latin typeface="+mn-lt"/>
                <a:ea typeface="+mn-ea"/>
                <a:cs typeface="+mn-cs"/>
              </a:rPr>
              <a:t> - book to be published by McFarland &amp; Company editors Mary </a:t>
            </a:r>
            <a:r>
              <a:rPr lang="en-US" sz="1200" b="0" i="0" u="none" strike="noStrike" kern="1200" dirty="0" err="1" smtClean="0">
                <a:solidFill>
                  <a:schemeClr val="tx1"/>
                </a:solidFill>
                <a:effectLst/>
                <a:latin typeface="+mn-lt"/>
                <a:ea typeface="+mn-ea"/>
                <a:cs typeface="+mn-cs"/>
              </a:rPr>
              <a:t>Krautter</a:t>
            </a:r>
            <a:r>
              <a:rPr lang="en-US" sz="1200" b="0" i="0" u="none" strike="noStrike" kern="1200" dirty="0" smtClean="0">
                <a:solidFill>
                  <a:schemeClr val="tx1"/>
                </a:solidFill>
                <a:effectLst/>
                <a:latin typeface="+mn-lt"/>
                <a:ea typeface="+mn-ea"/>
                <a:cs typeface="+mn-cs"/>
              </a:rPr>
              <a:t>, Mary Beth Lock and Mary Scanlon release this past weekend!!), we were looking for inspiring, entrepreneurial stories about green initiatives started by librarians.  We collected fantastic stories and heard from wonderful people, many of whom mentioned a need to better network and connect with others.  So we created a network on LinkedIn called </a:t>
            </a:r>
            <a:r>
              <a:rPr lang="en-US" sz="1200" b="0" i="1" u="sng" kern="1200" dirty="0" smtClean="0">
                <a:solidFill>
                  <a:schemeClr val="tx1"/>
                </a:solidFill>
                <a:effectLst/>
                <a:latin typeface="+mn-lt"/>
                <a:ea typeface="+mn-ea"/>
                <a:cs typeface="+mn-cs"/>
                <a:hlinkClick r:id="rId3"/>
              </a:rPr>
              <a:t>Sustainability Librarians</a:t>
            </a:r>
            <a:r>
              <a:rPr lang="en-US" sz="1200" b="0" i="0" u="none" strike="noStrike" kern="1200" dirty="0" smtClean="0">
                <a:solidFill>
                  <a:schemeClr val="tx1"/>
                </a:solidFill>
                <a:effectLst/>
                <a:latin typeface="+mn-lt"/>
                <a:ea typeface="+mn-ea"/>
                <a:cs typeface="+mn-cs"/>
              </a:rPr>
              <a:t>, where hoped you all would join in to share stories and best practices, network and encourage others to join the movement. </a:t>
            </a:r>
            <a:endParaRPr lang="en-US" dirty="0" smtClean="0"/>
          </a:p>
          <a:p>
            <a:pPr marL="0" marR="0" indent="0" algn="l" defTabSz="457200" rtl="0" eaLnBrk="1" fontAlgn="base" latinLnBrk="0" hangingPunct="1">
              <a:lnSpc>
                <a:spcPct val="100000"/>
              </a:lnSpc>
              <a:spcBef>
                <a:spcPct val="0"/>
              </a:spcBef>
              <a:spcAft>
                <a:spcPct val="0"/>
              </a:spcAft>
              <a:buClrTx/>
              <a:buSzTx/>
              <a:buFontTx/>
              <a:buNone/>
              <a:tabLst/>
              <a:defRPr/>
            </a:pPr>
            <a:endParaRPr lang="en-US" baseline="0" dirty="0" smtClean="0"/>
          </a:p>
          <a:p>
            <a:pPr marL="0" marR="0" indent="0" algn="l" defTabSz="457200" rtl="0" eaLnBrk="1" fontAlgn="base" latinLnBrk="0" hangingPunct="1">
              <a:lnSpc>
                <a:spcPct val="100000"/>
              </a:lnSpc>
              <a:spcBef>
                <a:spcPct val="0"/>
              </a:spcBef>
              <a:spcAft>
                <a:spcPct val="0"/>
              </a:spcAft>
              <a:buClrTx/>
              <a:buSzTx/>
              <a:buFontTx/>
              <a:buNone/>
              <a:tabLst/>
              <a:defRPr/>
            </a:pPr>
            <a:r>
              <a:rPr lang="en-US" baseline="0" dirty="0" smtClean="0"/>
              <a:t>Meanwhile Madeleine and Bonnie connected at </a:t>
            </a:r>
            <a:r>
              <a:rPr lang="en-US" b="1" baseline="0" dirty="0" smtClean="0"/>
              <a:t>AASHE</a:t>
            </a:r>
            <a:r>
              <a:rPr lang="en-US" baseline="0" dirty="0" smtClean="0"/>
              <a:t>  last fall and held a networking event called Libraries for Sustainability, </a:t>
            </a:r>
            <a:r>
              <a:rPr lang="en-US" dirty="0" smtClean="0"/>
              <a:t>yielding</a:t>
            </a:r>
            <a:r>
              <a:rPr lang="en-US" baseline="0" dirty="0" smtClean="0"/>
              <a:t> </a:t>
            </a:r>
            <a:r>
              <a:rPr lang="en-US" dirty="0" smtClean="0"/>
              <a:t> ten ideas for connecting campus libraries as partners in the sustainability movement</a:t>
            </a:r>
            <a:r>
              <a:rPr lang="en-US" baseline="0" dirty="0" smtClean="0"/>
              <a:t> creating. Together the 3 of us connected through linked in and discussed how move forward with these ideas and make something happen ….. </a:t>
            </a:r>
            <a:r>
              <a:rPr lang="en-US" dirty="0" smtClean="0"/>
              <a:t>our sense is that there is a lack of collaboration to </a:t>
            </a:r>
            <a:r>
              <a:rPr lang="en-US" baseline="0" dirty="0" smtClean="0"/>
              <a:t>our efforts around sustainability in libraries but some great people who care/want to be involve… hence this webinar series created (since </a:t>
            </a:r>
            <a:r>
              <a:rPr lang="en-US" baseline="0" dirty="0" err="1" smtClean="0"/>
              <a:t>Im</a:t>
            </a:r>
            <a:r>
              <a:rPr lang="en-US" baseline="0" dirty="0" smtClean="0"/>
              <a:t> a de librarian I often host webinars and thought this way people could connect w/o cost of travel, wherever they are).  also, people on the outside of libraries are keenly interested in how libraries can contribute to sustainability efforts and see libraries as key to educating and moving the awareness forward…… The time has come to … the objectives of this series are…..</a:t>
            </a:r>
          </a:p>
          <a:p>
            <a:pPr>
              <a:spcBef>
                <a:spcPct val="0"/>
              </a:spcBef>
            </a:pPr>
            <a:r>
              <a:rPr lang="en-US" baseline="0" dirty="0" smtClean="0"/>
              <a:t> </a:t>
            </a:r>
          </a:p>
          <a:p>
            <a:pPr>
              <a:spcBef>
                <a:spcPct val="0"/>
              </a:spcBef>
            </a:pPr>
            <a:r>
              <a:rPr lang="en-US" baseline="0" dirty="0" smtClean="0"/>
              <a:t>To strengthen our collaboration</a:t>
            </a:r>
          </a:p>
          <a:p>
            <a:pPr>
              <a:spcBef>
                <a:spcPct val="0"/>
              </a:spcBef>
            </a:pPr>
            <a:r>
              <a:rPr lang="en-US" baseline="0" dirty="0" smtClean="0"/>
              <a:t>To share ideas and best practices, no need to reinvent the wheel – let’s share what we are doing</a:t>
            </a:r>
          </a:p>
          <a:p>
            <a:pPr>
              <a:spcBef>
                <a:spcPct val="0"/>
              </a:spcBef>
            </a:pPr>
            <a:r>
              <a:rPr lang="en-US" baseline="0" dirty="0" smtClean="0"/>
              <a:t>To help strengthen our networks</a:t>
            </a:r>
          </a:p>
          <a:p>
            <a:pPr>
              <a:spcBef>
                <a:spcPct val="0"/>
              </a:spcBef>
            </a:pPr>
            <a:r>
              <a:rPr lang="en-US" baseline="0" dirty="0" smtClean="0"/>
              <a:t>To educate?? – I’m not sure that our objective is to educate – I added information to the second bullet maybe that is what we meant by educate</a:t>
            </a:r>
          </a:p>
          <a:p>
            <a:pPr>
              <a:spcBef>
                <a:spcPct val="0"/>
              </a:spcBef>
            </a:pPr>
            <a:r>
              <a:rPr lang="en-US" baseline="0" dirty="0" smtClean="0"/>
              <a:t>Take action – we are hoping that from this series a group or several groups will form that will take action and plan for concrete ways to collaborate and perhaps present at ALA or AASHE or other suitable venues.</a:t>
            </a:r>
          </a:p>
          <a:p>
            <a:pPr>
              <a:spcBef>
                <a:spcPct val="0"/>
              </a:spcBef>
            </a:pPr>
            <a:endParaRPr lang="en-US" baseline="0" dirty="0" smtClean="0"/>
          </a:p>
          <a:p>
            <a:pPr>
              <a:spcBef>
                <a:spcPct val="0"/>
              </a:spcBef>
            </a:pPr>
            <a:r>
              <a:rPr lang="en-US" baseline="0" dirty="0" smtClean="0"/>
              <a:t>Just so we are all on the same page, for the purposes of this series, we are using the the following definition of sustainability… next slide</a:t>
            </a:r>
            <a:endParaRPr lang="en-US" dirty="0"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FE896DD-E009-4413-8B58-7EBCDF744A71}" type="slidenum">
              <a:rPr lang="en-US"/>
              <a:pPr fontAlgn="base">
                <a:spcBef>
                  <a:spcPct val="0"/>
                </a:spcBef>
                <a:spcAft>
                  <a:spcPct val="0"/>
                </a:spcAft>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BETH</a:t>
            </a:r>
          </a:p>
          <a:p>
            <a:endParaRPr lang="en-US" dirty="0" smtClean="0"/>
          </a:p>
          <a:p>
            <a:r>
              <a:rPr lang="en-US" dirty="0" smtClean="0"/>
              <a:t>How about the following instead</a:t>
            </a:r>
            <a:r>
              <a:rPr lang="en-US" baseline="0" dirty="0" smtClean="0"/>
              <a:t> since the actual definition is about </a:t>
            </a:r>
            <a:r>
              <a:rPr lang="en-US" i="1" baseline="0" dirty="0" smtClean="0"/>
              <a:t>sustainable development</a:t>
            </a:r>
            <a:r>
              <a:rPr lang="en-US" i="1" dirty="0" smtClean="0"/>
              <a:t>:</a:t>
            </a:r>
          </a:p>
          <a:p>
            <a:endParaRPr lang="en-US" dirty="0" smtClean="0"/>
          </a:p>
          <a:p>
            <a:pPr marL="0" marR="0" indent="0" algn="l" defTabSz="4572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The concept of sustainability emerges from "sustainable development" defined in the 1987 </a:t>
            </a:r>
            <a:r>
              <a:rPr lang="en-US" sz="1200" kern="1200" dirty="0" err="1" smtClean="0">
                <a:solidFill>
                  <a:schemeClr val="tx1"/>
                </a:solidFill>
                <a:latin typeface="+mn-lt"/>
                <a:ea typeface="+mn-ea"/>
                <a:cs typeface="+mn-cs"/>
              </a:rPr>
              <a:t>Brundtland</a:t>
            </a:r>
            <a:r>
              <a:rPr lang="en-US" sz="1200" kern="1200" dirty="0" smtClean="0">
                <a:solidFill>
                  <a:schemeClr val="tx1"/>
                </a:solidFill>
                <a:latin typeface="+mn-lt"/>
                <a:ea typeface="+mn-ea"/>
                <a:cs typeface="+mn-cs"/>
              </a:rPr>
              <a:t> Report as “development that meets the needs of the present without compromising the ability of future generations to meet their own needs,” addressing the balance between social equity, economic vitality, and environmental integrity. </a:t>
            </a:r>
          </a:p>
          <a:p>
            <a:pPr marL="0" marR="0" indent="0" algn="l" defTabSz="4572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latin typeface="+mn-lt"/>
              <a:ea typeface="+mn-ea"/>
              <a:cs typeface="+mn-cs"/>
            </a:endParaRPr>
          </a:p>
          <a:p>
            <a:pPr eaLnBrk="1" hangingPunct="1"/>
            <a:r>
              <a:rPr lang="en-US" sz="1200" dirty="0" smtClean="0">
                <a:latin typeface="Arial" charset="0"/>
              </a:rPr>
              <a:t>triple bottom line: simultaneously creating healthier ecosystems, healthier social systems and healthier economies.</a:t>
            </a:r>
            <a:br>
              <a:rPr lang="en-US" sz="1200" dirty="0" smtClean="0">
                <a:latin typeface="Arial" charset="0"/>
              </a:rPr>
            </a:br>
            <a:endParaRPr lang="en-US" sz="1200" dirty="0" smtClean="0">
              <a:latin typeface="Arial" charset="0"/>
            </a:endParaRPr>
          </a:p>
          <a:p>
            <a:pPr eaLnBrk="1" hangingPunct="1"/>
            <a:r>
              <a:rPr lang="en-US" sz="1200" dirty="0" smtClean="0">
                <a:latin typeface="Arial" charset="0"/>
              </a:rPr>
              <a:t/>
            </a:r>
            <a:br>
              <a:rPr lang="en-US" sz="1200" dirty="0" smtClean="0">
                <a:latin typeface="Arial" charset="0"/>
              </a:rPr>
            </a:br>
            <a:endParaRPr lang="en-US" sz="1200" dirty="0" smtClean="0">
              <a:latin typeface="Arial" charset="0"/>
            </a:endParaRPr>
          </a:p>
          <a:p>
            <a:pPr marL="0" marR="0" indent="0" algn="l" defTabSz="4572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F36CBBA9-EE67-40C3-8DDB-1319D7301F6E}" type="slidenum">
              <a:rPr lang="en-US" smtClean="0"/>
              <a:pPr>
                <a:defRPr/>
              </a:pPr>
              <a:t>4</a:t>
            </a:fld>
            <a:endParaRPr lang="en-US" dirty="0"/>
          </a:p>
        </p:txBody>
      </p:sp>
    </p:spTree>
    <p:extLst>
      <p:ext uri="{BB962C8B-B14F-4D97-AF65-F5344CB8AC3E}">
        <p14:creationId xmlns:p14="http://schemas.microsoft.com/office/powerpoint/2010/main" xmlns="" val="1757473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BETH</a:t>
            </a:r>
          </a:p>
          <a:p>
            <a:pPr>
              <a:spcBef>
                <a:spcPct val="0"/>
              </a:spcBef>
            </a:pPr>
            <a:endParaRPr lang="en-US" dirty="0" smtClean="0"/>
          </a:p>
          <a:p>
            <a:pPr>
              <a:spcBef>
                <a:spcPct val="0"/>
              </a:spcBef>
            </a:pPr>
            <a:r>
              <a:rPr lang="en-US" dirty="0" smtClean="0"/>
              <a:t>The focus of the webinar today is A Call</a:t>
            </a:r>
            <a:r>
              <a:rPr lang="en-US" baseline="0" dirty="0" smtClean="0"/>
              <a:t> to Action and Collaboration and revolves around the American Library Association’s  Task Force on the Environment which is at a critical juncture. In order to understand some of our options we thought it would be important to briefly review the ALA structure, the history, objectives and accomplishment of  the TFOE, take a look at some of the options for moving forward and have an open discussion. We will then provide you with some venues for continued dialogue and collaboration.</a:t>
            </a:r>
            <a:endParaRPr lang="en-US" dirty="0"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E9FC1F5-A1A4-4A6F-B474-CDD311E68F40}" type="slidenum">
              <a:rPr lang="en-US"/>
              <a:pPr fontAlgn="base">
                <a:spcBef>
                  <a:spcPct val="0"/>
                </a:spcBef>
                <a:spcAft>
                  <a:spcPct val="0"/>
                </a:spcAft>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BETH</a:t>
            </a:r>
          </a:p>
          <a:p>
            <a:pPr>
              <a:spcBef>
                <a:spcPct val="0"/>
              </a:spcBef>
            </a:pPr>
            <a:endParaRPr lang="en-US" dirty="0" smtClean="0"/>
          </a:p>
          <a:p>
            <a:pPr>
              <a:spcBef>
                <a:spcPct val="0"/>
              </a:spcBef>
            </a:pPr>
            <a:r>
              <a:rPr lang="en-US" dirty="0" smtClean="0"/>
              <a:t>Our</a:t>
            </a:r>
            <a:r>
              <a:rPr lang="en-US" baseline="0" dirty="0" smtClean="0"/>
              <a:t> main objectives for today’s webinar are to </a:t>
            </a:r>
          </a:p>
          <a:p>
            <a:pPr>
              <a:spcBef>
                <a:spcPct val="0"/>
              </a:spcBef>
            </a:pPr>
            <a:endParaRPr lang="en-US" baseline="0" dirty="0" smtClean="0"/>
          </a:p>
          <a:p>
            <a:pPr>
              <a:spcBef>
                <a:spcPct val="0"/>
              </a:spcBef>
            </a:pPr>
            <a:r>
              <a:rPr lang="en-US" baseline="0" dirty="0" smtClean="0"/>
              <a:t>launch a dialogue regarding sustainability in libraries, </a:t>
            </a:r>
          </a:p>
          <a:p>
            <a:pPr>
              <a:spcBef>
                <a:spcPct val="0"/>
              </a:spcBef>
            </a:pPr>
            <a:endParaRPr lang="en-US" baseline="0" dirty="0" smtClean="0"/>
          </a:p>
          <a:p>
            <a:pPr>
              <a:spcBef>
                <a:spcPct val="0"/>
              </a:spcBef>
            </a:pPr>
            <a:r>
              <a:rPr lang="en-US" baseline="0" dirty="0" smtClean="0"/>
              <a:t>to hear from you and begin discussions on how to move forward in a more focused and collaborative way – the future of the TFOE is the launch pin for what we hope will be ongoing discussions during this webinar series and far beyond, in our own libraries, local, state and national library associations. </a:t>
            </a:r>
          </a:p>
          <a:p>
            <a:pPr>
              <a:spcBef>
                <a:spcPct val="0"/>
              </a:spcBef>
            </a:pPr>
            <a:endParaRPr lang="en-US" dirty="0" smtClean="0"/>
          </a:p>
          <a:p>
            <a:pPr>
              <a:spcBef>
                <a:spcPct val="0"/>
              </a:spcBef>
            </a:pPr>
            <a:r>
              <a:rPr lang="en-US" dirty="0" smtClean="0"/>
              <a:t>Our hope is to create some momentum and enthusiasm</a:t>
            </a:r>
            <a:r>
              <a:rPr lang="en-US" baseline="0" dirty="0" smtClean="0"/>
              <a:t> for continued collaboration and information sharing</a:t>
            </a:r>
            <a:endParaRPr lang="en-US" dirty="0" smtClean="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E9FC1F5-A1A4-4A6F-B474-CDD311E68F40}" type="slidenum">
              <a:rPr lang="en-US"/>
              <a:pPr fontAlgn="base">
                <a:spcBef>
                  <a:spcPct val="0"/>
                </a:spcBef>
                <a:spcAft>
                  <a:spcPct val="0"/>
                </a:spcAft>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MADELEINE</a:t>
            </a:r>
          </a:p>
          <a:p>
            <a:pPr>
              <a:spcBef>
                <a:spcPct val="0"/>
              </a:spcBef>
            </a:pPr>
            <a:endParaRPr lang="en-US" dirty="0" smtClean="0"/>
          </a:p>
          <a:p>
            <a:pPr>
              <a:spcBef>
                <a:spcPct val="0"/>
              </a:spcBef>
            </a:pPr>
            <a:r>
              <a:rPr lang="en-US" dirty="0" smtClean="0"/>
              <a:t>ALA is governed by a Council and Board of Directors:</a:t>
            </a:r>
            <a:r>
              <a:rPr lang="en-US" baseline="0" dirty="0" smtClean="0"/>
              <a:t> </a:t>
            </a:r>
            <a:r>
              <a:rPr lang="en-US" sz="1200" kern="1200" dirty="0" smtClean="0">
                <a:solidFill>
                  <a:schemeClr val="tx1"/>
                </a:solidFill>
                <a:latin typeface="+mn-lt"/>
                <a:ea typeface="+mn-ea"/>
                <a:cs typeface="+mn-cs"/>
              </a:rPr>
              <a:t>It delegates to the divisions of the Association authority to plan and carry out programs and activities with policy established by Council.</a:t>
            </a:r>
            <a:endParaRPr lang="en-US" dirty="0" smtClean="0"/>
          </a:p>
          <a:p>
            <a:pPr>
              <a:spcBef>
                <a:spcPct val="0"/>
              </a:spcBef>
            </a:pPr>
            <a:endParaRPr lang="en-US" dirty="0" smtClean="0"/>
          </a:p>
          <a:p>
            <a:pPr>
              <a:spcBef>
                <a:spcPct val="0"/>
              </a:spcBef>
            </a:pPr>
            <a:r>
              <a:rPr lang="en-US" dirty="0" smtClean="0"/>
              <a:t>ALA has 11</a:t>
            </a:r>
            <a:r>
              <a:rPr lang="en-US" baseline="0" dirty="0" smtClean="0"/>
              <a:t> Divisions (such as PLA, ACRL, RUSA – Reference &amp; User Services Association….)</a:t>
            </a:r>
            <a:endParaRPr lang="en-US" dirty="0" smtClean="0"/>
          </a:p>
          <a:p>
            <a:pPr>
              <a:spcBef>
                <a:spcPct val="0"/>
              </a:spcBef>
            </a:pPr>
            <a:r>
              <a:rPr lang="en-US" dirty="0" smtClean="0"/>
              <a:t>Some Divisions</a:t>
            </a:r>
            <a:r>
              <a:rPr lang="en-US" baseline="0" dirty="0" smtClean="0"/>
              <a:t> have Sections (RUSA has HS – History Section)</a:t>
            </a:r>
          </a:p>
          <a:p>
            <a:pPr>
              <a:spcBef>
                <a:spcPct val="0"/>
              </a:spcBef>
            </a:pPr>
            <a:r>
              <a:rPr lang="en-US" baseline="0" dirty="0" smtClean="0"/>
              <a:t>Some Sections have Discussion Groups and Interest Groups</a:t>
            </a:r>
          </a:p>
          <a:p>
            <a:pPr>
              <a:spcBef>
                <a:spcPct val="0"/>
              </a:spcBef>
            </a:pPr>
            <a:endParaRPr lang="en-US" sz="1200" kern="1200" baseline="0" dirty="0" smtClean="0">
              <a:solidFill>
                <a:schemeClr val="tx1"/>
              </a:solidFill>
              <a:latin typeface="+mn-lt"/>
              <a:ea typeface="+mn-ea"/>
              <a:cs typeface="+mn-cs"/>
            </a:endParaRPr>
          </a:p>
          <a:p>
            <a:pPr>
              <a:spcBef>
                <a:spcPct val="0"/>
              </a:spcBef>
            </a:pPr>
            <a:r>
              <a:rPr lang="en-US" sz="1200" kern="1200" dirty="0" smtClean="0">
                <a:solidFill>
                  <a:schemeClr val="tx1"/>
                </a:solidFill>
                <a:latin typeface="+mn-lt"/>
                <a:ea typeface="+mn-ea"/>
                <a:cs typeface="+mn-cs"/>
              </a:rPr>
              <a:t>Divisions of the American Library Association offer both discussion groups, which are informal groups that allow discussion of topics of common interest, and  interest groups, which are sub-bodies established to facilitate the exchange of ideas and experiences.  The latter may sponsor formal conference programs, institutes, and seminars, or prepare publications.</a:t>
            </a:r>
            <a:endParaRPr lang="en-US" baseline="0" dirty="0" smtClean="0"/>
          </a:p>
          <a:p>
            <a:pPr>
              <a:spcBef>
                <a:spcPct val="0"/>
              </a:spcBef>
            </a:pPr>
            <a:endParaRPr lang="en-US" baseline="0" dirty="0" smtClean="0"/>
          </a:p>
          <a:p>
            <a:pPr>
              <a:spcBef>
                <a:spcPct val="0"/>
              </a:spcBef>
            </a:pPr>
            <a:r>
              <a:rPr lang="en-US" sz="1200" kern="1200" dirty="0" smtClean="0">
                <a:solidFill>
                  <a:schemeClr val="tx1"/>
                </a:solidFill>
                <a:latin typeface="+mn-lt"/>
                <a:ea typeface="+mn-ea"/>
                <a:cs typeface="+mn-cs"/>
              </a:rPr>
              <a:t>ALA has Membership Initiative Groups (MIG) - when a group of ALA members identifies a common concern or interest about librarianship which falls outside the delegated responsibility of a single division, roundtable, or unit, and wishes to establish a short-term mechanism to address this concern or interest. To establish a MIG, which must be approved by COO and reported to Council, a group must submit to the Committee on Organization a statement of purpose, at least one hundred signatures of ALA members in good standing, and the names and addresses of designated organizers. (ALA Policy 6.12). Contact Danielle Alderson, </a:t>
            </a:r>
            <a:r>
              <a:rPr lang="en-US" sz="1200" u="sng" kern="1200" dirty="0" smtClean="0">
                <a:solidFill>
                  <a:schemeClr val="tx1"/>
                </a:solidFill>
                <a:latin typeface="+mn-lt"/>
                <a:ea typeface="+mn-ea"/>
                <a:cs typeface="+mn-cs"/>
                <a:hlinkClick r:id="rId3"/>
              </a:rPr>
              <a:t>dalderson@ala.org, Member Programs and Services, ALA </a:t>
            </a:r>
            <a:r>
              <a:rPr lang="en-US" sz="1200" u="sng" kern="1200" dirty="0" err="1" smtClean="0">
                <a:solidFill>
                  <a:schemeClr val="tx1"/>
                </a:solidFill>
                <a:latin typeface="+mn-lt"/>
                <a:ea typeface="+mn-ea"/>
                <a:cs typeface="+mn-cs"/>
                <a:hlinkClick r:id="rId3"/>
              </a:rPr>
              <a:t>Headquarters.</a:t>
            </a:r>
            <a:r>
              <a:rPr lang="en-US" baseline="0" dirty="0" err="1" smtClean="0"/>
              <a:t>ALA</a:t>
            </a:r>
            <a:r>
              <a:rPr lang="en-US" baseline="0" dirty="0" smtClean="0"/>
              <a:t> has Round Tables: </a:t>
            </a:r>
            <a:r>
              <a:rPr lang="en-US" sz="1200" kern="1200" dirty="0" smtClean="0">
                <a:solidFill>
                  <a:schemeClr val="tx1"/>
                </a:solidFill>
                <a:latin typeface="+mn-lt"/>
                <a:ea typeface="+mn-ea"/>
                <a:cs typeface="+mn-cs"/>
              </a:rPr>
              <a:t>Round Tables are membership groups and may charge dues, develop programs, issue publications (with the approval of the ALA Publications Committee), and affiliate with regional, state or local groups with the same interests.</a:t>
            </a:r>
            <a:endParaRPr lang="en-US" baseline="0" dirty="0" smtClean="0"/>
          </a:p>
          <a:p>
            <a:pPr>
              <a:spcBef>
                <a:spcPct val="0"/>
              </a:spcBef>
            </a:pPr>
            <a:endParaRPr lang="en-US" baseline="0" dirty="0" smtClean="0"/>
          </a:p>
          <a:p>
            <a:pPr>
              <a:spcBef>
                <a:spcPct val="0"/>
              </a:spcBef>
            </a:pPr>
            <a:r>
              <a:rPr lang="en-US" baseline="0" dirty="0" smtClean="0"/>
              <a:t>ALA has Round Tables (SRRT) </a:t>
            </a:r>
            <a:r>
              <a:rPr lang="en-US" sz="1200" kern="1200" dirty="0" smtClean="0">
                <a:solidFill>
                  <a:schemeClr val="tx1"/>
                </a:solidFill>
                <a:latin typeface="+mn-lt"/>
                <a:ea typeface="+mn-ea"/>
                <a:cs typeface="+mn-cs"/>
              </a:rPr>
              <a:t>A round table is a membership unit established to promote a field of librarianship not within the scope of any single division. Although it cannot commit the Association by any declaration of policy, a round table may recommend policy and action to other units. Members of ALA may join those round tables for which they are eligible by payment of the specified dues. </a:t>
            </a:r>
          </a:p>
          <a:p>
            <a:pPr>
              <a:spcBef>
                <a:spcPct val="0"/>
              </a:spcBef>
            </a:pPr>
            <a:endParaRPr lang="en-US" sz="1200" kern="1200" baseline="0" dirty="0" smtClean="0">
              <a:solidFill>
                <a:schemeClr val="tx1"/>
              </a:solidFill>
              <a:latin typeface="+mn-lt"/>
              <a:ea typeface="+mn-ea"/>
              <a:cs typeface="+mn-cs"/>
            </a:endParaRPr>
          </a:p>
          <a:p>
            <a:pPr>
              <a:spcBef>
                <a:spcPct val="0"/>
              </a:spcBef>
            </a:pPr>
            <a:r>
              <a:rPr lang="en-US" sz="1200" kern="1200" baseline="0" dirty="0" smtClean="0">
                <a:solidFill>
                  <a:schemeClr val="tx1"/>
                </a:solidFill>
                <a:latin typeface="+mn-lt"/>
                <a:ea typeface="+mn-ea"/>
                <a:cs typeface="+mn-cs"/>
              </a:rPr>
              <a:t>Task Force Committees can be established at any level. Some Task Force Committees are short term others are not. Thy all work through the body they function under.</a:t>
            </a:r>
          </a:p>
          <a:p>
            <a:pPr>
              <a:spcBef>
                <a:spcPct val="0"/>
              </a:spcBef>
            </a:pPr>
            <a:endParaRPr lang="en-US" sz="1200" kern="1200" baseline="0" dirty="0" smtClean="0">
              <a:solidFill>
                <a:schemeClr val="tx1"/>
              </a:solidFill>
              <a:latin typeface="+mn-lt"/>
              <a:ea typeface="+mn-ea"/>
              <a:cs typeface="+mn-cs"/>
            </a:endParaRPr>
          </a:p>
          <a:p>
            <a:pPr>
              <a:spcBef>
                <a:spcPct val="0"/>
              </a:spcBef>
            </a:pPr>
            <a:r>
              <a:rPr lang="en-US" sz="1200" kern="1200" baseline="0" dirty="0" smtClean="0">
                <a:solidFill>
                  <a:schemeClr val="tx1"/>
                </a:solidFill>
                <a:latin typeface="+mn-lt"/>
                <a:ea typeface="+mn-ea"/>
                <a:cs typeface="+mn-cs"/>
              </a:rPr>
              <a:t>Committees are established at all levels. </a:t>
            </a:r>
            <a:endParaRPr lang="en-US" baseline="0" dirty="0"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FE896DD-E009-4413-8B58-7EBCDF744A71}" type="slidenum">
              <a:rPr lang="en-US"/>
              <a:pPr fontAlgn="base">
                <a:spcBef>
                  <a:spcPct val="0"/>
                </a:spcBef>
                <a:spcAft>
                  <a:spcPct val="0"/>
                </a:spcAft>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MADELEINE</a:t>
            </a:r>
          </a:p>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Perhaps name some of the sub-groups of SRRT so people have an idea of what types of groups form this unit.</a:t>
            </a:r>
          </a:p>
          <a:p>
            <a:pPr>
              <a:spcBef>
                <a:spcPct val="0"/>
              </a:spcBef>
            </a:pPr>
            <a:endParaRPr lang="en-US" dirty="0"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FE896DD-E009-4413-8B58-7EBCDF744A71}" type="slidenum">
              <a:rPr lang="en-US"/>
              <a:pPr fontAlgn="base">
                <a:spcBef>
                  <a:spcPct val="0"/>
                </a:spcBef>
                <a:spcAft>
                  <a:spcPct val="0"/>
                </a:spcAft>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US" dirty="0" smtClean="0"/>
              <a:t>MADELEINE</a:t>
            </a:r>
          </a:p>
          <a:p>
            <a:pPr>
              <a:spcBef>
                <a:spcPct val="0"/>
              </a:spcBef>
            </a:pPr>
            <a:endParaRPr lang="en-US" dirty="0" smtClean="0"/>
          </a:p>
          <a:p>
            <a:pPr>
              <a:spcBef>
                <a:spcPct val="0"/>
              </a:spcBef>
            </a:pPr>
            <a:endParaRPr lang="en-US" baseline="0" dirty="0" smtClean="0"/>
          </a:p>
          <a:p>
            <a:pPr>
              <a:spcBef>
                <a:spcPct val="0"/>
              </a:spcBef>
            </a:pPr>
            <a:endParaRPr lang="en-US" dirty="0" smtClean="0"/>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FE896DD-E009-4413-8B58-7EBCDF744A71}" type="slidenum">
              <a:rPr lang="en-US"/>
              <a:pPr fontAlgn="base">
                <a:spcBef>
                  <a:spcPct val="0"/>
                </a:spcBef>
                <a:spcAft>
                  <a:spcPct val="0"/>
                </a:spcAft>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171A53D-C94F-428B-A771-F588FADCA0AF}" type="datetimeFigureOut">
              <a:rPr lang="en-US"/>
              <a:pPr>
                <a:defRPr/>
              </a:pPr>
              <a:t>2/28/2012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4864AE5-2263-4EF1-A613-ACAF0873972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A90F1CD-528D-4677-B5BD-1EEB46423996}" type="datetimeFigureOut">
              <a:rPr lang="en-US"/>
              <a:pPr>
                <a:defRPr/>
              </a:pPr>
              <a:t>2/28/2012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1AE829B-EF46-4B8F-9E84-9FC6C334CE9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269FACF-FA19-49C5-A0BA-CE9F3DE6751E}" type="datetimeFigureOut">
              <a:rPr lang="en-US"/>
              <a:pPr>
                <a:defRPr/>
              </a:pPr>
              <a:t>2/28/2012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A8605B1-55F8-4D9A-9432-953A089C865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82338E5-A05D-458A-8A24-19083444EC49}" type="datetimeFigureOut">
              <a:rPr lang="en-US"/>
              <a:pPr>
                <a:defRPr/>
              </a:pPr>
              <a:t>2/28/2012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7AD9D78-558C-4B9E-861E-DEF1114CE8B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206E85A-64D1-4BDF-9190-3C69E73431CF}" type="datetimeFigureOut">
              <a:rPr lang="en-US"/>
              <a:pPr>
                <a:defRPr/>
              </a:pPr>
              <a:t>2/28/2012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B535950-76E2-4EB1-88B1-05B6E4A74EC9}"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468818E-0C5B-4694-8C12-FA65F0B2B9AC}" type="datetimeFigureOut">
              <a:rPr lang="en-US"/>
              <a:pPr>
                <a:defRPr/>
              </a:pPr>
              <a:t>2/28/2012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69BF594-297B-4291-95CD-12029CF628F9}"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9551E66-E413-40FD-8AB8-B8E15A77930B}" type="datetimeFigureOut">
              <a:rPr lang="en-US"/>
              <a:pPr>
                <a:defRPr/>
              </a:pPr>
              <a:t>2/28/2012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1BC592BF-87D0-4250-819D-0A215BB1D5F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38978E6-054B-4331-B004-514C79670264}" type="datetimeFigureOut">
              <a:rPr lang="en-US"/>
              <a:pPr>
                <a:defRPr/>
              </a:pPr>
              <a:t>2/28/2012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91BD09D6-482A-4074-BD7D-45A3B1DB640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96CA5E3-685C-426C-A95F-3BF4CB210701}" type="datetimeFigureOut">
              <a:rPr lang="en-US"/>
              <a:pPr>
                <a:defRPr/>
              </a:pPr>
              <a:t>2/28/2012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9C746061-A5DB-4A26-8AF8-0801A9A45D5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31BFE98-C70A-4D81-B87C-94FD8B2A14DF}" type="datetimeFigureOut">
              <a:rPr lang="en-US"/>
              <a:pPr>
                <a:defRPr/>
              </a:pPr>
              <a:t>2/28/2012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6E9AA20-0519-407B-8633-4DC6E907B7BA}"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D01BA6E-3C91-4182-A00A-1C3A7427A726}" type="datetimeFigureOut">
              <a:rPr lang="en-US"/>
              <a:pPr>
                <a:defRPr/>
              </a:pPr>
              <a:t>2/28/2012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FD00EDA-82A0-4406-AECA-D7559F4920A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6F170C7A-8C0E-44A8-8A60-96DE2224C38A}" type="datetimeFigureOut">
              <a:rPr lang="en-US"/>
              <a:pPr>
                <a:defRPr/>
              </a:pPr>
              <a:t>2/28/2012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D50CDF88-7BC0-410B-951C-65EE4AC3247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jpeg"/><Relationship Id="rId7" Type="http://schemas.openxmlformats.org/officeDocument/2006/relationships/hyperlink" Target="mailto:greeningyourlibrary@gmail.com"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mailto:bonniesmith@ufl.edu" TargetMode="External"/><Relationship Id="rId5" Type="http://schemas.openxmlformats.org/officeDocument/2006/relationships/hyperlink" Target="mailto:majankowska@library.ucla.edu" TargetMode="External"/><Relationship Id="rId4" Type="http://schemas.openxmlformats.org/officeDocument/2006/relationships/hyperlink" Target="mailto:mcharney@library.umass.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5" name="Picture 6" descr="images-1.jpeg"/>
          <p:cNvPicPr>
            <a:picLocks noChangeAspect="1"/>
          </p:cNvPicPr>
          <p:nvPr/>
        </p:nvPicPr>
        <p:blipFill>
          <a:blip r:embed="rId3" cstate="print"/>
          <a:srcRect/>
          <a:stretch>
            <a:fillRect/>
          </a:stretch>
        </p:blipFill>
        <p:spPr bwMode="auto">
          <a:xfrm>
            <a:off x="2238562" y="2119340"/>
            <a:ext cx="4680264" cy="1755099"/>
          </a:xfrm>
          <a:prstGeom prst="rect">
            <a:avLst/>
          </a:prstGeom>
          <a:noFill/>
          <a:ln w="9525" cmpd="sng">
            <a:solidFill>
              <a:schemeClr val="accent3">
                <a:lumMod val="75000"/>
              </a:schemeClr>
            </a:solidFill>
            <a:miter lim="800000"/>
            <a:headEnd/>
            <a:tailEnd/>
          </a:ln>
          <a:effectLst>
            <a:outerShdw blurRad="50800" dist="38100" dir="5400000" algn="t" rotWithShape="0">
              <a:prstClr val="black">
                <a:alpha val="40000"/>
              </a:prstClr>
            </a:outerShdw>
          </a:effectLst>
        </p:spPr>
      </p:pic>
      <p:sp>
        <p:nvSpPr>
          <p:cNvPr id="15366" name="TextBox 7"/>
          <p:cNvSpPr txBox="1">
            <a:spLocks noChangeArrowheads="1"/>
          </p:cNvSpPr>
          <p:nvPr/>
        </p:nvSpPr>
        <p:spPr bwMode="auto">
          <a:xfrm>
            <a:off x="1220258" y="503002"/>
            <a:ext cx="6553200" cy="1077218"/>
          </a:xfrm>
          <a:prstGeom prst="rect">
            <a:avLst/>
          </a:prstGeom>
          <a:noFill/>
          <a:ln w="9525">
            <a:noFill/>
            <a:miter lim="800000"/>
            <a:headEnd/>
            <a:tailEnd/>
          </a:ln>
        </p:spPr>
        <p:txBody>
          <a:bodyPr>
            <a:spAutoFit/>
          </a:bodyPr>
          <a:lstStyle/>
          <a:p>
            <a:pPr algn="ctr"/>
            <a:r>
              <a:rPr lang="en-US" sz="3200" dirty="0" smtClean="0">
                <a:solidFill>
                  <a:schemeClr val="accent3">
                    <a:lumMod val="75000"/>
                  </a:schemeClr>
                </a:solidFill>
                <a:cs typeface="Arial" charset="0"/>
              </a:rPr>
              <a:t>Libraries for Sustainability</a:t>
            </a:r>
            <a:endParaRPr lang="en-US" sz="3200" dirty="0">
              <a:solidFill>
                <a:schemeClr val="accent3">
                  <a:lumMod val="75000"/>
                </a:schemeClr>
              </a:solidFill>
              <a:cs typeface="Arial" charset="0"/>
            </a:endParaRPr>
          </a:p>
          <a:p>
            <a:pPr algn="ctr"/>
            <a:r>
              <a:rPr lang="en-US" sz="3200" dirty="0" smtClean="0">
                <a:solidFill>
                  <a:schemeClr val="accent3">
                    <a:lumMod val="75000"/>
                  </a:schemeClr>
                </a:solidFill>
                <a:cs typeface="Arial" charset="0"/>
              </a:rPr>
              <a:t>Call to Action and Collaboration!</a:t>
            </a:r>
            <a:endParaRPr lang="en-US" sz="3200" dirty="0">
              <a:solidFill>
                <a:schemeClr val="accent3">
                  <a:lumMod val="75000"/>
                </a:schemeClr>
              </a:solidFill>
              <a:cs typeface="Arial" charset="0"/>
            </a:endParaRPr>
          </a:p>
        </p:txBody>
      </p:sp>
      <p:sp>
        <p:nvSpPr>
          <p:cNvPr id="3" name="TextBox 2"/>
          <p:cNvSpPr txBox="1"/>
          <p:nvPr/>
        </p:nvSpPr>
        <p:spPr>
          <a:xfrm>
            <a:off x="1710363" y="5360405"/>
            <a:ext cx="6038740" cy="923330"/>
          </a:xfrm>
          <a:prstGeom prst="rect">
            <a:avLst/>
          </a:prstGeom>
          <a:noFill/>
        </p:spPr>
        <p:txBody>
          <a:bodyPr wrap="square" rtlCol="0">
            <a:spAutoFit/>
          </a:bodyPr>
          <a:lstStyle/>
          <a:p>
            <a:pPr algn="ctr"/>
            <a:r>
              <a:rPr lang="en-US" b="1" dirty="0" smtClean="0"/>
              <a:t>Webinar Series 2012</a:t>
            </a:r>
          </a:p>
          <a:p>
            <a:pPr algn="ctr"/>
            <a:r>
              <a:rPr lang="en-US" b="1" dirty="0" smtClean="0"/>
              <a:t>Webinar 1 of 4</a:t>
            </a:r>
          </a:p>
          <a:p>
            <a:pPr algn="ctr"/>
            <a:r>
              <a:rPr lang="en-US" b="1" dirty="0" smtClean="0"/>
              <a:t>Call to Action and Collaboration - February 28, 2012</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729" y="274638"/>
            <a:ext cx="8364071" cy="1823103"/>
          </a:xfrm>
          <a:ln w="12700">
            <a:solidFill>
              <a:schemeClr val="accent3">
                <a:lumMod val="75000"/>
              </a:schemeClr>
            </a:solidFill>
          </a:ln>
        </p:spPr>
        <p:txBody>
          <a:bodyPr/>
          <a:lstStyle/>
          <a:p>
            <a:r>
              <a:rPr lang="en-US" b="1" dirty="0"/>
              <a:t>POLL: </a:t>
            </a:r>
            <a:r>
              <a:rPr lang="en-US" dirty="0" smtClean="0"/>
              <a:t>Are </a:t>
            </a:r>
            <a:r>
              <a:rPr lang="en-US" dirty="0"/>
              <a:t>you </a:t>
            </a:r>
            <a:r>
              <a:rPr lang="en-US" i="1" dirty="0"/>
              <a:t>currently</a:t>
            </a:r>
            <a:r>
              <a:rPr lang="en-US" dirty="0"/>
              <a:t> or </a:t>
            </a:r>
            <a:r>
              <a:rPr lang="en-US" i="1" dirty="0"/>
              <a:t>have you been</a:t>
            </a:r>
            <a:r>
              <a:rPr lang="en-US" dirty="0"/>
              <a:t> a member of </a:t>
            </a:r>
            <a:r>
              <a:rPr lang="en-US" dirty="0" smtClean="0"/>
              <a:t>TFOE? </a:t>
            </a:r>
            <a:endParaRPr lang="en-US" dirty="0"/>
          </a:p>
        </p:txBody>
      </p:sp>
      <p:sp>
        <p:nvSpPr>
          <p:cNvPr id="3" name="Content Placeholder 2"/>
          <p:cNvSpPr>
            <a:spLocks noGrp="1"/>
          </p:cNvSpPr>
          <p:nvPr>
            <p:ph idx="1"/>
          </p:nvPr>
        </p:nvSpPr>
        <p:spPr>
          <a:xfrm>
            <a:off x="712694" y="2474259"/>
            <a:ext cx="7974106" cy="3651904"/>
          </a:xfrm>
        </p:spPr>
        <p:txBody>
          <a:bodyPr/>
          <a:lstStyle/>
          <a:p>
            <a:r>
              <a:rPr lang="en-US" sz="4400" dirty="0" smtClean="0"/>
              <a:t>YES</a:t>
            </a:r>
          </a:p>
          <a:p>
            <a:r>
              <a:rPr lang="en-US" sz="4400" dirty="0" smtClean="0"/>
              <a:t>NO</a:t>
            </a:r>
          </a:p>
          <a:p>
            <a:endParaRPr lang="en-US" dirty="0"/>
          </a:p>
        </p:txBody>
      </p:sp>
    </p:spTree>
    <p:extLst>
      <p:ext uri="{BB962C8B-B14F-4D97-AF65-F5344CB8AC3E}">
        <p14:creationId xmlns:p14="http://schemas.microsoft.com/office/powerpoint/2010/main" xmlns="" val="12353979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729" y="274638"/>
            <a:ext cx="8364071" cy="1823103"/>
          </a:xfrm>
          <a:ln w="12700">
            <a:solidFill>
              <a:schemeClr val="accent3">
                <a:lumMod val="75000"/>
              </a:schemeClr>
            </a:solidFill>
          </a:ln>
        </p:spPr>
        <p:txBody>
          <a:bodyPr/>
          <a:lstStyle/>
          <a:p>
            <a:r>
              <a:rPr lang="en-US" b="1" dirty="0" smtClean="0"/>
              <a:t>POLL: </a:t>
            </a:r>
            <a:r>
              <a:rPr lang="en-US" dirty="0" smtClean="0"/>
              <a:t>When were you involved with TFOE? </a:t>
            </a:r>
            <a:endParaRPr lang="en-US" dirty="0"/>
          </a:p>
        </p:txBody>
      </p:sp>
      <p:sp>
        <p:nvSpPr>
          <p:cNvPr id="3" name="Content Placeholder 2"/>
          <p:cNvSpPr>
            <a:spLocks noGrp="1"/>
          </p:cNvSpPr>
          <p:nvPr>
            <p:ph idx="1"/>
          </p:nvPr>
        </p:nvSpPr>
        <p:spPr>
          <a:xfrm>
            <a:off x="712694" y="2474259"/>
            <a:ext cx="7974106" cy="3651904"/>
          </a:xfrm>
        </p:spPr>
        <p:txBody>
          <a:bodyPr/>
          <a:lstStyle/>
          <a:p>
            <a:pPr marL="514350" indent="-514350">
              <a:buFont typeface="+mj-lt"/>
              <a:buAutoNum type="alphaUcPeriod"/>
            </a:pPr>
            <a:r>
              <a:rPr lang="en-US" dirty="0" smtClean="0"/>
              <a:t>Within the last year</a:t>
            </a:r>
          </a:p>
          <a:p>
            <a:pPr marL="514350" indent="-514350">
              <a:buFont typeface="+mj-lt"/>
              <a:buAutoNum type="alphaUcPeriod"/>
            </a:pPr>
            <a:r>
              <a:rPr lang="en-US" dirty="0" smtClean="0"/>
              <a:t>Within the last 10 years</a:t>
            </a:r>
          </a:p>
          <a:p>
            <a:pPr marL="514350" indent="-514350">
              <a:buFont typeface="+mj-lt"/>
              <a:buAutoNum type="alphaUcPeriod"/>
            </a:pPr>
            <a:r>
              <a:rPr lang="en-US" dirty="0" smtClean="0"/>
              <a:t>10</a:t>
            </a:r>
            <a:r>
              <a:rPr lang="en-US" dirty="0"/>
              <a:t>+ years </a:t>
            </a:r>
            <a:r>
              <a:rPr lang="en-US" dirty="0" smtClean="0"/>
              <a:t>ago</a:t>
            </a:r>
          </a:p>
          <a:p>
            <a:pPr marL="514350" indent="-514350">
              <a:buFont typeface="+mj-lt"/>
              <a:buAutoNum type="alphaUcPeriod"/>
            </a:pPr>
            <a:r>
              <a:rPr lang="en-US" dirty="0" smtClean="0"/>
              <a:t>Never</a:t>
            </a:r>
            <a:endParaRPr lang="en-US" dirty="0"/>
          </a:p>
        </p:txBody>
      </p:sp>
    </p:spTree>
    <p:extLst>
      <p:ext uri="{BB962C8B-B14F-4D97-AF65-F5344CB8AC3E}">
        <p14:creationId xmlns:p14="http://schemas.microsoft.com/office/powerpoint/2010/main" xmlns="" val="41596409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4600" y="1295400"/>
            <a:ext cx="6172200" cy="5054600"/>
          </a:xfrm>
          <a:ln>
            <a:solidFill>
              <a:schemeClr val="tx1"/>
            </a:solidFill>
          </a:ln>
        </p:spPr>
        <p:txBody>
          <a:bodyPr>
            <a:normAutofit/>
          </a:bodyPr>
          <a:lstStyle/>
          <a:p>
            <a:pPr marL="342900" indent="-342900" algn="l">
              <a:lnSpc>
                <a:spcPct val="80000"/>
              </a:lnSpc>
              <a:buFont typeface="Arial" pitchFamily="34" charset="0"/>
              <a:buChar char="•"/>
            </a:pPr>
            <a:endParaRPr lang="en-US" sz="2400" dirty="0" smtClean="0">
              <a:solidFill>
                <a:schemeClr val="tx1"/>
              </a:solidFill>
              <a:latin typeface="Arial" charset="0"/>
              <a:cs typeface="Arial" charset="0"/>
            </a:endParaRPr>
          </a:p>
          <a:p>
            <a:pPr marL="342900" indent="-342900" algn="l">
              <a:lnSpc>
                <a:spcPct val="80000"/>
              </a:lnSpc>
              <a:buFont typeface="Arial" pitchFamily="34" charset="0"/>
              <a:buChar char="•"/>
            </a:pPr>
            <a:endParaRPr lang="en-US" sz="2000" dirty="0" smtClean="0">
              <a:solidFill>
                <a:schemeClr val="tx1"/>
              </a:solidFill>
              <a:latin typeface="Arial" charset="0"/>
              <a:cs typeface="Arial" charset="0"/>
            </a:endParaRPr>
          </a:p>
        </p:txBody>
      </p:sp>
      <p:pic>
        <p:nvPicPr>
          <p:cNvPr id="20485" name="Picture 9" descr="images-1.jpeg"/>
          <p:cNvPicPr>
            <a:picLocks noChangeAspect="1"/>
          </p:cNvPicPr>
          <p:nvPr/>
        </p:nvPicPr>
        <p:blipFill>
          <a:blip r:embed="rId3" cstate="print"/>
          <a:srcRect/>
          <a:stretch>
            <a:fillRect/>
          </a:stretch>
        </p:blipFill>
        <p:spPr bwMode="auto">
          <a:xfrm>
            <a:off x="392087" y="5659850"/>
            <a:ext cx="1828800" cy="685800"/>
          </a:xfrm>
          <a:prstGeom prst="rect">
            <a:avLst/>
          </a:prstGeom>
          <a:noFill/>
          <a:ln w="9525">
            <a:noFill/>
            <a:miter lim="800000"/>
            <a:headEnd/>
            <a:tailEnd/>
          </a:ln>
        </p:spPr>
      </p:pic>
      <p:sp>
        <p:nvSpPr>
          <p:cNvPr id="9" name="TextBox 8"/>
          <p:cNvSpPr txBox="1"/>
          <p:nvPr/>
        </p:nvSpPr>
        <p:spPr>
          <a:xfrm>
            <a:off x="392087" y="420510"/>
            <a:ext cx="8376356" cy="584775"/>
          </a:xfrm>
          <a:prstGeom prst="rect">
            <a:avLst/>
          </a:prstGeom>
          <a:noFill/>
          <a:ln w="28575" cmpd="sng">
            <a:solidFill>
              <a:schemeClr val="accent3">
                <a:lumMod val="75000"/>
              </a:schemeClr>
            </a:solidFill>
          </a:ln>
        </p:spPr>
        <p:txBody>
          <a:bodyPr wrap="square">
            <a:spAutoFit/>
          </a:bodyPr>
          <a:lstStyle/>
          <a:p>
            <a:pPr algn="ctr" fontAlgn="auto">
              <a:spcBef>
                <a:spcPts val="0"/>
              </a:spcBef>
              <a:spcAft>
                <a:spcPts val="0"/>
              </a:spcAft>
              <a:defRPr/>
            </a:pPr>
            <a:r>
              <a:rPr lang="en-US" sz="3200" dirty="0" smtClean="0">
                <a:solidFill>
                  <a:prstClr val="black"/>
                </a:solidFill>
                <a:latin typeface="Calibri"/>
              </a:rPr>
              <a:t>Guest Speaker: Maria </a:t>
            </a:r>
            <a:r>
              <a:rPr lang="en-US" sz="3200" dirty="0">
                <a:solidFill>
                  <a:prstClr val="black"/>
                </a:solidFill>
                <a:latin typeface="Calibri"/>
              </a:rPr>
              <a:t>Anna </a:t>
            </a:r>
            <a:r>
              <a:rPr lang="en-US" sz="3200" dirty="0" err="1">
                <a:solidFill>
                  <a:prstClr val="black"/>
                </a:solidFill>
                <a:latin typeface="Calibri"/>
              </a:rPr>
              <a:t>Jankowska</a:t>
            </a:r>
            <a:endParaRPr lang="en-US" sz="3200" dirty="0">
              <a:solidFill>
                <a:srgbClr val="17375E"/>
              </a:solidFill>
              <a:latin typeface="Arial" pitchFamily="34" charset="0"/>
              <a:cs typeface="Arial" pitchFamily="34" charset="0"/>
            </a:endParaRPr>
          </a:p>
        </p:txBody>
      </p:sp>
      <p:sp>
        <p:nvSpPr>
          <p:cNvPr id="11" name="TextBox 10"/>
          <p:cNvSpPr txBox="1"/>
          <p:nvPr/>
        </p:nvSpPr>
        <p:spPr>
          <a:xfrm>
            <a:off x="373037" y="1326714"/>
            <a:ext cx="1866900" cy="3831818"/>
          </a:xfrm>
          <a:prstGeom prst="rect">
            <a:avLst/>
          </a:prstGeom>
          <a:solidFill>
            <a:schemeClr val="tx1"/>
          </a:solidFill>
          <a:ln>
            <a:solidFill>
              <a:schemeClr val="accent3">
                <a:lumMod val="75000"/>
              </a:schemeClr>
            </a:solidFill>
          </a:ln>
        </p:spPr>
        <p:style>
          <a:lnRef idx="0">
            <a:schemeClr val="accent1"/>
          </a:lnRef>
          <a:fillRef idx="3">
            <a:schemeClr val="accent1"/>
          </a:fillRef>
          <a:effectRef idx="3">
            <a:schemeClr val="accent1"/>
          </a:effectRef>
          <a:fontRef idx="minor">
            <a:schemeClr val="lt1"/>
          </a:fontRef>
        </p:style>
        <p:txBody>
          <a:bodyPr wrap="square">
            <a:spAutoFit/>
          </a:bodyPr>
          <a:lstStyle/>
          <a:p>
            <a:pPr marL="233363" indent="-233363" algn="ctr" fontAlgn="auto">
              <a:spcBef>
                <a:spcPts val="0"/>
              </a:spcBef>
              <a:spcAft>
                <a:spcPts val="0"/>
              </a:spcAft>
              <a:defRPr/>
            </a:pPr>
            <a:r>
              <a:rPr lang="en-US" b="1" dirty="0">
                <a:solidFill>
                  <a:prstClr val="white"/>
                </a:solidFill>
                <a:latin typeface="Arial" pitchFamily="34" charset="0"/>
                <a:cs typeface="Arial" pitchFamily="34" charset="0"/>
              </a:rPr>
              <a:t>AGENDA</a:t>
            </a:r>
          </a:p>
          <a:p>
            <a:pPr marL="233363" indent="-233363" algn="ctr" fontAlgn="auto">
              <a:spcBef>
                <a:spcPts val="0"/>
              </a:spcBef>
              <a:spcAft>
                <a:spcPts val="0"/>
              </a:spcAft>
              <a:defRPr/>
            </a:pPr>
            <a:endParaRPr lang="en-US" sz="900" dirty="0" smtClean="0">
              <a:solidFill>
                <a:prstClr val="white"/>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a:solidFill>
                  <a:prstClr val="white"/>
                </a:solidFill>
                <a:latin typeface="Arial" pitchFamily="34" charset="0"/>
                <a:cs typeface="Arial" pitchFamily="34" charset="0"/>
              </a:rPr>
              <a:t>Welcome</a:t>
            </a:r>
            <a:br>
              <a:rPr lang="en-US" dirty="0">
                <a:solidFill>
                  <a:prstClr val="white"/>
                </a:solidFill>
                <a:latin typeface="Arial" pitchFamily="34" charset="0"/>
                <a:cs typeface="Arial" pitchFamily="34" charset="0"/>
              </a:rPr>
            </a:br>
            <a:endParaRPr lang="en-US" dirty="0" smtClean="0">
              <a:solidFill>
                <a:prstClr val="white"/>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prstClr val="white"/>
                </a:solidFill>
                <a:latin typeface="Arial" pitchFamily="34" charset="0"/>
                <a:cs typeface="Arial" pitchFamily="34" charset="0"/>
              </a:rPr>
              <a:t>ALA structure</a:t>
            </a:r>
          </a:p>
          <a:p>
            <a:pPr marL="233363" indent="-233363" fontAlgn="auto">
              <a:spcBef>
                <a:spcPts val="0"/>
              </a:spcBef>
              <a:spcAft>
                <a:spcPts val="0"/>
              </a:spcAft>
              <a:buFont typeface="Wingdings" charset="2"/>
              <a:buChar char="§"/>
              <a:defRPr/>
            </a:pPr>
            <a:endParaRPr lang="en-US" dirty="0" smtClean="0">
              <a:solidFill>
                <a:prstClr val="white"/>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srgbClr val="9BBB59">
                    <a:lumMod val="60000"/>
                    <a:lumOff val="40000"/>
                  </a:srgbClr>
                </a:solidFill>
                <a:latin typeface="Arial" pitchFamily="34" charset="0"/>
                <a:cs typeface="Arial" pitchFamily="34" charset="0"/>
              </a:rPr>
              <a:t>TFOE</a:t>
            </a:r>
          </a:p>
          <a:p>
            <a:pPr marL="233363" indent="-233363" fontAlgn="auto">
              <a:spcBef>
                <a:spcPts val="0"/>
              </a:spcBef>
              <a:spcAft>
                <a:spcPts val="0"/>
              </a:spcAft>
              <a:defRPr/>
            </a:pPr>
            <a:endParaRPr lang="en-US" dirty="0" smtClean="0">
              <a:solidFill>
                <a:prstClr val="white"/>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prstClr val="white"/>
                </a:solidFill>
                <a:latin typeface="Arial" pitchFamily="34" charset="0"/>
                <a:cs typeface="Arial" pitchFamily="34" charset="0"/>
              </a:rPr>
              <a:t>How to move forward</a:t>
            </a:r>
          </a:p>
          <a:p>
            <a:pPr marL="233363" indent="-233363" fontAlgn="auto">
              <a:spcBef>
                <a:spcPts val="0"/>
              </a:spcBef>
              <a:spcAft>
                <a:spcPts val="0"/>
              </a:spcAft>
              <a:defRPr/>
            </a:pPr>
            <a:endParaRPr lang="en-US" dirty="0">
              <a:solidFill>
                <a:prstClr val="white"/>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prstClr val="white"/>
                </a:solidFill>
                <a:latin typeface="Arial" pitchFamily="34" charset="0"/>
                <a:cs typeface="Arial" pitchFamily="34" charset="0"/>
              </a:rPr>
              <a:t>Discussion</a:t>
            </a:r>
          </a:p>
          <a:p>
            <a:pPr marL="233363" indent="-233363" fontAlgn="auto">
              <a:spcBef>
                <a:spcPts val="0"/>
              </a:spcBef>
              <a:spcAft>
                <a:spcPts val="0"/>
              </a:spcAft>
              <a:defRPr/>
            </a:pPr>
            <a:endParaRPr lang="en-US" dirty="0" smtClean="0">
              <a:solidFill>
                <a:prstClr val="white"/>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prstClr val="white"/>
                </a:solidFill>
                <a:latin typeface="Arial" pitchFamily="34" charset="0"/>
                <a:cs typeface="Arial" pitchFamily="34" charset="0"/>
              </a:rPr>
              <a:t>Closing</a:t>
            </a:r>
            <a:endParaRPr lang="en-US" dirty="0">
              <a:solidFill>
                <a:prstClr val="white"/>
              </a:solidFill>
              <a:latin typeface="Arial" pitchFamily="34" charset="0"/>
              <a:cs typeface="Arial" pitchFamily="34" charset="0"/>
            </a:endParaRPr>
          </a:p>
        </p:txBody>
      </p:sp>
      <p:pic>
        <p:nvPicPr>
          <p:cNvPr id="7" name="Picture 6" descr="Maria_Jankowska.jpg"/>
          <p:cNvPicPr>
            <a:picLocks noChangeAspect="1"/>
          </p:cNvPicPr>
          <p:nvPr/>
        </p:nvPicPr>
        <p:blipFill>
          <a:blip r:embed="rId4" cstate="print"/>
          <a:stretch>
            <a:fillRect/>
          </a:stretch>
        </p:blipFill>
        <p:spPr>
          <a:xfrm>
            <a:off x="6845760" y="4651470"/>
            <a:ext cx="2082800" cy="2016760"/>
          </a:xfrm>
          <a:prstGeom prst="rect">
            <a:avLst/>
          </a:prstGeom>
        </p:spPr>
      </p:pic>
      <p:sp>
        <p:nvSpPr>
          <p:cNvPr id="10" name="Rectangle 9"/>
          <p:cNvSpPr/>
          <p:nvPr/>
        </p:nvSpPr>
        <p:spPr>
          <a:xfrm>
            <a:off x="2650275" y="1165817"/>
            <a:ext cx="6118167" cy="4401205"/>
          </a:xfrm>
          <a:prstGeom prst="rect">
            <a:avLst/>
          </a:prstGeom>
        </p:spPr>
        <p:txBody>
          <a:bodyPr wrap="square">
            <a:spAutoFit/>
          </a:bodyPr>
          <a:lstStyle/>
          <a:p>
            <a:endParaRPr lang="en-US" dirty="0" smtClean="0">
              <a:solidFill>
                <a:prstClr val="black"/>
              </a:solidFill>
            </a:endParaRPr>
          </a:p>
          <a:p>
            <a:pPr marL="285750" indent="-285750">
              <a:buFont typeface="Arial" pitchFamily="34" charset="0"/>
              <a:buChar char="•"/>
            </a:pPr>
            <a:r>
              <a:rPr lang="en-US" sz="2400" dirty="0">
                <a:solidFill>
                  <a:prstClr val="black"/>
                </a:solidFill>
              </a:rPr>
              <a:t>Social Sciences Librarian at the UCLA Research </a:t>
            </a:r>
            <a:r>
              <a:rPr lang="en-US" sz="2400" dirty="0" smtClean="0">
                <a:solidFill>
                  <a:prstClr val="black"/>
                </a:solidFill>
              </a:rPr>
              <a:t>Library</a:t>
            </a:r>
          </a:p>
          <a:p>
            <a:pPr marL="285750" indent="-285750">
              <a:buFont typeface="Arial" pitchFamily="34" charset="0"/>
              <a:buChar char="•"/>
            </a:pPr>
            <a:r>
              <a:rPr lang="en-US" sz="2400" dirty="0">
                <a:solidFill>
                  <a:prstClr val="black"/>
                </a:solidFill>
              </a:rPr>
              <a:t>the founding editor of the </a:t>
            </a:r>
            <a:r>
              <a:rPr lang="en-US" sz="2400" i="1" dirty="0">
                <a:solidFill>
                  <a:prstClr val="black"/>
                </a:solidFill>
              </a:rPr>
              <a:t>Electronic Green </a:t>
            </a:r>
            <a:r>
              <a:rPr lang="en-US" sz="2400" i="1" dirty="0" smtClean="0">
                <a:solidFill>
                  <a:prstClr val="black"/>
                </a:solidFill>
              </a:rPr>
              <a:t>Journal</a:t>
            </a:r>
          </a:p>
          <a:p>
            <a:pPr marL="285750" indent="-285750">
              <a:buFont typeface="Arial" pitchFamily="34" charset="0"/>
              <a:buChar char="•"/>
            </a:pPr>
            <a:r>
              <a:rPr lang="en-US" sz="2400" dirty="0" smtClean="0">
                <a:solidFill>
                  <a:prstClr val="black"/>
                </a:solidFill>
              </a:rPr>
              <a:t>Past chair of TFOE</a:t>
            </a:r>
          </a:p>
          <a:p>
            <a:pPr marL="285750" indent="-285750">
              <a:buFont typeface="Arial" pitchFamily="34" charset="0"/>
              <a:buChar char="•"/>
            </a:pPr>
            <a:r>
              <a:rPr lang="en-US" sz="2400" dirty="0" smtClean="0">
                <a:solidFill>
                  <a:prstClr val="black"/>
                </a:solidFill>
              </a:rPr>
              <a:t>2002 Mover &amp; Shaker in Library Journal</a:t>
            </a:r>
          </a:p>
          <a:p>
            <a:pPr marL="342900" indent="-342900">
              <a:buFont typeface="Arial" pitchFamily="34" charset="0"/>
              <a:buChar char="•"/>
            </a:pPr>
            <a:r>
              <a:rPr lang="en-US" sz="2400" dirty="0">
                <a:solidFill>
                  <a:prstClr val="black"/>
                </a:solidFill>
              </a:rPr>
              <a:t>P</a:t>
            </a:r>
            <a:r>
              <a:rPr lang="en-US" sz="2400" dirty="0" smtClean="0">
                <a:solidFill>
                  <a:prstClr val="black"/>
                </a:solidFill>
              </a:rPr>
              <a:t>ublished article:</a:t>
            </a:r>
            <a:r>
              <a:rPr lang="en-US" sz="2400" dirty="0">
                <a:solidFill>
                  <a:prstClr val="black"/>
                </a:solidFill>
              </a:rPr>
              <a:t> </a:t>
            </a:r>
            <a:r>
              <a:rPr lang="en-US" sz="2000" i="1" dirty="0" smtClean="0">
                <a:solidFill>
                  <a:prstClr val="black"/>
                </a:solidFill>
              </a:rPr>
              <a:t>Going </a:t>
            </a:r>
            <a:r>
              <a:rPr lang="en-US" sz="2000" i="1" dirty="0">
                <a:solidFill>
                  <a:prstClr val="black"/>
                </a:solidFill>
              </a:rPr>
              <a:t>beyond Environmental Programs and Green Practices at the American </a:t>
            </a:r>
            <a:r>
              <a:rPr lang="en-US" sz="2000" i="1" dirty="0" smtClean="0">
                <a:solidFill>
                  <a:prstClr val="black"/>
                </a:solidFill>
              </a:rPr>
              <a:t>Library </a:t>
            </a:r>
            <a:r>
              <a:rPr lang="en-US" sz="2000" i="1" dirty="0">
                <a:solidFill>
                  <a:prstClr val="black"/>
                </a:solidFill>
              </a:rPr>
              <a:t>Association </a:t>
            </a:r>
          </a:p>
          <a:p>
            <a:pPr marL="285750" indent="-285750">
              <a:buFont typeface="Arial" pitchFamily="34" charset="0"/>
              <a:buChar char="•"/>
            </a:pPr>
            <a:endParaRPr lang="en-US" dirty="0" smtClean="0">
              <a:solidFill>
                <a:prstClr val="black"/>
              </a:solidFill>
            </a:endParaRPr>
          </a:p>
          <a:p>
            <a:pPr marL="285750" indent="-285750">
              <a:buFont typeface="Arial" pitchFamily="34" charset="0"/>
              <a:buChar char="•"/>
            </a:pPr>
            <a:endParaRPr lang="en-US" dirty="0" smtClean="0">
              <a:solidFill>
                <a:prstClr val="black"/>
              </a:solidFill>
            </a:endParaRPr>
          </a:p>
          <a:p>
            <a:pPr marL="285750" indent="-285750">
              <a:buFont typeface="Arial" pitchFamily="34" charset="0"/>
              <a:buChar char="•"/>
            </a:pPr>
            <a:endParaRPr lang="en-US" dirty="0">
              <a:solidFill>
                <a:prstClr val="black"/>
              </a:solidFill>
            </a:endParaRPr>
          </a:p>
        </p:txBody>
      </p:sp>
    </p:spTree>
    <p:extLst>
      <p:ext uri="{BB962C8B-B14F-4D97-AF65-F5344CB8AC3E}">
        <p14:creationId xmlns:p14="http://schemas.microsoft.com/office/powerpoint/2010/main" xmlns="" val="33272134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4600" y="1295400"/>
            <a:ext cx="6172200" cy="5054600"/>
          </a:xfrm>
          <a:ln>
            <a:solidFill>
              <a:schemeClr val="tx1"/>
            </a:solidFill>
          </a:ln>
        </p:spPr>
        <p:txBody>
          <a:bodyPr>
            <a:normAutofit/>
          </a:bodyPr>
          <a:lstStyle/>
          <a:p>
            <a:pPr algn="l">
              <a:lnSpc>
                <a:spcPct val="80000"/>
              </a:lnSpc>
            </a:pPr>
            <a:endParaRPr lang="en-US" sz="2400" dirty="0" smtClean="0">
              <a:solidFill>
                <a:schemeClr val="tx1"/>
              </a:solidFill>
              <a:latin typeface="Arial" pitchFamily="34" charset="0"/>
              <a:cs typeface="Arial" pitchFamily="34" charset="0"/>
            </a:endParaRPr>
          </a:p>
          <a:p>
            <a:pPr algn="l">
              <a:lnSpc>
                <a:spcPct val="80000"/>
              </a:lnSpc>
            </a:pPr>
            <a:r>
              <a:rPr lang="en-US" sz="2400" dirty="0" smtClean="0">
                <a:solidFill>
                  <a:schemeClr val="tx1"/>
                </a:solidFill>
                <a:latin typeface="Arial" pitchFamily="34" charset="0"/>
                <a:cs typeface="Arial" pitchFamily="34" charset="0"/>
              </a:rPr>
              <a:t>Background of TFOE:</a:t>
            </a:r>
          </a:p>
          <a:p>
            <a:pPr marL="342900" indent="-342900" algn="l">
              <a:buFont typeface="Arial" pitchFamily="34" charset="0"/>
              <a:buChar char="•"/>
            </a:pPr>
            <a:r>
              <a:rPr lang="en-US" sz="2400" dirty="0" smtClean="0">
                <a:solidFill>
                  <a:schemeClr val="tx1"/>
                </a:solidFill>
              </a:rPr>
              <a:t>1989 </a:t>
            </a:r>
            <a:r>
              <a:rPr lang="en-US" sz="2400" i="1" dirty="0">
                <a:solidFill>
                  <a:schemeClr val="tx1"/>
                </a:solidFill>
              </a:rPr>
              <a:t>Task Force on the Environment </a:t>
            </a:r>
            <a:r>
              <a:rPr lang="en-US" sz="2400" dirty="0">
                <a:solidFill>
                  <a:schemeClr val="tx1"/>
                </a:solidFill>
              </a:rPr>
              <a:t>was formed by Elizabeth </a:t>
            </a:r>
            <a:r>
              <a:rPr lang="en-US" sz="2400" dirty="0" err="1">
                <a:solidFill>
                  <a:schemeClr val="tx1"/>
                </a:solidFill>
              </a:rPr>
              <a:t>Morrissett</a:t>
            </a:r>
            <a:r>
              <a:rPr lang="en-US" sz="2400" dirty="0">
                <a:solidFill>
                  <a:schemeClr val="tx1"/>
                </a:solidFill>
              </a:rPr>
              <a:t> </a:t>
            </a:r>
            <a:r>
              <a:rPr lang="en-US" sz="2400" dirty="0" smtClean="0">
                <a:solidFill>
                  <a:schemeClr val="tx1"/>
                </a:solidFill>
              </a:rPr>
              <a:t> (</a:t>
            </a:r>
            <a:r>
              <a:rPr lang="en-US" sz="2400" dirty="0">
                <a:solidFill>
                  <a:schemeClr val="tx1"/>
                </a:solidFill>
              </a:rPr>
              <a:t>Alaska Pacific University) </a:t>
            </a:r>
            <a:endParaRPr lang="en-US" sz="2400" dirty="0" smtClean="0">
              <a:solidFill>
                <a:schemeClr val="tx1"/>
              </a:solidFill>
            </a:endParaRPr>
          </a:p>
          <a:p>
            <a:pPr marL="342900" indent="-342900" algn="l">
              <a:buFont typeface="Arial" pitchFamily="34" charset="0"/>
              <a:buChar char="•"/>
            </a:pPr>
            <a:r>
              <a:rPr lang="en-US" sz="2400" dirty="0" smtClean="0">
                <a:solidFill>
                  <a:schemeClr val="tx1"/>
                </a:solidFill>
              </a:rPr>
              <a:t>First chair of TFOE -  Terry </a:t>
            </a:r>
            <a:r>
              <a:rPr lang="en-US" sz="2400" dirty="0">
                <a:solidFill>
                  <a:schemeClr val="tx1"/>
                </a:solidFill>
              </a:rPr>
              <a:t>Link (Michigan State University</a:t>
            </a:r>
            <a:r>
              <a:rPr lang="en-US" sz="2400" dirty="0" smtClean="0">
                <a:solidFill>
                  <a:schemeClr val="tx1"/>
                </a:solidFill>
              </a:rPr>
              <a:t>)</a:t>
            </a:r>
          </a:p>
          <a:p>
            <a:pPr marL="342900" indent="-342900" algn="l">
              <a:buFont typeface="Arial" pitchFamily="34" charset="0"/>
              <a:buChar char="•"/>
            </a:pPr>
            <a:r>
              <a:rPr lang="en-US" sz="2400" dirty="0" smtClean="0">
                <a:solidFill>
                  <a:schemeClr val="tx1"/>
                </a:solidFill>
              </a:rPr>
              <a:t>TFOE </a:t>
            </a:r>
            <a:r>
              <a:rPr lang="en-US" sz="2400" dirty="0">
                <a:solidFill>
                  <a:schemeClr val="tx1"/>
                </a:solidFill>
              </a:rPr>
              <a:t>objectives </a:t>
            </a:r>
            <a:r>
              <a:rPr lang="en-US" sz="2400" dirty="0" smtClean="0">
                <a:solidFill>
                  <a:schemeClr val="tx1"/>
                </a:solidFill>
              </a:rPr>
              <a:t> focused on awareness </a:t>
            </a:r>
            <a:r>
              <a:rPr lang="en-US" sz="2400" dirty="0">
                <a:solidFill>
                  <a:schemeClr val="tx1"/>
                </a:solidFill>
              </a:rPr>
              <a:t>of environmental issues within </a:t>
            </a:r>
            <a:r>
              <a:rPr lang="en-US" sz="2400" dirty="0" smtClean="0">
                <a:solidFill>
                  <a:schemeClr val="tx1"/>
                </a:solidFill>
              </a:rPr>
              <a:t>ALA</a:t>
            </a:r>
          </a:p>
          <a:p>
            <a:pPr marL="342900" indent="-342900" algn="l">
              <a:lnSpc>
                <a:spcPct val="80000"/>
              </a:lnSpc>
            </a:pPr>
            <a:endParaRPr lang="en-US" sz="2000" dirty="0" smtClean="0">
              <a:solidFill>
                <a:schemeClr val="tx1"/>
              </a:solidFill>
              <a:latin typeface="Arial" charset="0"/>
              <a:cs typeface="Arial" charset="0"/>
            </a:endParaRPr>
          </a:p>
          <a:p>
            <a:pPr marL="342900" indent="-342900" algn="l">
              <a:lnSpc>
                <a:spcPct val="80000"/>
              </a:lnSpc>
            </a:pPr>
            <a:endParaRPr lang="en-US" sz="2000" dirty="0" smtClean="0">
              <a:solidFill>
                <a:schemeClr val="tx1"/>
              </a:solidFill>
              <a:latin typeface="Arial" charset="0"/>
              <a:cs typeface="Arial" charset="0"/>
            </a:endParaRPr>
          </a:p>
          <a:p>
            <a:pPr marL="342900" indent="-342900" algn="l">
              <a:lnSpc>
                <a:spcPct val="80000"/>
              </a:lnSpc>
            </a:pPr>
            <a:endParaRPr lang="en-US" sz="2000" dirty="0" smtClean="0">
              <a:solidFill>
                <a:schemeClr val="tx1"/>
              </a:solidFill>
              <a:latin typeface="Arial" charset="0"/>
              <a:cs typeface="Arial" charset="0"/>
            </a:endParaRPr>
          </a:p>
          <a:p>
            <a:pPr marL="342900" indent="-342900" algn="l">
              <a:lnSpc>
                <a:spcPct val="80000"/>
              </a:lnSpc>
            </a:pPr>
            <a:endParaRPr lang="en-US" sz="2000" dirty="0" smtClean="0">
              <a:solidFill>
                <a:schemeClr val="tx1"/>
              </a:solidFill>
              <a:latin typeface="Arial" charset="0"/>
              <a:cs typeface="Arial" charset="0"/>
            </a:endParaRPr>
          </a:p>
          <a:p>
            <a:pPr marL="342900" indent="-342900" algn="l">
              <a:lnSpc>
                <a:spcPct val="80000"/>
              </a:lnSpc>
            </a:pPr>
            <a:endParaRPr lang="en-US" sz="2000" dirty="0" smtClean="0">
              <a:solidFill>
                <a:schemeClr val="tx1"/>
              </a:solidFill>
              <a:latin typeface="Arial" charset="0"/>
              <a:cs typeface="Arial" charset="0"/>
            </a:endParaRPr>
          </a:p>
          <a:p>
            <a:pPr marL="342900" indent="-342900" algn="l">
              <a:lnSpc>
                <a:spcPct val="80000"/>
              </a:lnSpc>
            </a:pPr>
            <a:endParaRPr lang="en-US" sz="2000" dirty="0" smtClean="0">
              <a:solidFill>
                <a:schemeClr val="tx1"/>
              </a:solidFill>
              <a:latin typeface="Arial" charset="0"/>
              <a:cs typeface="Arial" charset="0"/>
            </a:endParaRPr>
          </a:p>
          <a:p>
            <a:pPr marL="342900" indent="-342900" algn="l">
              <a:lnSpc>
                <a:spcPct val="80000"/>
              </a:lnSpc>
            </a:pPr>
            <a:endParaRPr lang="en-US" sz="2000" dirty="0" smtClean="0">
              <a:solidFill>
                <a:schemeClr val="tx1"/>
              </a:solidFill>
              <a:latin typeface="Arial" charset="0"/>
              <a:cs typeface="Arial" charset="0"/>
            </a:endParaRPr>
          </a:p>
        </p:txBody>
      </p:sp>
      <p:pic>
        <p:nvPicPr>
          <p:cNvPr id="20485" name="Picture 9" descr="images-1.jpeg"/>
          <p:cNvPicPr>
            <a:picLocks noChangeAspect="1"/>
          </p:cNvPicPr>
          <p:nvPr/>
        </p:nvPicPr>
        <p:blipFill>
          <a:blip r:embed="rId3" cstate="print"/>
          <a:srcRect/>
          <a:stretch>
            <a:fillRect/>
          </a:stretch>
        </p:blipFill>
        <p:spPr bwMode="auto">
          <a:xfrm>
            <a:off x="392087" y="5659850"/>
            <a:ext cx="1828800" cy="685800"/>
          </a:xfrm>
          <a:prstGeom prst="rect">
            <a:avLst/>
          </a:prstGeom>
          <a:noFill/>
          <a:ln w="9525">
            <a:noFill/>
            <a:miter lim="800000"/>
            <a:headEnd/>
            <a:tailEnd/>
          </a:ln>
        </p:spPr>
      </p:pic>
      <p:sp>
        <p:nvSpPr>
          <p:cNvPr id="9" name="TextBox 8"/>
          <p:cNvSpPr txBox="1"/>
          <p:nvPr/>
        </p:nvSpPr>
        <p:spPr>
          <a:xfrm>
            <a:off x="310444" y="420511"/>
            <a:ext cx="8376356" cy="584776"/>
          </a:xfrm>
          <a:prstGeom prst="rect">
            <a:avLst/>
          </a:prstGeom>
          <a:noFill/>
          <a:ln w="28575" cmpd="sng">
            <a:solidFill>
              <a:schemeClr val="accent3">
                <a:lumMod val="75000"/>
              </a:schemeClr>
            </a:solidFill>
          </a:ln>
        </p:spPr>
        <p:txBody>
          <a:bodyPr wrap="square">
            <a:spAutoFit/>
          </a:bodyPr>
          <a:lstStyle/>
          <a:p>
            <a:pPr algn="ctr" fontAlgn="auto">
              <a:spcBef>
                <a:spcPts val="0"/>
              </a:spcBef>
              <a:spcAft>
                <a:spcPts val="0"/>
              </a:spcAft>
              <a:defRPr/>
            </a:pPr>
            <a:r>
              <a:rPr lang="en-US" sz="3200" dirty="0">
                <a:solidFill>
                  <a:prstClr val="black"/>
                </a:solidFill>
                <a:latin typeface="Calibri"/>
              </a:rPr>
              <a:t>Guest Speaker: Maria Anna </a:t>
            </a:r>
            <a:r>
              <a:rPr lang="en-US" sz="3200" dirty="0" err="1">
                <a:solidFill>
                  <a:prstClr val="black"/>
                </a:solidFill>
                <a:latin typeface="Calibri"/>
              </a:rPr>
              <a:t>Jankowska</a:t>
            </a:r>
            <a:endParaRPr lang="en-US" sz="3200" dirty="0">
              <a:solidFill>
                <a:srgbClr val="17375E"/>
              </a:solidFill>
              <a:latin typeface="Arial" pitchFamily="34" charset="0"/>
              <a:cs typeface="Arial" pitchFamily="34" charset="0"/>
            </a:endParaRPr>
          </a:p>
        </p:txBody>
      </p:sp>
      <p:sp>
        <p:nvSpPr>
          <p:cNvPr id="11" name="TextBox 10"/>
          <p:cNvSpPr txBox="1"/>
          <p:nvPr/>
        </p:nvSpPr>
        <p:spPr>
          <a:xfrm>
            <a:off x="373037" y="1326714"/>
            <a:ext cx="1866900" cy="3831818"/>
          </a:xfrm>
          <a:prstGeom prst="rect">
            <a:avLst/>
          </a:prstGeom>
          <a:solidFill>
            <a:schemeClr val="tx1"/>
          </a:solidFill>
          <a:ln>
            <a:solidFill>
              <a:schemeClr val="accent3">
                <a:lumMod val="75000"/>
              </a:schemeClr>
            </a:solidFill>
          </a:ln>
        </p:spPr>
        <p:style>
          <a:lnRef idx="0">
            <a:schemeClr val="accent1"/>
          </a:lnRef>
          <a:fillRef idx="3">
            <a:schemeClr val="accent1"/>
          </a:fillRef>
          <a:effectRef idx="3">
            <a:schemeClr val="accent1"/>
          </a:effectRef>
          <a:fontRef idx="minor">
            <a:schemeClr val="lt1"/>
          </a:fontRef>
        </p:style>
        <p:txBody>
          <a:bodyPr wrap="square">
            <a:spAutoFit/>
          </a:bodyPr>
          <a:lstStyle/>
          <a:p>
            <a:pPr marL="233363" indent="-233363" algn="ctr" fontAlgn="auto">
              <a:spcBef>
                <a:spcPts val="0"/>
              </a:spcBef>
              <a:spcAft>
                <a:spcPts val="0"/>
              </a:spcAft>
              <a:defRPr/>
            </a:pPr>
            <a:r>
              <a:rPr lang="en-US" b="1" dirty="0">
                <a:solidFill>
                  <a:prstClr val="white"/>
                </a:solidFill>
                <a:latin typeface="Arial" pitchFamily="34" charset="0"/>
                <a:cs typeface="Arial" pitchFamily="34" charset="0"/>
              </a:rPr>
              <a:t>AGENDA</a:t>
            </a:r>
          </a:p>
          <a:p>
            <a:pPr marL="233363" indent="-233363" algn="ctr" fontAlgn="auto">
              <a:spcBef>
                <a:spcPts val="0"/>
              </a:spcBef>
              <a:spcAft>
                <a:spcPts val="0"/>
              </a:spcAft>
              <a:defRPr/>
            </a:pPr>
            <a:endParaRPr lang="en-US" sz="900" dirty="0" smtClean="0">
              <a:solidFill>
                <a:prstClr val="white"/>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a:solidFill>
                  <a:prstClr val="white"/>
                </a:solidFill>
                <a:latin typeface="Arial" pitchFamily="34" charset="0"/>
                <a:cs typeface="Arial" pitchFamily="34" charset="0"/>
              </a:rPr>
              <a:t>Welcome</a:t>
            </a:r>
            <a:br>
              <a:rPr lang="en-US" dirty="0">
                <a:solidFill>
                  <a:prstClr val="white"/>
                </a:solidFill>
                <a:latin typeface="Arial" pitchFamily="34" charset="0"/>
                <a:cs typeface="Arial" pitchFamily="34" charset="0"/>
              </a:rPr>
            </a:br>
            <a:endParaRPr lang="en-US" dirty="0">
              <a:solidFill>
                <a:prstClr val="white"/>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prstClr val="white"/>
                </a:solidFill>
                <a:latin typeface="Arial" pitchFamily="34" charset="0"/>
                <a:cs typeface="Arial" pitchFamily="34" charset="0"/>
              </a:rPr>
              <a:t>ALA structure</a:t>
            </a:r>
          </a:p>
          <a:p>
            <a:pPr marL="233363" indent="-233363" fontAlgn="auto">
              <a:spcBef>
                <a:spcPts val="0"/>
              </a:spcBef>
              <a:spcAft>
                <a:spcPts val="0"/>
              </a:spcAft>
              <a:buFont typeface="Wingdings" charset="2"/>
              <a:buChar char="§"/>
              <a:defRPr/>
            </a:pPr>
            <a:endParaRPr lang="en-US" dirty="0" smtClean="0">
              <a:solidFill>
                <a:prstClr val="white"/>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srgbClr val="9BBB59">
                    <a:lumMod val="60000"/>
                    <a:lumOff val="40000"/>
                  </a:srgbClr>
                </a:solidFill>
                <a:latin typeface="Arial" pitchFamily="34" charset="0"/>
                <a:cs typeface="Arial" pitchFamily="34" charset="0"/>
              </a:rPr>
              <a:t>TFOE</a:t>
            </a:r>
          </a:p>
          <a:p>
            <a:pPr marL="233363" indent="-233363" fontAlgn="auto">
              <a:spcBef>
                <a:spcPts val="0"/>
              </a:spcBef>
              <a:spcAft>
                <a:spcPts val="0"/>
              </a:spcAft>
              <a:defRPr/>
            </a:pPr>
            <a:endParaRPr lang="en-US" dirty="0" smtClean="0">
              <a:solidFill>
                <a:prstClr val="white"/>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prstClr val="white"/>
                </a:solidFill>
                <a:latin typeface="Arial" pitchFamily="34" charset="0"/>
                <a:cs typeface="Arial" pitchFamily="34" charset="0"/>
              </a:rPr>
              <a:t>How to move forward</a:t>
            </a:r>
          </a:p>
          <a:p>
            <a:pPr marL="233363" indent="-233363" fontAlgn="auto">
              <a:spcBef>
                <a:spcPts val="0"/>
              </a:spcBef>
              <a:spcAft>
                <a:spcPts val="0"/>
              </a:spcAft>
              <a:defRPr/>
            </a:pPr>
            <a:endParaRPr lang="en-US" dirty="0">
              <a:solidFill>
                <a:prstClr val="white"/>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prstClr val="white"/>
                </a:solidFill>
                <a:latin typeface="Arial" pitchFamily="34" charset="0"/>
                <a:cs typeface="Arial" pitchFamily="34" charset="0"/>
              </a:rPr>
              <a:t>Discussion</a:t>
            </a:r>
          </a:p>
          <a:p>
            <a:pPr marL="233363" indent="-233363" fontAlgn="auto">
              <a:spcBef>
                <a:spcPts val="0"/>
              </a:spcBef>
              <a:spcAft>
                <a:spcPts val="0"/>
              </a:spcAft>
              <a:defRPr/>
            </a:pPr>
            <a:endParaRPr lang="en-US" dirty="0" smtClean="0">
              <a:solidFill>
                <a:prstClr val="white"/>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prstClr val="white"/>
                </a:solidFill>
                <a:latin typeface="Arial" pitchFamily="34" charset="0"/>
                <a:cs typeface="Arial" pitchFamily="34" charset="0"/>
              </a:rPr>
              <a:t>Closing</a:t>
            </a:r>
            <a:endParaRPr lang="en-US" dirty="0">
              <a:solidFill>
                <a:prstClr val="white"/>
              </a:solidFill>
              <a:latin typeface="Arial" pitchFamily="34" charset="0"/>
              <a:cs typeface="Arial" pitchFamily="34" charset="0"/>
            </a:endParaRPr>
          </a:p>
        </p:txBody>
      </p:sp>
    </p:spTree>
    <p:extLst>
      <p:ext uri="{BB962C8B-B14F-4D97-AF65-F5344CB8AC3E}">
        <p14:creationId xmlns:p14="http://schemas.microsoft.com/office/powerpoint/2010/main" xmlns="" val="4936127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4600" y="1295400"/>
            <a:ext cx="6172200" cy="5054600"/>
          </a:xfrm>
          <a:ln>
            <a:solidFill>
              <a:schemeClr val="tx1"/>
            </a:solidFill>
          </a:ln>
        </p:spPr>
        <p:txBody>
          <a:bodyPr>
            <a:normAutofit/>
          </a:bodyPr>
          <a:lstStyle/>
          <a:p>
            <a:pPr algn="l"/>
            <a:r>
              <a:rPr lang="en-US" sz="2400" dirty="0" smtClean="0">
                <a:solidFill>
                  <a:schemeClr val="tx1"/>
                </a:solidFill>
              </a:rPr>
              <a:t>TFOE Introduced </a:t>
            </a:r>
            <a:r>
              <a:rPr lang="en-US" sz="2400" dirty="0">
                <a:solidFill>
                  <a:schemeClr val="tx1"/>
                </a:solidFill>
              </a:rPr>
              <a:t>resolutions: </a:t>
            </a:r>
          </a:p>
          <a:p>
            <a:pPr marL="800100" lvl="1" indent="-342900" algn="l">
              <a:buFont typeface="Arial" pitchFamily="34" charset="0"/>
              <a:buChar char="•"/>
            </a:pPr>
            <a:r>
              <a:rPr lang="en-US" sz="2400" dirty="0">
                <a:solidFill>
                  <a:schemeClr val="tx1"/>
                </a:solidFill>
              </a:rPr>
              <a:t>on use of chlorine-free paper</a:t>
            </a:r>
          </a:p>
          <a:p>
            <a:pPr marL="800100" lvl="1" indent="-342900" algn="l">
              <a:buFont typeface="Arial" pitchFamily="34" charset="0"/>
              <a:buChar char="•"/>
            </a:pPr>
            <a:r>
              <a:rPr lang="en-US" sz="2400" dirty="0">
                <a:solidFill>
                  <a:schemeClr val="tx1"/>
                </a:solidFill>
              </a:rPr>
              <a:t>on socially responsible investments</a:t>
            </a:r>
          </a:p>
          <a:p>
            <a:pPr marL="800100" lvl="1" indent="-342900" algn="l">
              <a:buFont typeface="Arial" pitchFamily="34" charset="0"/>
              <a:buChar char="•"/>
            </a:pPr>
            <a:r>
              <a:rPr lang="en-US" sz="2400" dirty="0">
                <a:solidFill>
                  <a:schemeClr val="tx1"/>
                </a:solidFill>
              </a:rPr>
              <a:t>support of EPA </a:t>
            </a:r>
            <a:r>
              <a:rPr lang="en-US" sz="2400" dirty="0" smtClean="0">
                <a:solidFill>
                  <a:schemeClr val="tx1"/>
                </a:solidFill>
              </a:rPr>
              <a:t>libraries</a:t>
            </a:r>
            <a:br>
              <a:rPr lang="en-US" sz="2400" dirty="0" smtClean="0">
                <a:solidFill>
                  <a:schemeClr val="tx1"/>
                </a:solidFill>
              </a:rPr>
            </a:br>
            <a:endParaRPr lang="en-US" sz="2400" dirty="0" smtClean="0">
              <a:solidFill>
                <a:schemeClr val="tx1"/>
              </a:solidFill>
            </a:endParaRPr>
          </a:p>
          <a:p>
            <a:pPr algn="l">
              <a:lnSpc>
                <a:spcPct val="80000"/>
              </a:lnSpc>
            </a:pPr>
            <a:r>
              <a:rPr lang="en-US" sz="2400" dirty="0" smtClean="0">
                <a:solidFill>
                  <a:schemeClr val="tx1"/>
                </a:solidFill>
              </a:rPr>
              <a:t>TFOE worked </a:t>
            </a:r>
            <a:r>
              <a:rPr lang="en-US" sz="2400" dirty="0">
                <a:solidFill>
                  <a:schemeClr val="tx1"/>
                </a:solidFill>
              </a:rPr>
              <a:t>on: </a:t>
            </a:r>
          </a:p>
          <a:p>
            <a:pPr marL="800100" lvl="1" indent="-342900" algn="l">
              <a:lnSpc>
                <a:spcPct val="80000"/>
              </a:lnSpc>
              <a:buFont typeface="Arial" pitchFamily="34" charset="0"/>
              <a:buChar char="•"/>
            </a:pPr>
            <a:r>
              <a:rPr lang="en-US" sz="2400" dirty="0">
                <a:solidFill>
                  <a:schemeClr val="tx1"/>
                </a:solidFill>
              </a:rPr>
              <a:t>greening ALA exhibits</a:t>
            </a:r>
          </a:p>
          <a:p>
            <a:pPr marL="800100" lvl="1" indent="-342900" algn="l">
              <a:lnSpc>
                <a:spcPct val="80000"/>
              </a:lnSpc>
              <a:buFont typeface="Arial" pitchFamily="34" charset="0"/>
              <a:buChar char="•"/>
            </a:pPr>
            <a:r>
              <a:rPr lang="en-US" sz="2400" dirty="0" smtClean="0">
                <a:solidFill>
                  <a:schemeClr val="tx1"/>
                </a:solidFill>
              </a:rPr>
              <a:t>ALA </a:t>
            </a:r>
            <a:r>
              <a:rPr lang="en-US" sz="2400" dirty="0">
                <a:solidFill>
                  <a:schemeClr val="tx1"/>
                </a:solidFill>
              </a:rPr>
              <a:t>Rachel Carson Children's Environmental Book Award  </a:t>
            </a:r>
          </a:p>
          <a:p>
            <a:pPr marL="800100" lvl="1" indent="-342900" algn="l">
              <a:lnSpc>
                <a:spcPct val="80000"/>
              </a:lnSpc>
              <a:buFont typeface="Arial" pitchFamily="34" charset="0"/>
              <a:buChar char="•"/>
            </a:pPr>
            <a:r>
              <a:rPr lang="en-US" sz="2400" dirty="0">
                <a:solidFill>
                  <a:schemeClr val="tx1"/>
                </a:solidFill>
              </a:rPr>
              <a:t>publishing the Electronic Green Journal</a:t>
            </a:r>
          </a:p>
          <a:p>
            <a:pPr marL="342900" indent="-342900" algn="l">
              <a:buFont typeface="Arial" pitchFamily="34" charset="0"/>
              <a:buChar char="•"/>
            </a:pPr>
            <a:endParaRPr lang="en-US" sz="2000" dirty="0">
              <a:solidFill>
                <a:schemeClr val="tx1"/>
              </a:solidFill>
            </a:endParaRPr>
          </a:p>
          <a:p>
            <a:pPr marL="342900" indent="-342900" algn="l">
              <a:lnSpc>
                <a:spcPct val="80000"/>
              </a:lnSpc>
            </a:pPr>
            <a:endParaRPr lang="en-US" sz="2000" dirty="0" smtClean="0">
              <a:solidFill>
                <a:schemeClr val="tx1"/>
              </a:solidFill>
              <a:latin typeface="Arial" charset="0"/>
              <a:cs typeface="Arial" charset="0"/>
            </a:endParaRPr>
          </a:p>
          <a:p>
            <a:pPr marL="342900" indent="-342900" algn="l">
              <a:lnSpc>
                <a:spcPct val="80000"/>
              </a:lnSpc>
            </a:pPr>
            <a:endParaRPr lang="en-US" sz="2000" dirty="0" smtClean="0">
              <a:solidFill>
                <a:schemeClr val="tx1"/>
              </a:solidFill>
              <a:latin typeface="Arial" charset="0"/>
              <a:cs typeface="Arial" charset="0"/>
            </a:endParaRPr>
          </a:p>
          <a:p>
            <a:pPr marL="342900" indent="-342900" algn="l">
              <a:lnSpc>
                <a:spcPct val="80000"/>
              </a:lnSpc>
            </a:pPr>
            <a:endParaRPr lang="en-US" sz="2000" dirty="0" smtClean="0">
              <a:solidFill>
                <a:schemeClr val="tx1"/>
              </a:solidFill>
              <a:latin typeface="Arial" charset="0"/>
              <a:cs typeface="Arial" charset="0"/>
            </a:endParaRPr>
          </a:p>
          <a:p>
            <a:pPr marL="342900" indent="-342900" algn="l">
              <a:lnSpc>
                <a:spcPct val="80000"/>
              </a:lnSpc>
            </a:pPr>
            <a:endParaRPr lang="en-US" sz="2000" dirty="0" smtClean="0">
              <a:solidFill>
                <a:schemeClr val="tx1"/>
              </a:solidFill>
              <a:latin typeface="Arial" charset="0"/>
              <a:cs typeface="Arial" charset="0"/>
            </a:endParaRPr>
          </a:p>
          <a:p>
            <a:pPr marL="342900" indent="-342900" algn="l">
              <a:lnSpc>
                <a:spcPct val="80000"/>
              </a:lnSpc>
            </a:pPr>
            <a:endParaRPr lang="en-US" sz="2000" dirty="0" smtClean="0">
              <a:solidFill>
                <a:schemeClr val="tx1"/>
              </a:solidFill>
              <a:latin typeface="Arial" charset="0"/>
              <a:cs typeface="Arial" charset="0"/>
            </a:endParaRPr>
          </a:p>
          <a:p>
            <a:pPr marL="342900" indent="-342900" algn="l">
              <a:lnSpc>
                <a:spcPct val="80000"/>
              </a:lnSpc>
            </a:pPr>
            <a:endParaRPr lang="en-US" sz="2000" dirty="0" smtClean="0">
              <a:solidFill>
                <a:schemeClr val="tx1"/>
              </a:solidFill>
              <a:latin typeface="Arial" charset="0"/>
              <a:cs typeface="Arial" charset="0"/>
            </a:endParaRPr>
          </a:p>
          <a:p>
            <a:pPr marL="342900" indent="-342900" algn="l">
              <a:lnSpc>
                <a:spcPct val="80000"/>
              </a:lnSpc>
            </a:pPr>
            <a:endParaRPr lang="en-US" sz="2000" dirty="0" smtClean="0">
              <a:solidFill>
                <a:schemeClr val="tx1"/>
              </a:solidFill>
              <a:latin typeface="Arial" charset="0"/>
              <a:cs typeface="Arial" charset="0"/>
            </a:endParaRPr>
          </a:p>
        </p:txBody>
      </p:sp>
      <p:pic>
        <p:nvPicPr>
          <p:cNvPr id="20485" name="Picture 9" descr="images-1.jpeg"/>
          <p:cNvPicPr>
            <a:picLocks noChangeAspect="1"/>
          </p:cNvPicPr>
          <p:nvPr/>
        </p:nvPicPr>
        <p:blipFill>
          <a:blip r:embed="rId3" cstate="print"/>
          <a:srcRect/>
          <a:stretch>
            <a:fillRect/>
          </a:stretch>
        </p:blipFill>
        <p:spPr bwMode="auto">
          <a:xfrm>
            <a:off x="392087" y="5659850"/>
            <a:ext cx="1828800" cy="685800"/>
          </a:xfrm>
          <a:prstGeom prst="rect">
            <a:avLst/>
          </a:prstGeom>
          <a:noFill/>
          <a:ln w="9525">
            <a:noFill/>
            <a:miter lim="800000"/>
            <a:headEnd/>
            <a:tailEnd/>
          </a:ln>
        </p:spPr>
      </p:pic>
      <p:sp>
        <p:nvSpPr>
          <p:cNvPr id="9" name="TextBox 8"/>
          <p:cNvSpPr txBox="1"/>
          <p:nvPr/>
        </p:nvSpPr>
        <p:spPr>
          <a:xfrm>
            <a:off x="310444" y="420511"/>
            <a:ext cx="8376356" cy="584776"/>
          </a:xfrm>
          <a:prstGeom prst="rect">
            <a:avLst/>
          </a:prstGeom>
          <a:noFill/>
          <a:ln w="28575" cmpd="sng">
            <a:solidFill>
              <a:schemeClr val="accent3">
                <a:lumMod val="75000"/>
              </a:schemeClr>
            </a:solidFill>
          </a:ln>
        </p:spPr>
        <p:txBody>
          <a:bodyPr wrap="square">
            <a:spAutoFit/>
          </a:bodyPr>
          <a:lstStyle/>
          <a:p>
            <a:pPr algn="ctr" fontAlgn="auto">
              <a:spcBef>
                <a:spcPts val="0"/>
              </a:spcBef>
              <a:spcAft>
                <a:spcPts val="0"/>
              </a:spcAft>
              <a:defRPr/>
            </a:pPr>
            <a:r>
              <a:rPr lang="en-US" sz="3200" dirty="0">
                <a:solidFill>
                  <a:prstClr val="black"/>
                </a:solidFill>
                <a:latin typeface="Calibri"/>
              </a:rPr>
              <a:t>Guest Speaker: Maria Anna </a:t>
            </a:r>
            <a:r>
              <a:rPr lang="en-US" sz="3200" dirty="0" err="1">
                <a:solidFill>
                  <a:prstClr val="black"/>
                </a:solidFill>
                <a:latin typeface="Calibri"/>
              </a:rPr>
              <a:t>Jankowska</a:t>
            </a:r>
            <a:endParaRPr lang="en-US" sz="3200" dirty="0">
              <a:solidFill>
                <a:srgbClr val="17375E"/>
              </a:solidFill>
              <a:latin typeface="Arial" pitchFamily="34" charset="0"/>
              <a:cs typeface="Arial" pitchFamily="34" charset="0"/>
            </a:endParaRPr>
          </a:p>
        </p:txBody>
      </p:sp>
      <p:sp>
        <p:nvSpPr>
          <p:cNvPr id="11" name="TextBox 10"/>
          <p:cNvSpPr txBox="1"/>
          <p:nvPr/>
        </p:nvSpPr>
        <p:spPr>
          <a:xfrm>
            <a:off x="373037" y="1326714"/>
            <a:ext cx="1866900" cy="3831818"/>
          </a:xfrm>
          <a:prstGeom prst="rect">
            <a:avLst/>
          </a:prstGeom>
          <a:solidFill>
            <a:schemeClr val="tx1"/>
          </a:solidFill>
          <a:ln>
            <a:solidFill>
              <a:schemeClr val="accent3">
                <a:lumMod val="75000"/>
              </a:schemeClr>
            </a:solidFill>
          </a:ln>
        </p:spPr>
        <p:style>
          <a:lnRef idx="0">
            <a:schemeClr val="accent1"/>
          </a:lnRef>
          <a:fillRef idx="3">
            <a:schemeClr val="accent1"/>
          </a:fillRef>
          <a:effectRef idx="3">
            <a:schemeClr val="accent1"/>
          </a:effectRef>
          <a:fontRef idx="minor">
            <a:schemeClr val="lt1"/>
          </a:fontRef>
        </p:style>
        <p:txBody>
          <a:bodyPr wrap="square">
            <a:spAutoFit/>
          </a:bodyPr>
          <a:lstStyle/>
          <a:p>
            <a:pPr marL="233363" indent="-233363" algn="ctr" fontAlgn="auto">
              <a:spcBef>
                <a:spcPts val="0"/>
              </a:spcBef>
              <a:spcAft>
                <a:spcPts val="0"/>
              </a:spcAft>
              <a:defRPr/>
            </a:pPr>
            <a:r>
              <a:rPr lang="en-US" b="1" dirty="0">
                <a:solidFill>
                  <a:prstClr val="white"/>
                </a:solidFill>
                <a:latin typeface="Arial" pitchFamily="34" charset="0"/>
                <a:cs typeface="Arial" pitchFamily="34" charset="0"/>
              </a:rPr>
              <a:t>AGENDA</a:t>
            </a:r>
          </a:p>
          <a:p>
            <a:pPr marL="233363" indent="-233363" algn="ctr" fontAlgn="auto">
              <a:spcBef>
                <a:spcPts val="0"/>
              </a:spcBef>
              <a:spcAft>
                <a:spcPts val="0"/>
              </a:spcAft>
              <a:defRPr/>
            </a:pPr>
            <a:endParaRPr lang="en-US" sz="900" dirty="0" smtClean="0">
              <a:solidFill>
                <a:prstClr val="white"/>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a:solidFill>
                  <a:prstClr val="white"/>
                </a:solidFill>
                <a:latin typeface="Arial" pitchFamily="34" charset="0"/>
                <a:cs typeface="Arial" pitchFamily="34" charset="0"/>
              </a:rPr>
              <a:t>Welcome</a:t>
            </a:r>
            <a:br>
              <a:rPr lang="en-US" dirty="0">
                <a:solidFill>
                  <a:prstClr val="white"/>
                </a:solidFill>
                <a:latin typeface="Arial" pitchFamily="34" charset="0"/>
                <a:cs typeface="Arial" pitchFamily="34" charset="0"/>
              </a:rPr>
            </a:br>
            <a:endParaRPr lang="en-US" dirty="0">
              <a:solidFill>
                <a:prstClr val="white"/>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prstClr val="white"/>
                </a:solidFill>
                <a:latin typeface="Arial" pitchFamily="34" charset="0"/>
                <a:cs typeface="Arial" pitchFamily="34" charset="0"/>
              </a:rPr>
              <a:t>ALA structure</a:t>
            </a:r>
          </a:p>
          <a:p>
            <a:pPr marL="233363" indent="-233363" fontAlgn="auto">
              <a:spcBef>
                <a:spcPts val="0"/>
              </a:spcBef>
              <a:spcAft>
                <a:spcPts val="0"/>
              </a:spcAft>
              <a:buFont typeface="Wingdings" charset="2"/>
              <a:buChar char="§"/>
              <a:defRPr/>
            </a:pPr>
            <a:endParaRPr lang="en-US" dirty="0" smtClean="0">
              <a:solidFill>
                <a:prstClr val="white"/>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srgbClr val="9BBB59">
                    <a:lumMod val="60000"/>
                    <a:lumOff val="40000"/>
                  </a:srgbClr>
                </a:solidFill>
                <a:latin typeface="Arial" pitchFamily="34" charset="0"/>
                <a:cs typeface="Arial" pitchFamily="34" charset="0"/>
              </a:rPr>
              <a:t>TFOE</a:t>
            </a:r>
          </a:p>
          <a:p>
            <a:pPr marL="233363" indent="-233363" fontAlgn="auto">
              <a:spcBef>
                <a:spcPts val="0"/>
              </a:spcBef>
              <a:spcAft>
                <a:spcPts val="0"/>
              </a:spcAft>
              <a:defRPr/>
            </a:pPr>
            <a:endParaRPr lang="en-US" dirty="0" smtClean="0">
              <a:solidFill>
                <a:prstClr val="white"/>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prstClr val="white"/>
                </a:solidFill>
                <a:latin typeface="Arial" pitchFamily="34" charset="0"/>
                <a:cs typeface="Arial" pitchFamily="34" charset="0"/>
              </a:rPr>
              <a:t>How to move forward</a:t>
            </a:r>
          </a:p>
          <a:p>
            <a:pPr marL="233363" indent="-233363" fontAlgn="auto">
              <a:spcBef>
                <a:spcPts val="0"/>
              </a:spcBef>
              <a:spcAft>
                <a:spcPts val="0"/>
              </a:spcAft>
              <a:defRPr/>
            </a:pPr>
            <a:endParaRPr lang="en-US" dirty="0">
              <a:solidFill>
                <a:prstClr val="white"/>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prstClr val="white"/>
                </a:solidFill>
                <a:latin typeface="Arial" pitchFamily="34" charset="0"/>
                <a:cs typeface="Arial" pitchFamily="34" charset="0"/>
              </a:rPr>
              <a:t>Discussion</a:t>
            </a:r>
          </a:p>
          <a:p>
            <a:pPr marL="233363" indent="-233363" fontAlgn="auto">
              <a:spcBef>
                <a:spcPts val="0"/>
              </a:spcBef>
              <a:spcAft>
                <a:spcPts val="0"/>
              </a:spcAft>
              <a:defRPr/>
            </a:pPr>
            <a:endParaRPr lang="en-US" dirty="0" smtClean="0">
              <a:solidFill>
                <a:prstClr val="white"/>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prstClr val="white"/>
                </a:solidFill>
                <a:latin typeface="Arial" pitchFamily="34" charset="0"/>
                <a:cs typeface="Arial" pitchFamily="34" charset="0"/>
              </a:rPr>
              <a:t>Closing</a:t>
            </a:r>
            <a:endParaRPr lang="en-US" dirty="0">
              <a:solidFill>
                <a:prstClr val="white"/>
              </a:solidFill>
              <a:latin typeface="Arial" pitchFamily="34" charset="0"/>
              <a:cs typeface="Arial" pitchFamily="34" charset="0"/>
            </a:endParaRPr>
          </a:p>
        </p:txBody>
      </p:sp>
    </p:spTree>
    <p:extLst>
      <p:ext uri="{BB962C8B-B14F-4D97-AF65-F5344CB8AC3E}">
        <p14:creationId xmlns:p14="http://schemas.microsoft.com/office/powerpoint/2010/main" xmlns="" val="12187533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4600" y="1295400"/>
            <a:ext cx="6400800" cy="5050250"/>
          </a:xfrm>
          <a:ln>
            <a:solidFill>
              <a:schemeClr val="tx1"/>
            </a:solidFill>
          </a:ln>
        </p:spPr>
        <p:txBody>
          <a:bodyPr>
            <a:normAutofit/>
          </a:bodyPr>
          <a:lstStyle/>
          <a:p>
            <a:pPr marL="342900" indent="-342900" algn="l">
              <a:lnSpc>
                <a:spcPct val="80000"/>
              </a:lnSpc>
              <a:buFont typeface="Arial" pitchFamily="34" charset="0"/>
              <a:buChar char="•"/>
            </a:pPr>
            <a:endParaRPr lang="en-US" sz="2400" dirty="0" smtClean="0">
              <a:solidFill>
                <a:schemeClr val="tx1"/>
              </a:solidFill>
              <a:latin typeface="Arial" charset="0"/>
              <a:cs typeface="Arial" charset="0"/>
            </a:endParaRPr>
          </a:p>
          <a:p>
            <a:pPr marL="342900" indent="-342900" algn="l">
              <a:lnSpc>
                <a:spcPct val="80000"/>
              </a:lnSpc>
            </a:pPr>
            <a:r>
              <a:rPr lang="en-US" sz="2800" dirty="0" smtClean="0">
                <a:solidFill>
                  <a:schemeClr val="tx1"/>
                </a:solidFill>
              </a:rPr>
              <a:t>TFOE organized over 30 </a:t>
            </a:r>
            <a:r>
              <a:rPr lang="en-US" sz="2800" dirty="0">
                <a:solidFill>
                  <a:schemeClr val="tx1"/>
                </a:solidFill>
              </a:rPr>
              <a:t>programs </a:t>
            </a:r>
            <a:r>
              <a:rPr lang="en-US" sz="2800" dirty="0" smtClean="0">
                <a:solidFill>
                  <a:schemeClr val="tx1"/>
                </a:solidFill>
              </a:rPr>
              <a:t>&amp; actions</a:t>
            </a:r>
            <a:r>
              <a:rPr lang="en-US" sz="2800" dirty="0">
                <a:solidFill>
                  <a:schemeClr val="tx1"/>
                </a:solidFill>
              </a:rPr>
              <a:t>: </a:t>
            </a:r>
            <a:endParaRPr lang="en-US" sz="2800" dirty="0" smtClean="0">
              <a:solidFill>
                <a:schemeClr val="tx1"/>
              </a:solidFill>
            </a:endParaRPr>
          </a:p>
          <a:p>
            <a:pPr marL="800100" lvl="1" indent="-342900" algn="l">
              <a:lnSpc>
                <a:spcPct val="80000"/>
              </a:lnSpc>
              <a:buFont typeface="Arial" pitchFamily="34" charset="0"/>
              <a:buChar char="•"/>
            </a:pPr>
            <a:r>
              <a:rPr lang="en-US" sz="2000" dirty="0" smtClean="0">
                <a:solidFill>
                  <a:schemeClr val="tx1"/>
                </a:solidFill>
              </a:rPr>
              <a:t>How </a:t>
            </a:r>
            <a:r>
              <a:rPr lang="en-US" sz="2000" dirty="0">
                <a:solidFill>
                  <a:schemeClr val="tx1"/>
                </a:solidFill>
              </a:rPr>
              <a:t>Green is Your Library: Environmentalists at Work (1990</a:t>
            </a:r>
            <a:r>
              <a:rPr lang="en-US" sz="2000" dirty="0" smtClean="0">
                <a:solidFill>
                  <a:schemeClr val="tx1"/>
                </a:solidFill>
              </a:rPr>
              <a:t>)</a:t>
            </a:r>
          </a:p>
          <a:p>
            <a:pPr marL="800100" lvl="1" indent="-342900" algn="l">
              <a:lnSpc>
                <a:spcPct val="80000"/>
              </a:lnSpc>
              <a:buFont typeface="Arial" pitchFamily="34" charset="0"/>
              <a:buChar char="•"/>
            </a:pPr>
            <a:r>
              <a:rPr lang="en-US" sz="2000" dirty="0" smtClean="0">
                <a:solidFill>
                  <a:schemeClr val="tx1"/>
                </a:solidFill>
              </a:rPr>
              <a:t>Poverty</a:t>
            </a:r>
            <a:r>
              <a:rPr lang="en-US" sz="2000" dirty="0">
                <a:solidFill>
                  <a:schemeClr val="tx1"/>
                </a:solidFill>
              </a:rPr>
              <a:t>, Development and the Environment: Information Challenges for Libraries, with David Brower (1992</a:t>
            </a:r>
            <a:r>
              <a:rPr lang="en-US" sz="2000" dirty="0" smtClean="0">
                <a:solidFill>
                  <a:schemeClr val="tx1"/>
                </a:solidFill>
              </a:rPr>
              <a:t>)</a:t>
            </a:r>
          </a:p>
          <a:p>
            <a:pPr marL="800100" lvl="1" indent="-342900" algn="l">
              <a:lnSpc>
                <a:spcPct val="80000"/>
              </a:lnSpc>
              <a:buFont typeface="Arial" pitchFamily="34" charset="0"/>
              <a:buChar char="•"/>
            </a:pPr>
            <a:r>
              <a:rPr lang="en-US" sz="2000" dirty="0" smtClean="0">
                <a:solidFill>
                  <a:schemeClr val="tx1"/>
                </a:solidFill>
              </a:rPr>
              <a:t>Earth </a:t>
            </a:r>
            <a:r>
              <a:rPr lang="en-US" sz="2000" dirty="0">
                <a:solidFill>
                  <a:schemeClr val="tx1"/>
                </a:solidFill>
              </a:rPr>
              <a:t>Day in the 21st century: Environmental Activism, with Denis Hayes (</a:t>
            </a:r>
            <a:r>
              <a:rPr lang="en-US" sz="2000" dirty="0" smtClean="0">
                <a:solidFill>
                  <a:schemeClr val="tx1"/>
                </a:solidFill>
              </a:rPr>
              <a:t>2001)</a:t>
            </a:r>
          </a:p>
          <a:p>
            <a:pPr marL="800100" lvl="1" indent="-342900" algn="l">
              <a:lnSpc>
                <a:spcPct val="80000"/>
              </a:lnSpc>
              <a:buFont typeface="Arial" pitchFamily="34" charset="0"/>
              <a:buChar char="•"/>
            </a:pPr>
            <a:r>
              <a:rPr lang="en-US" sz="2000" dirty="0" smtClean="0">
                <a:solidFill>
                  <a:schemeClr val="tx1"/>
                </a:solidFill>
              </a:rPr>
              <a:t>Are </a:t>
            </a:r>
            <a:r>
              <a:rPr lang="en-US" sz="2000" dirty="0">
                <a:solidFill>
                  <a:schemeClr val="tx1"/>
                </a:solidFill>
              </a:rPr>
              <a:t>You Missing Any Information? Speaking and Publishing Freely on the Environment (</a:t>
            </a:r>
            <a:r>
              <a:rPr lang="en-US" sz="2000" dirty="0" smtClean="0">
                <a:solidFill>
                  <a:schemeClr val="tx1"/>
                </a:solidFill>
              </a:rPr>
              <a:t>2004)</a:t>
            </a:r>
          </a:p>
          <a:p>
            <a:pPr marL="800100" lvl="1" indent="-342900" algn="l">
              <a:lnSpc>
                <a:spcPct val="80000"/>
              </a:lnSpc>
              <a:buFont typeface="Arial" pitchFamily="34" charset="0"/>
              <a:buChar char="•"/>
            </a:pPr>
            <a:r>
              <a:rPr lang="en-US" sz="2000" dirty="0" smtClean="0">
                <a:solidFill>
                  <a:schemeClr val="tx1"/>
                </a:solidFill>
              </a:rPr>
              <a:t>Cup </a:t>
            </a:r>
            <a:r>
              <a:rPr lang="en-US" sz="2000" dirty="0">
                <a:solidFill>
                  <a:schemeClr val="tx1"/>
                </a:solidFill>
              </a:rPr>
              <a:t>by Cup for a Greener ALA (Midwinter 2008</a:t>
            </a:r>
            <a:r>
              <a:rPr lang="en-US" sz="1600" dirty="0" smtClean="0">
                <a:solidFill>
                  <a:schemeClr val="tx1"/>
                </a:solidFill>
              </a:rPr>
              <a:t>)</a:t>
            </a:r>
            <a:br>
              <a:rPr lang="en-US" sz="1600" dirty="0" smtClean="0">
                <a:solidFill>
                  <a:schemeClr val="tx1"/>
                </a:solidFill>
              </a:rPr>
            </a:br>
            <a:endParaRPr lang="en-US" sz="1600" dirty="0" smtClean="0">
              <a:solidFill>
                <a:schemeClr val="tx1"/>
              </a:solidFill>
            </a:endParaRPr>
          </a:p>
          <a:p>
            <a:pPr marL="342900" indent="-342900" algn="l">
              <a:lnSpc>
                <a:spcPct val="80000"/>
              </a:lnSpc>
            </a:pPr>
            <a:r>
              <a:rPr lang="en-US" sz="2000" dirty="0" smtClean="0">
                <a:solidFill>
                  <a:schemeClr val="tx1"/>
                </a:solidFill>
              </a:rPr>
              <a:t> </a:t>
            </a:r>
          </a:p>
          <a:p>
            <a:pPr marL="342900" indent="-342900" algn="l">
              <a:lnSpc>
                <a:spcPct val="80000"/>
              </a:lnSpc>
            </a:pPr>
            <a:r>
              <a:rPr lang="en-US" sz="2000" dirty="0" smtClean="0">
                <a:solidFill>
                  <a:schemeClr val="tx1"/>
                </a:solidFill>
              </a:rPr>
              <a:t> </a:t>
            </a:r>
          </a:p>
          <a:p>
            <a:pPr marL="342900" indent="-342900" algn="l">
              <a:lnSpc>
                <a:spcPct val="80000"/>
              </a:lnSpc>
            </a:pPr>
            <a:endParaRPr lang="en-US" sz="2000" dirty="0" smtClean="0">
              <a:solidFill>
                <a:schemeClr val="tx1"/>
              </a:solidFill>
              <a:latin typeface="Arial" charset="0"/>
              <a:cs typeface="Arial" charset="0"/>
            </a:endParaRPr>
          </a:p>
          <a:p>
            <a:pPr marL="342900" indent="-342900" algn="l">
              <a:lnSpc>
                <a:spcPct val="80000"/>
              </a:lnSpc>
            </a:pPr>
            <a:endParaRPr lang="en-US" sz="2000" dirty="0" smtClean="0">
              <a:solidFill>
                <a:schemeClr val="tx1"/>
              </a:solidFill>
              <a:latin typeface="Arial" charset="0"/>
              <a:cs typeface="Arial" charset="0"/>
            </a:endParaRPr>
          </a:p>
          <a:p>
            <a:pPr marL="342900" indent="-342900" algn="l">
              <a:lnSpc>
                <a:spcPct val="80000"/>
              </a:lnSpc>
            </a:pPr>
            <a:endParaRPr lang="en-US" sz="2000" dirty="0" smtClean="0">
              <a:solidFill>
                <a:schemeClr val="tx1"/>
              </a:solidFill>
              <a:latin typeface="Arial" charset="0"/>
              <a:cs typeface="Arial" charset="0"/>
            </a:endParaRPr>
          </a:p>
          <a:p>
            <a:pPr marL="342900" indent="-342900" algn="l">
              <a:lnSpc>
                <a:spcPct val="80000"/>
              </a:lnSpc>
            </a:pPr>
            <a:endParaRPr lang="en-US" sz="2000" dirty="0" smtClean="0">
              <a:solidFill>
                <a:schemeClr val="tx1"/>
              </a:solidFill>
              <a:latin typeface="Arial" charset="0"/>
              <a:cs typeface="Arial" charset="0"/>
            </a:endParaRPr>
          </a:p>
          <a:p>
            <a:pPr marL="342900" indent="-342900" algn="l">
              <a:lnSpc>
                <a:spcPct val="80000"/>
              </a:lnSpc>
            </a:pPr>
            <a:endParaRPr lang="en-US" sz="2000" dirty="0" smtClean="0">
              <a:solidFill>
                <a:schemeClr val="tx1"/>
              </a:solidFill>
              <a:latin typeface="Arial" charset="0"/>
              <a:cs typeface="Arial" charset="0"/>
            </a:endParaRPr>
          </a:p>
          <a:p>
            <a:pPr marL="342900" indent="-342900" algn="l">
              <a:lnSpc>
                <a:spcPct val="80000"/>
              </a:lnSpc>
            </a:pPr>
            <a:endParaRPr lang="en-US" sz="2000" dirty="0" smtClean="0">
              <a:solidFill>
                <a:schemeClr val="tx1"/>
              </a:solidFill>
              <a:latin typeface="Arial" charset="0"/>
              <a:cs typeface="Arial" charset="0"/>
            </a:endParaRPr>
          </a:p>
          <a:p>
            <a:pPr marL="342900" indent="-342900" algn="l">
              <a:lnSpc>
                <a:spcPct val="80000"/>
              </a:lnSpc>
            </a:pPr>
            <a:endParaRPr lang="en-US" sz="2000" dirty="0" smtClean="0">
              <a:solidFill>
                <a:schemeClr val="tx1"/>
              </a:solidFill>
              <a:latin typeface="Arial" charset="0"/>
              <a:cs typeface="Arial" charset="0"/>
            </a:endParaRPr>
          </a:p>
          <a:p>
            <a:pPr marL="342900" indent="-342900" algn="l">
              <a:lnSpc>
                <a:spcPct val="80000"/>
              </a:lnSpc>
            </a:pPr>
            <a:endParaRPr lang="en-US" sz="2000" dirty="0" smtClean="0">
              <a:solidFill>
                <a:schemeClr val="tx1"/>
              </a:solidFill>
              <a:latin typeface="Arial" charset="0"/>
              <a:cs typeface="Arial" charset="0"/>
            </a:endParaRPr>
          </a:p>
        </p:txBody>
      </p:sp>
      <p:pic>
        <p:nvPicPr>
          <p:cNvPr id="20485" name="Picture 9" descr="images-1.jpeg"/>
          <p:cNvPicPr>
            <a:picLocks noChangeAspect="1"/>
          </p:cNvPicPr>
          <p:nvPr/>
        </p:nvPicPr>
        <p:blipFill>
          <a:blip r:embed="rId3" cstate="print"/>
          <a:srcRect/>
          <a:stretch>
            <a:fillRect/>
          </a:stretch>
        </p:blipFill>
        <p:spPr bwMode="auto">
          <a:xfrm>
            <a:off x="392087" y="5659850"/>
            <a:ext cx="1828800" cy="685800"/>
          </a:xfrm>
          <a:prstGeom prst="rect">
            <a:avLst/>
          </a:prstGeom>
          <a:noFill/>
          <a:ln w="9525">
            <a:noFill/>
            <a:miter lim="800000"/>
            <a:headEnd/>
            <a:tailEnd/>
          </a:ln>
        </p:spPr>
      </p:pic>
      <p:sp>
        <p:nvSpPr>
          <p:cNvPr id="9" name="TextBox 8"/>
          <p:cNvSpPr txBox="1"/>
          <p:nvPr/>
        </p:nvSpPr>
        <p:spPr>
          <a:xfrm>
            <a:off x="310444" y="420511"/>
            <a:ext cx="8376356" cy="584776"/>
          </a:xfrm>
          <a:prstGeom prst="rect">
            <a:avLst/>
          </a:prstGeom>
          <a:noFill/>
          <a:ln w="28575" cmpd="sng">
            <a:solidFill>
              <a:schemeClr val="accent3">
                <a:lumMod val="75000"/>
              </a:schemeClr>
            </a:solidFill>
          </a:ln>
        </p:spPr>
        <p:txBody>
          <a:bodyPr wrap="square">
            <a:spAutoFit/>
          </a:bodyPr>
          <a:lstStyle/>
          <a:p>
            <a:pPr algn="ctr" fontAlgn="auto">
              <a:spcBef>
                <a:spcPts val="0"/>
              </a:spcBef>
              <a:spcAft>
                <a:spcPts val="0"/>
              </a:spcAft>
              <a:defRPr/>
            </a:pPr>
            <a:r>
              <a:rPr lang="en-US" sz="3200" dirty="0">
                <a:solidFill>
                  <a:prstClr val="black"/>
                </a:solidFill>
                <a:latin typeface="Calibri"/>
              </a:rPr>
              <a:t>Guest Speaker: Maria Anna </a:t>
            </a:r>
            <a:r>
              <a:rPr lang="en-US" sz="3200" dirty="0" err="1">
                <a:solidFill>
                  <a:prstClr val="black"/>
                </a:solidFill>
                <a:latin typeface="Calibri"/>
              </a:rPr>
              <a:t>Jankowska</a:t>
            </a:r>
            <a:endParaRPr lang="en-US" sz="3200" dirty="0">
              <a:solidFill>
                <a:srgbClr val="17375E"/>
              </a:solidFill>
              <a:latin typeface="Arial" pitchFamily="34" charset="0"/>
              <a:cs typeface="Arial" pitchFamily="34" charset="0"/>
            </a:endParaRPr>
          </a:p>
        </p:txBody>
      </p:sp>
      <p:sp>
        <p:nvSpPr>
          <p:cNvPr id="11" name="TextBox 10"/>
          <p:cNvSpPr txBox="1"/>
          <p:nvPr/>
        </p:nvSpPr>
        <p:spPr>
          <a:xfrm>
            <a:off x="373037" y="1326714"/>
            <a:ext cx="1866900" cy="3831818"/>
          </a:xfrm>
          <a:prstGeom prst="rect">
            <a:avLst/>
          </a:prstGeom>
          <a:solidFill>
            <a:schemeClr val="tx1"/>
          </a:solidFill>
          <a:ln>
            <a:solidFill>
              <a:schemeClr val="accent3">
                <a:lumMod val="75000"/>
              </a:schemeClr>
            </a:solidFill>
          </a:ln>
        </p:spPr>
        <p:style>
          <a:lnRef idx="0">
            <a:schemeClr val="accent1"/>
          </a:lnRef>
          <a:fillRef idx="3">
            <a:schemeClr val="accent1"/>
          </a:fillRef>
          <a:effectRef idx="3">
            <a:schemeClr val="accent1"/>
          </a:effectRef>
          <a:fontRef idx="minor">
            <a:schemeClr val="lt1"/>
          </a:fontRef>
        </p:style>
        <p:txBody>
          <a:bodyPr wrap="square">
            <a:spAutoFit/>
          </a:bodyPr>
          <a:lstStyle/>
          <a:p>
            <a:pPr marL="233363" indent="-233363" algn="ctr" fontAlgn="auto">
              <a:spcBef>
                <a:spcPts val="0"/>
              </a:spcBef>
              <a:spcAft>
                <a:spcPts val="0"/>
              </a:spcAft>
              <a:defRPr/>
            </a:pPr>
            <a:r>
              <a:rPr lang="en-US" b="1" dirty="0">
                <a:solidFill>
                  <a:prstClr val="white"/>
                </a:solidFill>
                <a:latin typeface="Arial" pitchFamily="34" charset="0"/>
                <a:cs typeface="Arial" pitchFamily="34" charset="0"/>
              </a:rPr>
              <a:t>AGENDA</a:t>
            </a:r>
          </a:p>
          <a:p>
            <a:pPr marL="233363" indent="-233363" algn="ctr" fontAlgn="auto">
              <a:spcBef>
                <a:spcPts val="0"/>
              </a:spcBef>
              <a:spcAft>
                <a:spcPts val="0"/>
              </a:spcAft>
              <a:defRPr/>
            </a:pPr>
            <a:endParaRPr lang="en-US" sz="900" dirty="0" smtClean="0">
              <a:solidFill>
                <a:prstClr val="white"/>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a:solidFill>
                  <a:prstClr val="white"/>
                </a:solidFill>
                <a:latin typeface="Arial" pitchFamily="34" charset="0"/>
                <a:cs typeface="Arial" pitchFamily="34" charset="0"/>
              </a:rPr>
              <a:t>Welcome</a:t>
            </a:r>
            <a:br>
              <a:rPr lang="en-US" dirty="0">
                <a:solidFill>
                  <a:prstClr val="white"/>
                </a:solidFill>
                <a:latin typeface="Arial" pitchFamily="34" charset="0"/>
                <a:cs typeface="Arial" pitchFamily="34" charset="0"/>
              </a:rPr>
            </a:br>
            <a:endParaRPr lang="en-US" dirty="0">
              <a:solidFill>
                <a:prstClr val="white"/>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prstClr val="white"/>
                </a:solidFill>
                <a:latin typeface="Arial" pitchFamily="34" charset="0"/>
                <a:cs typeface="Arial" pitchFamily="34" charset="0"/>
              </a:rPr>
              <a:t>ALA structure</a:t>
            </a:r>
          </a:p>
          <a:p>
            <a:pPr marL="233363" indent="-233363" fontAlgn="auto">
              <a:spcBef>
                <a:spcPts val="0"/>
              </a:spcBef>
              <a:spcAft>
                <a:spcPts val="0"/>
              </a:spcAft>
              <a:buFont typeface="Wingdings" charset="2"/>
              <a:buChar char="§"/>
              <a:defRPr/>
            </a:pPr>
            <a:endParaRPr lang="en-US" dirty="0" smtClean="0">
              <a:solidFill>
                <a:prstClr val="white"/>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srgbClr val="9BBB59">
                    <a:lumMod val="60000"/>
                    <a:lumOff val="40000"/>
                  </a:srgbClr>
                </a:solidFill>
                <a:latin typeface="Arial" pitchFamily="34" charset="0"/>
                <a:cs typeface="Arial" pitchFamily="34" charset="0"/>
              </a:rPr>
              <a:t>TFOE</a:t>
            </a:r>
          </a:p>
          <a:p>
            <a:pPr marL="233363" indent="-233363" fontAlgn="auto">
              <a:spcBef>
                <a:spcPts val="0"/>
              </a:spcBef>
              <a:spcAft>
                <a:spcPts val="0"/>
              </a:spcAft>
              <a:defRPr/>
            </a:pPr>
            <a:endParaRPr lang="en-US" dirty="0" smtClean="0">
              <a:solidFill>
                <a:prstClr val="white"/>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prstClr val="white"/>
                </a:solidFill>
                <a:latin typeface="Arial" pitchFamily="34" charset="0"/>
                <a:cs typeface="Arial" pitchFamily="34" charset="0"/>
              </a:rPr>
              <a:t>How to move forward</a:t>
            </a:r>
          </a:p>
          <a:p>
            <a:pPr marL="233363" indent="-233363" fontAlgn="auto">
              <a:spcBef>
                <a:spcPts val="0"/>
              </a:spcBef>
              <a:spcAft>
                <a:spcPts val="0"/>
              </a:spcAft>
              <a:defRPr/>
            </a:pPr>
            <a:endParaRPr lang="en-US" dirty="0">
              <a:solidFill>
                <a:prstClr val="white"/>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prstClr val="white"/>
                </a:solidFill>
                <a:latin typeface="Arial" pitchFamily="34" charset="0"/>
                <a:cs typeface="Arial" pitchFamily="34" charset="0"/>
              </a:rPr>
              <a:t>Discussion</a:t>
            </a:r>
          </a:p>
          <a:p>
            <a:pPr marL="233363" indent="-233363" fontAlgn="auto">
              <a:spcBef>
                <a:spcPts val="0"/>
              </a:spcBef>
              <a:spcAft>
                <a:spcPts val="0"/>
              </a:spcAft>
              <a:defRPr/>
            </a:pPr>
            <a:endParaRPr lang="en-US" dirty="0" smtClean="0">
              <a:solidFill>
                <a:prstClr val="white"/>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prstClr val="white"/>
                </a:solidFill>
                <a:latin typeface="Arial" pitchFamily="34" charset="0"/>
                <a:cs typeface="Arial" pitchFamily="34" charset="0"/>
              </a:rPr>
              <a:t>Closing</a:t>
            </a:r>
            <a:endParaRPr lang="en-US" dirty="0">
              <a:solidFill>
                <a:prstClr val="white"/>
              </a:solidFill>
              <a:latin typeface="Arial" pitchFamily="34" charset="0"/>
              <a:cs typeface="Arial" pitchFamily="34" charset="0"/>
            </a:endParaRPr>
          </a:p>
        </p:txBody>
      </p:sp>
    </p:spTree>
    <p:extLst>
      <p:ext uri="{BB962C8B-B14F-4D97-AF65-F5344CB8AC3E}">
        <p14:creationId xmlns:p14="http://schemas.microsoft.com/office/powerpoint/2010/main" xmlns="" val="42021484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4600" y="1295400"/>
            <a:ext cx="6172200" cy="5054600"/>
          </a:xfrm>
          <a:ln>
            <a:solidFill>
              <a:schemeClr val="tx1"/>
            </a:solidFill>
          </a:ln>
        </p:spPr>
        <p:txBody>
          <a:bodyPr>
            <a:normAutofit/>
          </a:bodyPr>
          <a:lstStyle/>
          <a:p>
            <a:pPr marL="342900" indent="-342900">
              <a:lnSpc>
                <a:spcPct val="80000"/>
              </a:lnSpc>
            </a:pPr>
            <a:endParaRPr lang="en-US" sz="2400" dirty="0" smtClean="0">
              <a:solidFill>
                <a:schemeClr val="tx1"/>
              </a:solidFill>
              <a:latin typeface="Arial" charset="0"/>
              <a:cs typeface="Arial" charset="0"/>
            </a:endParaRPr>
          </a:p>
          <a:p>
            <a:pPr marL="342900" indent="-342900">
              <a:lnSpc>
                <a:spcPct val="80000"/>
              </a:lnSpc>
            </a:pPr>
            <a:r>
              <a:rPr lang="en-US" sz="2400" dirty="0" smtClean="0">
                <a:solidFill>
                  <a:schemeClr val="tx1"/>
                </a:solidFill>
                <a:latin typeface="Arial" charset="0"/>
                <a:cs typeface="Arial" charset="0"/>
              </a:rPr>
              <a:t>OPTIONS</a:t>
            </a:r>
          </a:p>
          <a:p>
            <a:pPr marL="342900" indent="-342900" algn="l">
              <a:lnSpc>
                <a:spcPct val="80000"/>
              </a:lnSpc>
            </a:pPr>
            <a:endParaRPr lang="en-US" sz="2400" dirty="0" smtClean="0">
              <a:solidFill>
                <a:schemeClr val="tx1"/>
              </a:solidFill>
              <a:latin typeface="Arial" charset="0"/>
              <a:cs typeface="Arial" charset="0"/>
            </a:endParaRPr>
          </a:p>
          <a:p>
            <a:pPr marL="342900" indent="-342900" algn="l">
              <a:lnSpc>
                <a:spcPct val="80000"/>
              </a:lnSpc>
              <a:buFont typeface="Arial" pitchFamily="34" charset="0"/>
              <a:buChar char="•"/>
            </a:pPr>
            <a:r>
              <a:rPr lang="en-US" sz="2000" dirty="0" smtClean="0">
                <a:solidFill>
                  <a:schemeClr val="tx1"/>
                </a:solidFill>
                <a:latin typeface="Arial" charset="0"/>
                <a:cs typeface="Arial" charset="0"/>
              </a:rPr>
              <a:t>TFOE – Keep objectives and name</a:t>
            </a:r>
          </a:p>
          <a:p>
            <a:pPr marL="342900" indent="-342900" algn="l">
              <a:lnSpc>
                <a:spcPct val="80000"/>
              </a:lnSpc>
              <a:buFont typeface="Arial" pitchFamily="34" charset="0"/>
              <a:buChar char="•"/>
            </a:pPr>
            <a:endParaRPr lang="en-US" sz="2000" dirty="0" smtClean="0">
              <a:solidFill>
                <a:schemeClr val="tx1"/>
              </a:solidFill>
              <a:latin typeface="Arial" charset="0"/>
              <a:cs typeface="Arial" charset="0"/>
            </a:endParaRPr>
          </a:p>
          <a:p>
            <a:pPr marL="342900" indent="-342900" algn="l">
              <a:lnSpc>
                <a:spcPct val="80000"/>
              </a:lnSpc>
              <a:buFont typeface="Arial" pitchFamily="34" charset="0"/>
              <a:buChar char="•"/>
            </a:pPr>
            <a:r>
              <a:rPr lang="en-US" sz="2000" dirty="0" smtClean="0">
                <a:solidFill>
                  <a:schemeClr val="tx1"/>
                </a:solidFill>
                <a:latin typeface="Arial" charset="0"/>
                <a:cs typeface="Arial" charset="0"/>
              </a:rPr>
              <a:t>TFOE – Adjust objectives and rename</a:t>
            </a:r>
          </a:p>
          <a:p>
            <a:pPr marL="342900" indent="-342900" algn="l">
              <a:lnSpc>
                <a:spcPct val="80000"/>
              </a:lnSpc>
              <a:buFont typeface="Arial" pitchFamily="34" charset="0"/>
              <a:buChar char="•"/>
            </a:pPr>
            <a:endParaRPr lang="en-US" sz="2000" dirty="0" smtClean="0">
              <a:solidFill>
                <a:schemeClr val="tx1"/>
              </a:solidFill>
              <a:latin typeface="Arial" charset="0"/>
              <a:cs typeface="Arial" charset="0"/>
            </a:endParaRPr>
          </a:p>
          <a:p>
            <a:pPr marL="342900" indent="-342900" algn="l">
              <a:lnSpc>
                <a:spcPct val="80000"/>
              </a:lnSpc>
              <a:buFont typeface="Arial" pitchFamily="34" charset="0"/>
              <a:buChar char="•"/>
            </a:pPr>
            <a:r>
              <a:rPr lang="en-US" sz="2000" dirty="0" smtClean="0">
                <a:solidFill>
                  <a:schemeClr val="tx1"/>
                </a:solidFill>
                <a:latin typeface="Arial" charset="0"/>
                <a:cs typeface="Arial" charset="0"/>
              </a:rPr>
              <a:t>Abandon TFOE</a:t>
            </a:r>
          </a:p>
          <a:p>
            <a:pPr marL="800100" lvl="1" indent="-342900" algn="l">
              <a:lnSpc>
                <a:spcPct val="80000"/>
              </a:lnSpc>
              <a:buFont typeface="Arial" pitchFamily="34" charset="0"/>
              <a:buChar char="•"/>
            </a:pPr>
            <a:r>
              <a:rPr lang="en-US" sz="1600" dirty="0" smtClean="0">
                <a:solidFill>
                  <a:schemeClr val="tx1"/>
                </a:solidFill>
                <a:latin typeface="Arial" charset="0"/>
                <a:cs typeface="Arial" charset="0"/>
              </a:rPr>
              <a:t>Focus on Divisions within ALA (PLA, ACRL, AASL…)</a:t>
            </a:r>
          </a:p>
          <a:p>
            <a:pPr marL="800100" lvl="1" indent="-342900" algn="l">
              <a:lnSpc>
                <a:spcPct val="80000"/>
              </a:lnSpc>
              <a:buFont typeface="Arial" pitchFamily="34" charset="0"/>
              <a:buChar char="•"/>
            </a:pPr>
            <a:r>
              <a:rPr lang="en-US" sz="1600" dirty="0" smtClean="0">
                <a:solidFill>
                  <a:schemeClr val="tx1"/>
                </a:solidFill>
                <a:latin typeface="Arial" charset="0"/>
                <a:cs typeface="Arial" charset="0"/>
              </a:rPr>
              <a:t>Start Discussion Groups within these Divisions</a:t>
            </a:r>
          </a:p>
          <a:p>
            <a:pPr marL="800100" lvl="1" indent="-342900" algn="l">
              <a:lnSpc>
                <a:spcPct val="80000"/>
              </a:lnSpc>
            </a:pPr>
            <a:endParaRPr lang="en-US" sz="1600" dirty="0" smtClean="0">
              <a:solidFill>
                <a:schemeClr val="tx1"/>
              </a:solidFill>
              <a:latin typeface="Arial" charset="0"/>
              <a:cs typeface="Arial" charset="0"/>
            </a:endParaRPr>
          </a:p>
          <a:p>
            <a:pPr marL="342900" indent="-342900" algn="l">
              <a:lnSpc>
                <a:spcPct val="80000"/>
              </a:lnSpc>
              <a:buFont typeface="Arial" pitchFamily="34" charset="0"/>
              <a:buChar char="•"/>
            </a:pPr>
            <a:r>
              <a:rPr lang="en-US" sz="2000" dirty="0" smtClean="0">
                <a:solidFill>
                  <a:schemeClr val="tx1"/>
                </a:solidFill>
                <a:latin typeface="Arial" charset="0"/>
                <a:cs typeface="Arial" charset="0"/>
              </a:rPr>
              <a:t>Other options – ideas - discussion</a:t>
            </a:r>
          </a:p>
        </p:txBody>
      </p:sp>
      <p:pic>
        <p:nvPicPr>
          <p:cNvPr id="20485" name="Picture 9" descr="images-1.jpeg"/>
          <p:cNvPicPr>
            <a:picLocks noChangeAspect="1"/>
          </p:cNvPicPr>
          <p:nvPr/>
        </p:nvPicPr>
        <p:blipFill>
          <a:blip r:embed="rId3" cstate="print"/>
          <a:srcRect/>
          <a:stretch>
            <a:fillRect/>
          </a:stretch>
        </p:blipFill>
        <p:spPr bwMode="auto">
          <a:xfrm>
            <a:off x="392087" y="5659850"/>
            <a:ext cx="1828800" cy="685800"/>
          </a:xfrm>
          <a:prstGeom prst="rect">
            <a:avLst/>
          </a:prstGeom>
          <a:noFill/>
          <a:ln w="9525">
            <a:noFill/>
            <a:miter lim="800000"/>
            <a:headEnd/>
            <a:tailEnd/>
          </a:ln>
        </p:spPr>
      </p:pic>
      <p:sp>
        <p:nvSpPr>
          <p:cNvPr id="9" name="TextBox 8"/>
          <p:cNvSpPr txBox="1"/>
          <p:nvPr/>
        </p:nvSpPr>
        <p:spPr>
          <a:xfrm>
            <a:off x="310444" y="420511"/>
            <a:ext cx="8376356" cy="584776"/>
          </a:xfrm>
          <a:prstGeom prst="rect">
            <a:avLst/>
          </a:prstGeom>
          <a:noFill/>
          <a:ln w="28575" cmpd="sng">
            <a:solidFill>
              <a:schemeClr val="accent3">
                <a:lumMod val="75000"/>
              </a:schemeClr>
            </a:solidFill>
          </a:ln>
        </p:spPr>
        <p:txBody>
          <a:bodyPr wrap="square">
            <a:spAutoFit/>
          </a:bodyPr>
          <a:lstStyle/>
          <a:p>
            <a:pPr algn="ctr" fontAlgn="auto">
              <a:spcBef>
                <a:spcPts val="0"/>
              </a:spcBef>
              <a:spcAft>
                <a:spcPts val="0"/>
              </a:spcAft>
              <a:defRPr/>
            </a:pPr>
            <a:r>
              <a:rPr lang="en-US" sz="3200" dirty="0" smtClean="0">
                <a:solidFill>
                  <a:srgbClr val="17375E"/>
                </a:solidFill>
                <a:latin typeface="Arial" pitchFamily="34" charset="0"/>
                <a:cs typeface="Arial" pitchFamily="34" charset="0"/>
              </a:rPr>
              <a:t>Moving Forward and Discussion</a:t>
            </a:r>
            <a:endParaRPr lang="en-US" sz="3200" dirty="0">
              <a:solidFill>
                <a:srgbClr val="17375E"/>
              </a:solidFill>
              <a:latin typeface="Arial" pitchFamily="34" charset="0"/>
              <a:cs typeface="Arial" pitchFamily="34" charset="0"/>
            </a:endParaRPr>
          </a:p>
        </p:txBody>
      </p:sp>
      <p:sp>
        <p:nvSpPr>
          <p:cNvPr id="11" name="TextBox 10"/>
          <p:cNvSpPr txBox="1"/>
          <p:nvPr/>
        </p:nvSpPr>
        <p:spPr>
          <a:xfrm>
            <a:off x="373037" y="1326714"/>
            <a:ext cx="1866900" cy="3831818"/>
          </a:xfrm>
          <a:prstGeom prst="rect">
            <a:avLst/>
          </a:prstGeom>
          <a:solidFill>
            <a:schemeClr val="tx1"/>
          </a:solidFill>
          <a:ln>
            <a:solidFill>
              <a:schemeClr val="accent3">
                <a:lumMod val="75000"/>
              </a:schemeClr>
            </a:solidFill>
          </a:ln>
        </p:spPr>
        <p:style>
          <a:lnRef idx="0">
            <a:schemeClr val="accent1"/>
          </a:lnRef>
          <a:fillRef idx="3">
            <a:schemeClr val="accent1"/>
          </a:fillRef>
          <a:effectRef idx="3">
            <a:schemeClr val="accent1"/>
          </a:effectRef>
          <a:fontRef idx="minor">
            <a:schemeClr val="lt1"/>
          </a:fontRef>
        </p:style>
        <p:txBody>
          <a:bodyPr wrap="square">
            <a:spAutoFit/>
          </a:bodyPr>
          <a:lstStyle/>
          <a:p>
            <a:pPr marL="233363" indent="-233363" algn="ctr" fontAlgn="auto">
              <a:spcBef>
                <a:spcPts val="0"/>
              </a:spcBef>
              <a:spcAft>
                <a:spcPts val="0"/>
              </a:spcAft>
              <a:defRPr/>
            </a:pPr>
            <a:r>
              <a:rPr lang="en-US" b="1" dirty="0">
                <a:solidFill>
                  <a:schemeClr val="bg1"/>
                </a:solidFill>
                <a:latin typeface="Arial" pitchFamily="34" charset="0"/>
                <a:cs typeface="Arial" pitchFamily="34" charset="0"/>
              </a:rPr>
              <a:t>AGENDA</a:t>
            </a:r>
          </a:p>
          <a:p>
            <a:pPr marL="233363" indent="-233363" algn="ctr" fontAlgn="auto">
              <a:spcBef>
                <a:spcPts val="0"/>
              </a:spcBef>
              <a:spcAft>
                <a:spcPts val="0"/>
              </a:spcAft>
              <a:defRPr/>
            </a:pPr>
            <a:endParaRPr lang="en-US" sz="900" dirty="0" smtClean="0">
              <a:solidFill>
                <a:schemeClr val="bg1"/>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a:solidFill>
                  <a:schemeClr val="bg1"/>
                </a:solidFill>
                <a:latin typeface="Arial" pitchFamily="34" charset="0"/>
                <a:cs typeface="Arial" pitchFamily="34" charset="0"/>
              </a:rPr>
              <a:t>Welcome</a:t>
            </a:r>
            <a:br>
              <a:rPr lang="en-US" dirty="0">
                <a:solidFill>
                  <a:schemeClr val="bg1"/>
                </a:solidFill>
                <a:latin typeface="Arial" pitchFamily="34" charset="0"/>
                <a:cs typeface="Arial" pitchFamily="34" charset="0"/>
              </a:rPr>
            </a:br>
            <a:endParaRPr lang="en-US" dirty="0">
              <a:solidFill>
                <a:schemeClr val="bg1"/>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schemeClr val="bg1"/>
                </a:solidFill>
                <a:latin typeface="Arial" pitchFamily="34" charset="0"/>
                <a:cs typeface="Arial" pitchFamily="34" charset="0"/>
              </a:rPr>
              <a:t>ALA structure</a:t>
            </a:r>
          </a:p>
          <a:p>
            <a:pPr marL="233363" indent="-233363" fontAlgn="auto">
              <a:spcBef>
                <a:spcPts val="0"/>
              </a:spcBef>
              <a:spcAft>
                <a:spcPts val="0"/>
              </a:spcAft>
              <a:buFont typeface="Wingdings" charset="2"/>
              <a:buChar char="§"/>
              <a:defRPr/>
            </a:pPr>
            <a:endParaRPr lang="en-US" dirty="0" smtClean="0">
              <a:solidFill>
                <a:schemeClr val="bg1"/>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schemeClr val="bg1"/>
                </a:solidFill>
                <a:latin typeface="Arial" pitchFamily="34" charset="0"/>
                <a:cs typeface="Arial" pitchFamily="34" charset="0"/>
              </a:rPr>
              <a:t>TFOE</a:t>
            </a:r>
          </a:p>
          <a:p>
            <a:pPr marL="233363" indent="-233363" fontAlgn="auto">
              <a:spcBef>
                <a:spcPts val="0"/>
              </a:spcBef>
              <a:spcAft>
                <a:spcPts val="0"/>
              </a:spcAft>
              <a:defRPr/>
            </a:pPr>
            <a:endParaRPr lang="en-US" dirty="0" smtClean="0">
              <a:solidFill>
                <a:schemeClr val="bg1"/>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schemeClr val="accent3">
                    <a:lumMod val="60000"/>
                    <a:lumOff val="40000"/>
                  </a:schemeClr>
                </a:solidFill>
                <a:latin typeface="Arial" pitchFamily="34" charset="0"/>
                <a:cs typeface="Arial" pitchFamily="34" charset="0"/>
              </a:rPr>
              <a:t>How to move forward</a:t>
            </a:r>
          </a:p>
          <a:p>
            <a:pPr marL="233363" indent="-233363" fontAlgn="auto">
              <a:spcBef>
                <a:spcPts val="0"/>
              </a:spcBef>
              <a:spcAft>
                <a:spcPts val="0"/>
              </a:spcAft>
              <a:defRPr/>
            </a:pPr>
            <a:endParaRPr lang="en-US" dirty="0">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latin typeface="Arial" pitchFamily="34" charset="0"/>
                <a:cs typeface="Arial" pitchFamily="34" charset="0"/>
              </a:rPr>
              <a:t>Discussion</a:t>
            </a:r>
          </a:p>
          <a:p>
            <a:pPr marL="233363" indent="-233363" fontAlgn="auto">
              <a:spcBef>
                <a:spcPts val="0"/>
              </a:spcBef>
              <a:spcAft>
                <a:spcPts val="0"/>
              </a:spcAft>
              <a:defRPr/>
            </a:pPr>
            <a:endParaRPr lang="en-US" dirty="0" smtClean="0">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latin typeface="Arial" pitchFamily="34" charset="0"/>
                <a:cs typeface="Arial" pitchFamily="34" charset="0"/>
              </a:rPr>
              <a:t>Closing</a:t>
            </a:r>
            <a:endParaRPr lang="en-US" dirty="0">
              <a:latin typeface="Arial" pitchFamily="34" charset="0"/>
              <a:cs typeface="Arial" pitchFamily="34" charset="0"/>
            </a:endParaRPr>
          </a:p>
        </p:txBody>
      </p:sp>
    </p:spTree>
    <p:extLst>
      <p:ext uri="{BB962C8B-B14F-4D97-AF65-F5344CB8AC3E}">
        <p14:creationId xmlns:p14="http://schemas.microsoft.com/office/powerpoint/2010/main" xmlns="" val="25704541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5" name="Picture 9" descr="images-1.jpeg"/>
          <p:cNvPicPr>
            <a:picLocks noChangeAspect="1"/>
          </p:cNvPicPr>
          <p:nvPr/>
        </p:nvPicPr>
        <p:blipFill>
          <a:blip r:embed="rId3" cstate="print"/>
          <a:srcRect/>
          <a:stretch>
            <a:fillRect/>
          </a:stretch>
        </p:blipFill>
        <p:spPr bwMode="auto">
          <a:xfrm>
            <a:off x="392087" y="5659850"/>
            <a:ext cx="1828800" cy="685800"/>
          </a:xfrm>
          <a:prstGeom prst="rect">
            <a:avLst/>
          </a:prstGeom>
          <a:noFill/>
          <a:ln w="9525">
            <a:noFill/>
            <a:miter lim="800000"/>
            <a:headEnd/>
            <a:tailEnd/>
          </a:ln>
        </p:spPr>
      </p:pic>
      <p:sp>
        <p:nvSpPr>
          <p:cNvPr id="9" name="TextBox 8"/>
          <p:cNvSpPr txBox="1"/>
          <p:nvPr/>
        </p:nvSpPr>
        <p:spPr>
          <a:xfrm>
            <a:off x="310444" y="420511"/>
            <a:ext cx="8376356" cy="584776"/>
          </a:xfrm>
          <a:prstGeom prst="rect">
            <a:avLst/>
          </a:prstGeom>
          <a:noFill/>
          <a:ln w="28575" cmpd="sng">
            <a:solidFill>
              <a:schemeClr val="accent3">
                <a:lumMod val="75000"/>
              </a:schemeClr>
            </a:solidFill>
          </a:ln>
        </p:spPr>
        <p:txBody>
          <a:bodyPr wrap="square">
            <a:spAutoFit/>
          </a:bodyPr>
          <a:lstStyle/>
          <a:p>
            <a:pPr algn="ctr" fontAlgn="auto">
              <a:spcBef>
                <a:spcPts val="0"/>
              </a:spcBef>
              <a:spcAft>
                <a:spcPts val="0"/>
              </a:spcAft>
              <a:defRPr/>
            </a:pPr>
            <a:r>
              <a:rPr lang="en-US" sz="3200" dirty="0" smtClean="0">
                <a:solidFill>
                  <a:srgbClr val="17375E"/>
                </a:solidFill>
                <a:latin typeface="Arial" pitchFamily="34" charset="0"/>
                <a:cs typeface="Arial" pitchFamily="34" charset="0"/>
              </a:rPr>
              <a:t>Libraries for Sustainability</a:t>
            </a:r>
            <a:endParaRPr lang="en-US" sz="3200" dirty="0">
              <a:solidFill>
                <a:srgbClr val="17375E"/>
              </a:solidFill>
              <a:latin typeface="Arial" pitchFamily="34" charset="0"/>
              <a:cs typeface="Arial" pitchFamily="34" charset="0"/>
            </a:endParaRPr>
          </a:p>
        </p:txBody>
      </p:sp>
      <p:sp>
        <p:nvSpPr>
          <p:cNvPr id="11" name="TextBox 10"/>
          <p:cNvSpPr txBox="1"/>
          <p:nvPr/>
        </p:nvSpPr>
        <p:spPr>
          <a:xfrm>
            <a:off x="373037" y="1326714"/>
            <a:ext cx="1866900" cy="3831818"/>
          </a:xfrm>
          <a:prstGeom prst="rect">
            <a:avLst/>
          </a:prstGeom>
          <a:solidFill>
            <a:schemeClr val="tx1"/>
          </a:solidFill>
          <a:ln>
            <a:solidFill>
              <a:schemeClr val="accent3">
                <a:lumMod val="75000"/>
              </a:schemeClr>
            </a:solidFill>
          </a:ln>
        </p:spPr>
        <p:style>
          <a:lnRef idx="0">
            <a:schemeClr val="accent1"/>
          </a:lnRef>
          <a:fillRef idx="3">
            <a:schemeClr val="accent1"/>
          </a:fillRef>
          <a:effectRef idx="3">
            <a:schemeClr val="accent1"/>
          </a:effectRef>
          <a:fontRef idx="minor">
            <a:schemeClr val="lt1"/>
          </a:fontRef>
        </p:style>
        <p:txBody>
          <a:bodyPr wrap="square">
            <a:spAutoFit/>
          </a:bodyPr>
          <a:lstStyle/>
          <a:p>
            <a:pPr marL="233363" indent="-233363" algn="ctr" fontAlgn="auto">
              <a:spcBef>
                <a:spcPts val="0"/>
              </a:spcBef>
              <a:spcAft>
                <a:spcPts val="0"/>
              </a:spcAft>
              <a:defRPr/>
            </a:pPr>
            <a:r>
              <a:rPr lang="en-US" b="1" dirty="0">
                <a:solidFill>
                  <a:schemeClr val="bg1"/>
                </a:solidFill>
                <a:latin typeface="Arial" pitchFamily="34" charset="0"/>
                <a:cs typeface="Arial" pitchFamily="34" charset="0"/>
              </a:rPr>
              <a:t>AGENDA</a:t>
            </a:r>
          </a:p>
          <a:p>
            <a:pPr marL="233363" indent="-233363" algn="ctr" fontAlgn="auto">
              <a:spcBef>
                <a:spcPts val="0"/>
              </a:spcBef>
              <a:spcAft>
                <a:spcPts val="0"/>
              </a:spcAft>
              <a:defRPr/>
            </a:pPr>
            <a:endParaRPr lang="en-US" sz="900" dirty="0" smtClean="0">
              <a:solidFill>
                <a:schemeClr val="bg1"/>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a:solidFill>
                  <a:schemeClr val="bg1"/>
                </a:solidFill>
                <a:latin typeface="Arial" pitchFamily="34" charset="0"/>
                <a:cs typeface="Arial" pitchFamily="34" charset="0"/>
              </a:rPr>
              <a:t>Welcome</a:t>
            </a:r>
            <a:br>
              <a:rPr lang="en-US" dirty="0">
                <a:solidFill>
                  <a:schemeClr val="bg1"/>
                </a:solidFill>
                <a:latin typeface="Arial" pitchFamily="34" charset="0"/>
                <a:cs typeface="Arial" pitchFamily="34" charset="0"/>
              </a:rPr>
            </a:br>
            <a:endParaRPr lang="en-US" dirty="0">
              <a:solidFill>
                <a:schemeClr val="bg1"/>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schemeClr val="bg1"/>
                </a:solidFill>
                <a:latin typeface="Arial" pitchFamily="34" charset="0"/>
                <a:cs typeface="Arial" pitchFamily="34" charset="0"/>
              </a:rPr>
              <a:t>ALA structure</a:t>
            </a:r>
          </a:p>
          <a:p>
            <a:pPr marL="233363" indent="-233363" fontAlgn="auto">
              <a:spcBef>
                <a:spcPts val="0"/>
              </a:spcBef>
              <a:spcAft>
                <a:spcPts val="0"/>
              </a:spcAft>
              <a:buFont typeface="Wingdings" charset="2"/>
              <a:buChar char="§"/>
              <a:defRPr/>
            </a:pPr>
            <a:endParaRPr lang="en-US" dirty="0" smtClean="0">
              <a:solidFill>
                <a:schemeClr val="bg1"/>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schemeClr val="bg1"/>
                </a:solidFill>
                <a:latin typeface="Arial" pitchFamily="34" charset="0"/>
                <a:cs typeface="Arial" pitchFamily="34" charset="0"/>
              </a:rPr>
              <a:t>TFOE</a:t>
            </a:r>
          </a:p>
          <a:p>
            <a:pPr marL="233363" indent="-233363" fontAlgn="auto">
              <a:spcBef>
                <a:spcPts val="0"/>
              </a:spcBef>
              <a:spcAft>
                <a:spcPts val="0"/>
              </a:spcAft>
              <a:defRPr/>
            </a:pPr>
            <a:endParaRPr lang="en-US" dirty="0" smtClean="0">
              <a:solidFill>
                <a:schemeClr val="bg1"/>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schemeClr val="bg1"/>
                </a:solidFill>
                <a:latin typeface="Arial" pitchFamily="34" charset="0"/>
                <a:cs typeface="Arial" pitchFamily="34" charset="0"/>
              </a:rPr>
              <a:t>How to move forward</a:t>
            </a:r>
          </a:p>
          <a:p>
            <a:pPr marL="233363" indent="-233363" fontAlgn="auto">
              <a:spcBef>
                <a:spcPts val="0"/>
              </a:spcBef>
              <a:spcAft>
                <a:spcPts val="0"/>
              </a:spcAft>
              <a:defRPr/>
            </a:pPr>
            <a:endParaRPr lang="en-US" dirty="0">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schemeClr val="bg1"/>
                </a:solidFill>
                <a:latin typeface="Arial" pitchFamily="34" charset="0"/>
                <a:cs typeface="Arial" pitchFamily="34" charset="0"/>
              </a:rPr>
              <a:t>Discussion</a:t>
            </a:r>
          </a:p>
          <a:p>
            <a:pPr marL="233363" indent="-233363" fontAlgn="auto">
              <a:spcBef>
                <a:spcPts val="0"/>
              </a:spcBef>
              <a:spcAft>
                <a:spcPts val="0"/>
              </a:spcAft>
              <a:defRPr/>
            </a:pPr>
            <a:endParaRPr lang="en-US" dirty="0" smtClean="0">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schemeClr val="accent3">
                    <a:lumMod val="60000"/>
                    <a:lumOff val="40000"/>
                  </a:schemeClr>
                </a:solidFill>
                <a:latin typeface="Arial" pitchFamily="34" charset="0"/>
                <a:cs typeface="Arial" pitchFamily="34" charset="0"/>
              </a:rPr>
              <a:t>Closing</a:t>
            </a:r>
            <a:endParaRPr lang="en-US" dirty="0">
              <a:solidFill>
                <a:schemeClr val="accent3">
                  <a:lumMod val="60000"/>
                  <a:lumOff val="40000"/>
                </a:schemeClr>
              </a:solidFill>
              <a:latin typeface="Arial" pitchFamily="34" charset="0"/>
              <a:cs typeface="Arial" pitchFamily="34" charset="0"/>
            </a:endParaRPr>
          </a:p>
        </p:txBody>
      </p:sp>
      <p:sp>
        <p:nvSpPr>
          <p:cNvPr id="2" name="TextBox 1"/>
          <p:cNvSpPr txBox="1"/>
          <p:nvPr/>
        </p:nvSpPr>
        <p:spPr>
          <a:xfrm>
            <a:off x="2535256" y="1609068"/>
            <a:ext cx="6145306" cy="4524315"/>
          </a:xfrm>
          <a:prstGeom prst="rect">
            <a:avLst/>
          </a:prstGeom>
          <a:noFill/>
          <a:ln>
            <a:solidFill>
              <a:schemeClr val="tx1"/>
            </a:solidFill>
          </a:ln>
        </p:spPr>
        <p:txBody>
          <a:bodyPr wrap="square" rtlCol="0">
            <a:spAutoFit/>
          </a:bodyPr>
          <a:lstStyle/>
          <a:p>
            <a:pPr marL="285750" indent="-285750"/>
            <a:r>
              <a:rPr lang="en-US" dirty="0" smtClean="0"/>
              <a:t>Recorded webinar will be available! </a:t>
            </a:r>
          </a:p>
          <a:p>
            <a:pPr marL="285750" indent="-285750"/>
            <a:endParaRPr lang="en-US" dirty="0" smtClean="0"/>
          </a:p>
          <a:p>
            <a:pPr marL="285750" indent="-285750"/>
            <a:r>
              <a:rPr lang="en-US" dirty="0" smtClean="0"/>
              <a:t>Upcoming Events:</a:t>
            </a:r>
            <a:br>
              <a:rPr lang="en-US" dirty="0" smtClean="0"/>
            </a:br>
            <a:endParaRPr lang="en-US" dirty="0" smtClean="0"/>
          </a:p>
          <a:p>
            <a:r>
              <a:rPr lang="en-US" b="1" dirty="0"/>
              <a:t>April 24, 2012, 2:00-3:00 (EST) </a:t>
            </a:r>
            <a:r>
              <a:rPr lang="en-US" b="1" dirty="0" smtClean="0"/>
              <a:t> Webinar </a:t>
            </a:r>
            <a:r>
              <a:rPr lang="en-US" dirty="0" smtClean="0"/>
              <a:t>- </a:t>
            </a:r>
            <a:r>
              <a:rPr lang="en-US" dirty="0"/>
              <a:t>Exploring Sustainability Practices in Libraries - focus on sharing what different types of libraries are </a:t>
            </a:r>
            <a:r>
              <a:rPr lang="en-US" dirty="0" smtClean="0"/>
              <a:t>doing</a:t>
            </a:r>
          </a:p>
          <a:p>
            <a:endParaRPr lang="en-US" dirty="0"/>
          </a:p>
          <a:p>
            <a:r>
              <a:rPr lang="en-US" b="1" dirty="0"/>
              <a:t>June 12, 2012, 2:00-3:00 (EST)  Webinar </a:t>
            </a:r>
            <a:r>
              <a:rPr lang="en-US" dirty="0" smtClean="0"/>
              <a:t>- </a:t>
            </a:r>
            <a:r>
              <a:rPr lang="en-US" dirty="0"/>
              <a:t>Preparing for ALA Annual </a:t>
            </a:r>
            <a:r>
              <a:rPr lang="en-US" dirty="0" smtClean="0"/>
              <a:t> – let’s plan a meet up! </a:t>
            </a:r>
            <a:r>
              <a:rPr lang="en-US" dirty="0"/>
              <a:t> </a:t>
            </a:r>
          </a:p>
          <a:p>
            <a:endParaRPr lang="en-US" dirty="0" smtClean="0"/>
          </a:p>
          <a:p>
            <a:r>
              <a:rPr lang="en-US" b="1" dirty="0" smtClean="0"/>
              <a:t>June 22-26, 2012  </a:t>
            </a:r>
            <a:r>
              <a:rPr lang="en-US" dirty="0"/>
              <a:t>- </a:t>
            </a:r>
            <a:r>
              <a:rPr lang="en-US" b="1" dirty="0"/>
              <a:t>ALA Annual</a:t>
            </a:r>
            <a:r>
              <a:rPr lang="en-US" dirty="0"/>
              <a:t> - Informal </a:t>
            </a:r>
            <a:r>
              <a:rPr lang="en-US" dirty="0" smtClean="0"/>
              <a:t>Meet-up?</a:t>
            </a:r>
            <a:endParaRPr lang="en-US" dirty="0"/>
          </a:p>
          <a:p>
            <a:endParaRPr lang="en-US" dirty="0" smtClean="0"/>
          </a:p>
          <a:p>
            <a:r>
              <a:rPr lang="en-US" b="1" dirty="0" smtClean="0"/>
              <a:t>August </a:t>
            </a:r>
            <a:r>
              <a:rPr lang="en-US" b="1" dirty="0"/>
              <a:t>28, 2012 2:00-3:00</a:t>
            </a:r>
            <a:r>
              <a:rPr lang="en-US" dirty="0"/>
              <a:t> </a:t>
            </a:r>
            <a:r>
              <a:rPr lang="en-US" b="1" dirty="0"/>
              <a:t>(EST</a:t>
            </a:r>
            <a:r>
              <a:rPr lang="en-US" b="1" dirty="0" smtClean="0"/>
              <a:t>) Webinar  </a:t>
            </a:r>
            <a:r>
              <a:rPr lang="en-US" dirty="0"/>
              <a:t>- Action Plan Follow Up &amp; Discussion</a:t>
            </a:r>
          </a:p>
          <a:p>
            <a:pPr marL="285750" indent="-285750">
              <a:buFont typeface="Arial" pitchFamily="34" charset="0"/>
              <a:buChar char="•"/>
            </a:pPr>
            <a:endParaRPr lang="en-US" dirty="0"/>
          </a:p>
        </p:txBody>
      </p:sp>
    </p:spTree>
    <p:extLst>
      <p:ext uri="{BB962C8B-B14F-4D97-AF65-F5344CB8AC3E}">
        <p14:creationId xmlns:p14="http://schemas.microsoft.com/office/powerpoint/2010/main" xmlns="" val="40726547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5" name="Picture 6" descr="images-1.jpeg"/>
          <p:cNvPicPr>
            <a:picLocks noChangeAspect="1"/>
          </p:cNvPicPr>
          <p:nvPr/>
        </p:nvPicPr>
        <p:blipFill>
          <a:blip r:embed="rId3" cstate="print"/>
          <a:srcRect/>
          <a:stretch>
            <a:fillRect/>
          </a:stretch>
        </p:blipFill>
        <p:spPr bwMode="auto">
          <a:xfrm>
            <a:off x="253346" y="400348"/>
            <a:ext cx="3210059" cy="1203772"/>
          </a:xfrm>
          <a:prstGeom prst="rect">
            <a:avLst/>
          </a:prstGeom>
          <a:noFill/>
          <a:ln w="9525" cmpd="sng">
            <a:solidFill>
              <a:schemeClr val="accent3">
                <a:lumMod val="75000"/>
              </a:schemeClr>
            </a:solidFill>
            <a:miter lim="800000"/>
            <a:headEnd/>
            <a:tailEnd/>
          </a:ln>
          <a:effectLst>
            <a:outerShdw blurRad="50800" dist="38100" dir="5400000" algn="t" rotWithShape="0">
              <a:prstClr val="black">
                <a:alpha val="40000"/>
              </a:prstClr>
            </a:outerShdw>
          </a:effectLst>
        </p:spPr>
      </p:pic>
      <p:sp>
        <p:nvSpPr>
          <p:cNvPr id="15366" name="TextBox 7"/>
          <p:cNvSpPr txBox="1">
            <a:spLocks noChangeArrowheads="1"/>
          </p:cNvSpPr>
          <p:nvPr/>
        </p:nvSpPr>
        <p:spPr bwMode="auto">
          <a:xfrm>
            <a:off x="2403600" y="463625"/>
            <a:ext cx="6553200" cy="1077218"/>
          </a:xfrm>
          <a:prstGeom prst="rect">
            <a:avLst/>
          </a:prstGeom>
          <a:noFill/>
          <a:ln w="9525">
            <a:noFill/>
            <a:miter lim="800000"/>
            <a:headEnd/>
            <a:tailEnd/>
          </a:ln>
        </p:spPr>
        <p:txBody>
          <a:bodyPr>
            <a:spAutoFit/>
          </a:bodyPr>
          <a:lstStyle/>
          <a:p>
            <a:pPr algn="r"/>
            <a:r>
              <a:rPr lang="en-US" sz="3200" dirty="0" smtClean="0">
                <a:solidFill>
                  <a:schemeClr val="accent3">
                    <a:lumMod val="75000"/>
                  </a:schemeClr>
                </a:solidFill>
                <a:cs typeface="Arial" charset="0"/>
              </a:rPr>
              <a:t>Libraries for Sustainability</a:t>
            </a:r>
            <a:endParaRPr lang="en-US" sz="3200" dirty="0">
              <a:solidFill>
                <a:schemeClr val="accent3">
                  <a:lumMod val="75000"/>
                </a:schemeClr>
              </a:solidFill>
              <a:cs typeface="Arial" charset="0"/>
            </a:endParaRPr>
          </a:p>
          <a:p>
            <a:pPr algn="r"/>
            <a:r>
              <a:rPr lang="en-US" sz="3200" dirty="0" smtClean="0">
                <a:solidFill>
                  <a:schemeClr val="accent3">
                    <a:lumMod val="75000"/>
                  </a:schemeClr>
                </a:solidFill>
                <a:cs typeface="Arial" charset="0"/>
              </a:rPr>
              <a:t>Call to Action &amp; Collaboration!</a:t>
            </a:r>
            <a:endParaRPr lang="en-US" sz="3200" dirty="0">
              <a:solidFill>
                <a:schemeClr val="accent3">
                  <a:lumMod val="75000"/>
                </a:schemeClr>
              </a:solidFill>
              <a:cs typeface="Arial" charset="0"/>
            </a:endParaRPr>
          </a:p>
        </p:txBody>
      </p:sp>
      <p:sp>
        <p:nvSpPr>
          <p:cNvPr id="2" name="TextBox 1"/>
          <p:cNvSpPr txBox="1"/>
          <p:nvPr/>
        </p:nvSpPr>
        <p:spPr>
          <a:xfrm>
            <a:off x="537882" y="1893768"/>
            <a:ext cx="8148918" cy="4801314"/>
          </a:xfrm>
          <a:prstGeom prst="rect">
            <a:avLst/>
          </a:prstGeom>
          <a:noFill/>
        </p:spPr>
        <p:txBody>
          <a:bodyPr wrap="square" rtlCol="0">
            <a:spAutoFit/>
          </a:bodyPr>
          <a:lstStyle/>
          <a:p>
            <a:pPr marL="342900" indent="-342900">
              <a:buFont typeface="Wingdings" pitchFamily="2" charset="2"/>
              <a:buChar char="§"/>
            </a:pPr>
            <a:r>
              <a:rPr lang="en-US" sz="2400" b="1" i="1" dirty="0" smtClean="0"/>
              <a:t>New</a:t>
            </a:r>
            <a:r>
              <a:rPr lang="en-US" sz="2400" dirty="0" smtClean="0"/>
              <a:t> </a:t>
            </a:r>
            <a:r>
              <a:rPr lang="en-US" sz="2400" dirty="0"/>
              <a:t>Librarians for Sustainability </a:t>
            </a:r>
            <a:r>
              <a:rPr lang="en-US" sz="2400" smtClean="0"/>
              <a:t>listserv</a:t>
            </a:r>
            <a:r>
              <a:rPr lang="en-US" sz="2400"/>
              <a:t> </a:t>
            </a:r>
            <a:r>
              <a:rPr lang="en-US" sz="2400" smtClean="0"/>
              <a:t>coming soon</a:t>
            </a:r>
            <a:r>
              <a:rPr lang="en-US" sz="2400" dirty="0" smtClean="0"/>
              <a:t/>
            </a:r>
            <a:br>
              <a:rPr lang="en-US" sz="2400" dirty="0" smtClean="0"/>
            </a:br>
            <a:endParaRPr lang="en-US" sz="2400" dirty="0"/>
          </a:p>
          <a:p>
            <a:pPr marL="342900" indent="-342900">
              <a:buFont typeface="Wingdings" pitchFamily="2" charset="2"/>
              <a:buChar char="§"/>
            </a:pPr>
            <a:r>
              <a:rPr lang="en-US" sz="2400" dirty="0" smtClean="0"/>
              <a:t>Join the LinkedIn group: “</a:t>
            </a:r>
            <a:r>
              <a:rPr lang="en-US" sz="2400" dirty="0"/>
              <a:t>Sustainability </a:t>
            </a:r>
            <a:r>
              <a:rPr lang="en-US" sz="2400" dirty="0" smtClean="0"/>
              <a:t>Librarians” </a:t>
            </a:r>
            <a:br>
              <a:rPr lang="en-US" sz="2400" dirty="0" smtClean="0"/>
            </a:br>
            <a:endParaRPr lang="en-US" sz="2400" dirty="0" smtClean="0"/>
          </a:p>
          <a:p>
            <a:pPr marL="342900" indent="-342900">
              <a:buFont typeface="Wingdings" pitchFamily="2" charset="2"/>
              <a:buChar char="§"/>
            </a:pPr>
            <a:r>
              <a:rPr lang="en-US" sz="2400" dirty="0" smtClean="0"/>
              <a:t>Contact facilitators &amp; presenter:</a:t>
            </a:r>
          </a:p>
          <a:p>
            <a:pPr marL="800100" lvl="1" indent="-342900">
              <a:buFont typeface="Wingdings" pitchFamily="2" charset="2"/>
              <a:buChar char="§"/>
            </a:pPr>
            <a:r>
              <a:rPr lang="en-US" sz="2400" dirty="0" smtClean="0"/>
              <a:t>Madeleine </a:t>
            </a:r>
            <a:r>
              <a:rPr lang="en-US" sz="2400" dirty="0" err="1" smtClean="0"/>
              <a:t>Charney</a:t>
            </a:r>
            <a:r>
              <a:rPr lang="en-US" sz="2400" dirty="0"/>
              <a:t> </a:t>
            </a:r>
            <a:r>
              <a:rPr lang="en-US" sz="2400" dirty="0" smtClean="0">
                <a:hlinkClick r:id="rId4"/>
              </a:rPr>
              <a:t>mcharney@library.umass.edu</a:t>
            </a:r>
            <a:r>
              <a:rPr lang="en-US" sz="2400" dirty="0" smtClean="0"/>
              <a:t> </a:t>
            </a:r>
          </a:p>
          <a:p>
            <a:pPr marL="800100" lvl="1" indent="-342900">
              <a:buFont typeface="Wingdings" pitchFamily="2" charset="2"/>
              <a:buChar char="§"/>
            </a:pPr>
            <a:r>
              <a:rPr lang="en-US" sz="2400" dirty="0"/>
              <a:t>Maria </a:t>
            </a:r>
            <a:r>
              <a:rPr lang="en-US" sz="2400" dirty="0" err="1"/>
              <a:t>Jankowska</a:t>
            </a:r>
            <a:r>
              <a:rPr lang="en-US" sz="2400" dirty="0"/>
              <a:t> </a:t>
            </a:r>
            <a:r>
              <a:rPr lang="en-US" sz="2400" dirty="0">
                <a:hlinkClick r:id="rId5"/>
              </a:rPr>
              <a:t>majankowska@library.ucla.edu</a:t>
            </a:r>
            <a:r>
              <a:rPr lang="en-US" sz="2400" dirty="0"/>
              <a:t> </a:t>
            </a:r>
            <a:endParaRPr lang="en-US" sz="2400" dirty="0" smtClean="0"/>
          </a:p>
          <a:p>
            <a:pPr marL="800100" lvl="1" indent="-342900">
              <a:buFont typeface="Wingdings" pitchFamily="2" charset="2"/>
              <a:buChar char="§"/>
            </a:pPr>
            <a:r>
              <a:rPr lang="en-US" sz="2400" dirty="0"/>
              <a:t>Bonnie Smith </a:t>
            </a:r>
            <a:r>
              <a:rPr lang="en-US" sz="2400" dirty="0" smtClean="0">
                <a:hlinkClick r:id="rId6"/>
              </a:rPr>
              <a:t>bonniesmith@ufl.edu</a:t>
            </a:r>
            <a:endParaRPr lang="en-US" sz="2400" dirty="0" smtClean="0"/>
          </a:p>
          <a:p>
            <a:pPr marL="800100" lvl="1" indent="-342900">
              <a:buFont typeface="Wingdings" pitchFamily="2" charset="2"/>
              <a:buChar char="§"/>
            </a:pPr>
            <a:r>
              <a:rPr lang="en-US" sz="2400" dirty="0"/>
              <a:t>Beth </a:t>
            </a:r>
            <a:r>
              <a:rPr lang="en-US" sz="2400" dirty="0" err="1"/>
              <a:t>Filar</a:t>
            </a:r>
            <a:r>
              <a:rPr lang="en-US" sz="2400" dirty="0"/>
              <a:t> Williams </a:t>
            </a:r>
            <a:r>
              <a:rPr lang="en-US" sz="2400" dirty="0" smtClean="0">
                <a:hlinkClick r:id="rId7"/>
              </a:rPr>
              <a:t>greeningyourlibrary@gmail.com</a:t>
            </a:r>
            <a:endParaRPr lang="en-US" sz="2400" dirty="0" smtClean="0"/>
          </a:p>
          <a:p>
            <a:pPr marL="800100" lvl="1" indent="-342900">
              <a:buFont typeface="Wingdings" pitchFamily="2" charset="2"/>
              <a:buChar char="§"/>
            </a:pPr>
            <a:endParaRPr lang="en-US" sz="2400" dirty="0" smtClean="0"/>
          </a:p>
          <a:p>
            <a:pPr marL="800100" lvl="1" indent="-342900">
              <a:buFont typeface="Wingdings" pitchFamily="2" charset="2"/>
              <a:buChar char="§"/>
            </a:pPr>
            <a:endParaRPr lang="en-US" sz="2400" dirty="0" smtClean="0"/>
          </a:p>
          <a:p>
            <a:pPr marL="800100" lvl="1" indent="-342900">
              <a:buFont typeface="Wingdings" pitchFamily="2" charset="2"/>
              <a:buChar char="ü"/>
            </a:pPr>
            <a:endParaRPr lang="en-US" sz="2400" dirty="0" smtClean="0"/>
          </a:p>
          <a:p>
            <a:pPr marL="285750" indent="-285750">
              <a:buFont typeface="Wingdings" pitchFamily="2" charset="2"/>
              <a:buChar char="ü"/>
            </a:pPr>
            <a:endParaRPr lang="en-US" dirty="0"/>
          </a:p>
        </p:txBody>
      </p:sp>
      <p:pic>
        <p:nvPicPr>
          <p:cNvPr id="4" name="Picture 3"/>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7734300" y="2814358"/>
            <a:ext cx="952500" cy="476250"/>
          </a:xfrm>
          <a:prstGeom prst="rect">
            <a:avLst/>
          </a:prstGeom>
        </p:spPr>
      </p:pic>
    </p:spTree>
    <p:extLst>
      <p:ext uri="{BB962C8B-B14F-4D97-AF65-F5344CB8AC3E}">
        <p14:creationId xmlns:p14="http://schemas.microsoft.com/office/powerpoint/2010/main" xmlns="" val="3303265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28725" y="1524000"/>
            <a:ext cx="6553200" cy="4191000"/>
          </a:xfrm>
        </p:spPr>
        <p:txBody>
          <a:bodyPr rtlCol="0">
            <a:normAutofit/>
          </a:bodyPr>
          <a:lstStyle/>
          <a:p>
            <a:pPr marL="396875" indent="-396875" algn="l" fontAlgn="auto">
              <a:spcBef>
                <a:spcPts val="2472"/>
              </a:spcBef>
              <a:spcAft>
                <a:spcPts val="600"/>
              </a:spcAft>
              <a:buFont typeface="Wingdings" charset="2"/>
              <a:buChar char="§"/>
              <a:defRPr/>
            </a:pPr>
            <a:endParaRPr lang="en-US" sz="3027" dirty="0" smtClean="0">
              <a:solidFill>
                <a:schemeClr val="tx1"/>
              </a:solidFill>
              <a:latin typeface="Arial" pitchFamily="34" charset="0"/>
              <a:cs typeface="Arial" pitchFamily="34" charset="0"/>
            </a:endParaRPr>
          </a:p>
          <a:p>
            <a:pPr fontAlgn="auto">
              <a:spcAft>
                <a:spcPts val="0"/>
              </a:spcAft>
              <a:buFont typeface="Arial" pitchFamily="34" charset="0"/>
              <a:buNone/>
              <a:defRPr/>
            </a:pPr>
            <a:endParaRPr lang="en-US" sz="2800" dirty="0" smtClean="0">
              <a:solidFill>
                <a:schemeClr val="tx1"/>
              </a:solidFill>
              <a:latin typeface="Arial" pitchFamily="34" charset="0"/>
              <a:cs typeface="Arial" pitchFamily="34" charset="0"/>
            </a:endParaRPr>
          </a:p>
          <a:p>
            <a:pPr fontAlgn="auto">
              <a:spcAft>
                <a:spcPts val="0"/>
              </a:spcAft>
              <a:buFont typeface="Arial" pitchFamily="34" charset="0"/>
              <a:buNone/>
              <a:defRPr/>
            </a:pPr>
            <a:endParaRPr lang="en-US" sz="2800" dirty="0">
              <a:solidFill>
                <a:schemeClr val="tx1"/>
              </a:solidFill>
              <a:latin typeface="Arial" pitchFamily="34" charset="0"/>
              <a:cs typeface="Arial" pitchFamily="34" charset="0"/>
            </a:endParaRPr>
          </a:p>
        </p:txBody>
      </p:sp>
      <p:sp>
        <p:nvSpPr>
          <p:cNvPr id="8" name="TextBox 7"/>
          <p:cNvSpPr txBox="1"/>
          <p:nvPr/>
        </p:nvSpPr>
        <p:spPr>
          <a:xfrm>
            <a:off x="423333" y="259976"/>
            <a:ext cx="8297334" cy="584200"/>
          </a:xfrm>
          <a:prstGeom prst="rect">
            <a:avLst/>
          </a:prstGeom>
          <a:noFill/>
          <a:ln w="28575" cmpd="sng">
            <a:solidFill>
              <a:schemeClr val="accent3">
                <a:lumMod val="75000"/>
              </a:schemeClr>
            </a:solidFill>
          </a:ln>
        </p:spPr>
        <p:txBody>
          <a:bodyPr wrap="square">
            <a:spAutoFit/>
          </a:bodyPr>
          <a:lstStyle/>
          <a:p>
            <a:pPr algn="ctr" fontAlgn="auto">
              <a:spcBef>
                <a:spcPts val="0"/>
              </a:spcBef>
              <a:spcAft>
                <a:spcPts val="0"/>
              </a:spcAft>
              <a:defRPr/>
            </a:pPr>
            <a:r>
              <a:rPr lang="en-US" sz="3200" dirty="0" smtClean="0">
                <a:latin typeface="Arial" pitchFamily="34" charset="0"/>
                <a:cs typeface="Arial" pitchFamily="34" charset="0"/>
              </a:rPr>
              <a:t>Facilitators</a:t>
            </a:r>
            <a:endParaRPr lang="en-US" sz="3200" dirty="0">
              <a:latin typeface="Arial" pitchFamily="34" charset="0"/>
              <a:cs typeface="Arial" pitchFamily="34" charset="0"/>
            </a:endParaRPr>
          </a:p>
        </p:txBody>
      </p:sp>
      <p:grpSp>
        <p:nvGrpSpPr>
          <p:cNvPr id="14" name="Group 13"/>
          <p:cNvGrpSpPr/>
          <p:nvPr/>
        </p:nvGrpSpPr>
        <p:grpSpPr>
          <a:xfrm>
            <a:off x="636964" y="1225962"/>
            <a:ext cx="7705164" cy="5268966"/>
            <a:chOff x="1015503" y="1225962"/>
            <a:chExt cx="7705164" cy="5268966"/>
          </a:xfrm>
        </p:grpSpPr>
        <p:sp>
          <p:nvSpPr>
            <p:cNvPr id="15" name="Rounded Rectangle 14"/>
            <p:cNvSpPr/>
            <p:nvPr/>
          </p:nvSpPr>
          <p:spPr>
            <a:xfrm>
              <a:off x="1015503" y="1225962"/>
              <a:ext cx="7705164" cy="2373405"/>
            </a:xfrm>
            <a:prstGeom prst="roundRect">
              <a:avLst>
                <a:gd name="adj" fmla="val 10000"/>
              </a:avLst>
            </a:prstGeom>
            <a:ln>
              <a:solidFill>
                <a:schemeClr val="accent3">
                  <a:lumMod val="75000"/>
                </a:schemeClr>
              </a:solidFill>
            </a:ln>
          </p:spPr>
          <p:style>
            <a:lnRef idx="1">
              <a:schemeClr val="accent3"/>
            </a:lnRef>
            <a:fillRef idx="2">
              <a:schemeClr val="accent3"/>
            </a:fillRef>
            <a:effectRef idx="1">
              <a:schemeClr val="accent3"/>
            </a:effectRef>
            <a:fontRef idx="minor">
              <a:schemeClr val="dk1">
                <a:hueOff val="0"/>
                <a:satOff val="0"/>
                <a:lumOff val="0"/>
                <a:alphaOff val="0"/>
              </a:schemeClr>
            </a:fontRef>
          </p:style>
        </p:sp>
        <p:sp>
          <p:nvSpPr>
            <p:cNvPr id="17" name="Freeform 16"/>
            <p:cNvSpPr/>
            <p:nvPr/>
          </p:nvSpPr>
          <p:spPr>
            <a:xfrm rot="21600000">
              <a:off x="1246657" y="3594099"/>
              <a:ext cx="2263391" cy="2900829"/>
            </a:xfrm>
            <a:custGeom>
              <a:avLst/>
              <a:gdLst>
                <a:gd name="connsiteX0" fmla="*/ 237656 w 2263391"/>
                <a:gd name="connsiteY0" fmla="*/ 0 h 2900829"/>
                <a:gd name="connsiteX1" fmla="*/ 2025735 w 2263391"/>
                <a:gd name="connsiteY1" fmla="*/ 0 h 2900829"/>
                <a:gd name="connsiteX2" fmla="*/ 2263391 w 2263391"/>
                <a:gd name="connsiteY2" fmla="*/ 237656 h 2900829"/>
                <a:gd name="connsiteX3" fmla="*/ 2263391 w 2263391"/>
                <a:gd name="connsiteY3" fmla="*/ 2900829 h 2900829"/>
                <a:gd name="connsiteX4" fmla="*/ 2263391 w 2263391"/>
                <a:gd name="connsiteY4" fmla="*/ 2900829 h 2900829"/>
                <a:gd name="connsiteX5" fmla="*/ 0 w 2263391"/>
                <a:gd name="connsiteY5" fmla="*/ 2900829 h 2900829"/>
                <a:gd name="connsiteX6" fmla="*/ 0 w 2263391"/>
                <a:gd name="connsiteY6" fmla="*/ 2900829 h 2900829"/>
                <a:gd name="connsiteX7" fmla="*/ 0 w 2263391"/>
                <a:gd name="connsiteY7" fmla="*/ 237656 h 2900829"/>
                <a:gd name="connsiteX8" fmla="*/ 237656 w 2263391"/>
                <a:gd name="connsiteY8" fmla="*/ 0 h 2900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63391" h="2900829">
                  <a:moveTo>
                    <a:pt x="2025735" y="2900829"/>
                  </a:moveTo>
                  <a:lnTo>
                    <a:pt x="237656" y="2900829"/>
                  </a:lnTo>
                  <a:cubicBezTo>
                    <a:pt x="106402" y="2900829"/>
                    <a:pt x="0" y="2794427"/>
                    <a:pt x="0" y="2663173"/>
                  </a:cubicBezTo>
                  <a:lnTo>
                    <a:pt x="0" y="0"/>
                  </a:lnTo>
                  <a:lnTo>
                    <a:pt x="0" y="0"/>
                  </a:lnTo>
                  <a:lnTo>
                    <a:pt x="2263391" y="0"/>
                  </a:lnTo>
                  <a:lnTo>
                    <a:pt x="2263391" y="0"/>
                  </a:lnTo>
                  <a:lnTo>
                    <a:pt x="2263391" y="2663173"/>
                  </a:lnTo>
                  <a:cubicBezTo>
                    <a:pt x="2263391" y="2794427"/>
                    <a:pt x="2156989" y="2900829"/>
                    <a:pt x="2025735" y="2900829"/>
                  </a:cubicBezTo>
                  <a:close/>
                </a:path>
              </a:pathLst>
            </a:custGeom>
            <a:ln>
              <a:solidFill>
                <a:schemeClr val="accent3">
                  <a:lumMod val="75000"/>
                </a:schemeClr>
              </a:solidFill>
            </a:ln>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spcFirstLastPara="0" vert="horz" wrap="square" lIns="268743" tIns="199136" rIns="268743" bIns="268743" numCol="1" spcCol="1270" anchor="t" anchorCtr="0">
              <a:noAutofit/>
            </a:bodyPr>
            <a:lstStyle/>
            <a:p>
              <a:pPr lvl="0" algn="ctr" defTabSz="1244600">
                <a:lnSpc>
                  <a:spcPct val="90000"/>
                </a:lnSpc>
                <a:spcBef>
                  <a:spcPct val="0"/>
                </a:spcBef>
                <a:spcAft>
                  <a:spcPct val="35000"/>
                </a:spcAft>
              </a:pPr>
              <a:r>
                <a:rPr lang="en-US" sz="2800" kern="1200" dirty="0" smtClean="0"/>
                <a:t>Madeleine </a:t>
              </a:r>
              <a:r>
                <a:rPr lang="en-US" sz="2800" kern="1200" dirty="0" err="1" smtClean="0"/>
                <a:t>Charney</a:t>
              </a:r>
              <a:endParaRPr lang="en-US" sz="2800" kern="1200" dirty="0" smtClean="0"/>
            </a:p>
            <a:p>
              <a:pPr lvl="0" algn="ctr" defTabSz="1244600">
                <a:lnSpc>
                  <a:spcPct val="90000"/>
                </a:lnSpc>
                <a:spcBef>
                  <a:spcPct val="0"/>
                </a:spcBef>
                <a:spcAft>
                  <a:spcPct val="35000"/>
                </a:spcAft>
              </a:pPr>
              <a:r>
                <a:rPr lang="en-US" sz="2800" kern="1200" dirty="0" err="1" smtClean="0"/>
                <a:t>Umass</a:t>
              </a:r>
              <a:r>
                <a:rPr lang="en-US" sz="2800" kern="1200" dirty="0" smtClean="0"/>
                <a:t> Amherst Library</a:t>
              </a:r>
              <a:endParaRPr lang="en-US" sz="2800" kern="1200" dirty="0"/>
            </a:p>
          </p:txBody>
        </p:sp>
        <p:sp>
          <p:nvSpPr>
            <p:cNvPr id="19" name="Freeform 18"/>
            <p:cNvSpPr/>
            <p:nvPr/>
          </p:nvSpPr>
          <p:spPr>
            <a:xfrm rot="21600000">
              <a:off x="3736389" y="3594098"/>
              <a:ext cx="2263391" cy="2900830"/>
            </a:xfrm>
            <a:custGeom>
              <a:avLst/>
              <a:gdLst>
                <a:gd name="connsiteX0" fmla="*/ 237656 w 2263391"/>
                <a:gd name="connsiteY0" fmla="*/ 0 h 2900829"/>
                <a:gd name="connsiteX1" fmla="*/ 2025735 w 2263391"/>
                <a:gd name="connsiteY1" fmla="*/ 0 h 2900829"/>
                <a:gd name="connsiteX2" fmla="*/ 2263391 w 2263391"/>
                <a:gd name="connsiteY2" fmla="*/ 237656 h 2900829"/>
                <a:gd name="connsiteX3" fmla="*/ 2263391 w 2263391"/>
                <a:gd name="connsiteY3" fmla="*/ 2900829 h 2900829"/>
                <a:gd name="connsiteX4" fmla="*/ 2263391 w 2263391"/>
                <a:gd name="connsiteY4" fmla="*/ 2900829 h 2900829"/>
                <a:gd name="connsiteX5" fmla="*/ 0 w 2263391"/>
                <a:gd name="connsiteY5" fmla="*/ 2900829 h 2900829"/>
                <a:gd name="connsiteX6" fmla="*/ 0 w 2263391"/>
                <a:gd name="connsiteY6" fmla="*/ 2900829 h 2900829"/>
                <a:gd name="connsiteX7" fmla="*/ 0 w 2263391"/>
                <a:gd name="connsiteY7" fmla="*/ 237656 h 2900829"/>
                <a:gd name="connsiteX8" fmla="*/ 237656 w 2263391"/>
                <a:gd name="connsiteY8" fmla="*/ 0 h 2900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63391" h="2900829">
                  <a:moveTo>
                    <a:pt x="2025735" y="2900829"/>
                  </a:moveTo>
                  <a:lnTo>
                    <a:pt x="237656" y="2900829"/>
                  </a:lnTo>
                  <a:cubicBezTo>
                    <a:pt x="106402" y="2900829"/>
                    <a:pt x="0" y="2794427"/>
                    <a:pt x="0" y="2663173"/>
                  </a:cubicBezTo>
                  <a:lnTo>
                    <a:pt x="0" y="0"/>
                  </a:lnTo>
                  <a:lnTo>
                    <a:pt x="0" y="0"/>
                  </a:lnTo>
                  <a:lnTo>
                    <a:pt x="2263391" y="0"/>
                  </a:lnTo>
                  <a:lnTo>
                    <a:pt x="2263391" y="0"/>
                  </a:lnTo>
                  <a:lnTo>
                    <a:pt x="2263391" y="2663173"/>
                  </a:lnTo>
                  <a:cubicBezTo>
                    <a:pt x="2263391" y="2794427"/>
                    <a:pt x="2156989" y="2900829"/>
                    <a:pt x="2025735" y="2900829"/>
                  </a:cubicBezTo>
                  <a:close/>
                </a:path>
              </a:pathLst>
            </a:custGeom>
            <a:ln>
              <a:solidFill>
                <a:schemeClr val="accent3">
                  <a:lumMod val="75000"/>
                </a:schemeClr>
              </a:solidFill>
            </a:ln>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spcFirstLastPara="0" vert="horz" wrap="square" lIns="268743" tIns="199137" rIns="268743" bIns="268743" numCol="1" spcCol="1270" anchor="t" anchorCtr="0">
              <a:noAutofit/>
            </a:bodyPr>
            <a:lstStyle/>
            <a:p>
              <a:pPr lvl="0" algn="ctr" defTabSz="1244600">
                <a:lnSpc>
                  <a:spcPct val="90000"/>
                </a:lnSpc>
                <a:spcBef>
                  <a:spcPct val="0"/>
                </a:spcBef>
                <a:spcAft>
                  <a:spcPct val="35000"/>
                </a:spcAft>
              </a:pPr>
              <a:r>
                <a:rPr lang="en-US" sz="2800" kern="1200" dirty="0" smtClean="0"/>
                <a:t>Bonnie J. Smith</a:t>
              </a:r>
            </a:p>
            <a:p>
              <a:pPr lvl="0" algn="ctr" defTabSz="1244600">
                <a:lnSpc>
                  <a:spcPct val="90000"/>
                </a:lnSpc>
                <a:spcBef>
                  <a:spcPct val="0"/>
                </a:spcBef>
                <a:spcAft>
                  <a:spcPct val="35000"/>
                </a:spcAft>
              </a:pPr>
              <a:r>
                <a:rPr lang="en-US" sz="2800" kern="1200" dirty="0" smtClean="0"/>
                <a:t>University of Florida Libraries</a:t>
              </a:r>
              <a:endParaRPr lang="en-US" sz="2800" kern="1200" dirty="0"/>
            </a:p>
          </p:txBody>
        </p:sp>
        <p:sp>
          <p:nvSpPr>
            <p:cNvPr id="21" name="Freeform 20"/>
            <p:cNvSpPr/>
            <p:nvPr/>
          </p:nvSpPr>
          <p:spPr>
            <a:xfrm rot="21600000">
              <a:off x="6226120" y="3594099"/>
              <a:ext cx="2263392" cy="2900829"/>
            </a:xfrm>
            <a:custGeom>
              <a:avLst/>
              <a:gdLst>
                <a:gd name="connsiteX0" fmla="*/ 237656 w 2263391"/>
                <a:gd name="connsiteY0" fmla="*/ 0 h 2900829"/>
                <a:gd name="connsiteX1" fmla="*/ 2025735 w 2263391"/>
                <a:gd name="connsiteY1" fmla="*/ 0 h 2900829"/>
                <a:gd name="connsiteX2" fmla="*/ 2263391 w 2263391"/>
                <a:gd name="connsiteY2" fmla="*/ 237656 h 2900829"/>
                <a:gd name="connsiteX3" fmla="*/ 2263391 w 2263391"/>
                <a:gd name="connsiteY3" fmla="*/ 2900829 h 2900829"/>
                <a:gd name="connsiteX4" fmla="*/ 2263391 w 2263391"/>
                <a:gd name="connsiteY4" fmla="*/ 2900829 h 2900829"/>
                <a:gd name="connsiteX5" fmla="*/ 0 w 2263391"/>
                <a:gd name="connsiteY5" fmla="*/ 2900829 h 2900829"/>
                <a:gd name="connsiteX6" fmla="*/ 0 w 2263391"/>
                <a:gd name="connsiteY6" fmla="*/ 2900829 h 2900829"/>
                <a:gd name="connsiteX7" fmla="*/ 0 w 2263391"/>
                <a:gd name="connsiteY7" fmla="*/ 237656 h 2900829"/>
                <a:gd name="connsiteX8" fmla="*/ 237656 w 2263391"/>
                <a:gd name="connsiteY8" fmla="*/ 0 h 2900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63391" h="2900829">
                  <a:moveTo>
                    <a:pt x="2025735" y="2900829"/>
                  </a:moveTo>
                  <a:lnTo>
                    <a:pt x="237656" y="2900829"/>
                  </a:lnTo>
                  <a:cubicBezTo>
                    <a:pt x="106402" y="2900829"/>
                    <a:pt x="0" y="2794427"/>
                    <a:pt x="0" y="2663173"/>
                  </a:cubicBezTo>
                  <a:lnTo>
                    <a:pt x="0" y="0"/>
                  </a:lnTo>
                  <a:lnTo>
                    <a:pt x="0" y="0"/>
                  </a:lnTo>
                  <a:lnTo>
                    <a:pt x="2263391" y="0"/>
                  </a:lnTo>
                  <a:lnTo>
                    <a:pt x="2263391" y="0"/>
                  </a:lnTo>
                  <a:lnTo>
                    <a:pt x="2263391" y="2663173"/>
                  </a:lnTo>
                  <a:cubicBezTo>
                    <a:pt x="2263391" y="2794427"/>
                    <a:pt x="2156989" y="2900829"/>
                    <a:pt x="2025735" y="2900829"/>
                  </a:cubicBezTo>
                  <a:close/>
                </a:path>
              </a:pathLst>
            </a:custGeom>
            <a:ln>
              <a:solidFill>
                <a:schemeClr val="accent3">
                  <a:lumMod val="75000"/>
                </a:schemeClr>
              </a:solidFill>
            </a:ln>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txBody>
            <a:bodyPr spcFirstLastPara="0" vert="horz" wrap="square" lIns="268743" tIns="199136" rIns="268744" bIns="268743" numCol="1" spcCol="1270" anchor="t" anchorCtr="0">
              <a:noAutofit/>
            </a:bodyPr>
            <a:lstStyle/>
            <a:p>
              <a:pPr lvl="0" algn="ctr" defTabSz="1244600">
                <a:lnSpc>
                  <a:spcPct val="90000"/>
                </a:lnSpc>
                <a:spcBef>
                  <a:spcPct val="0"/>
                </a:spcBef>
                <a:spcAft>
                  <a:spcPct val="35000"/>
                </a:spcAft>
              </a:pPr>
              <a:r>
                <a:rPr lang="en-US" sz="2800" kern="1200" dirty="0" smtClean="0"/>
                <a:t>Beth </a:t>
              </a:r>
              <a:r>
                <a:rPr lang="en-US" sz="2800" kern="1200" dirty="0" err="1" smtClean="0"/>
                <a:t>Filar</a:t>
              </a:r>
              <a:r>
                <a:rPr lang="en-US" sz="2800" kern="1200" dirty="0" smtClean="0"/>
                <a:t> Williams</a:t>
              </a:r>
            </a:p>
            <a:p>
              <a:pPr lvl="0" algn="ctr" defTabSz="1244600">
                <a:lnSpc>
                  <a:spcPct val="90000"/>
                </a:lnSpc>
                <a:spcBef>
                  <a:spcPct val="0"/>
                </a:spcBef>
                <a:spcAft>
                  <a:spcPct val="35000"/>
                </a:spcAft>
              </a:pPr>
              <a:r>
                <a:rPr lang="en-US" sz="2800" kern="1200" dirty="0" smtClean="0"/>
                <a:t>UNC Greensboro Libraries</a:t>
              </a:r>
              <a:endParaRPr lang="en-US" sz="2800" kern="1200" dirty="0"/>
            </a:p>
          </p:txBody>
        </p:sp>
      </p:grpSp>
      <p:pic>
        <p:nvPicPr>
          <p:cNvPr id="12" name="Picture 1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994965" y="1300223"/>
            <a:ext cx="1968624" cy="2293875"/>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357850" y="1305492"/>
            <a:ext cx="2284627" cy="2293875"/>
          </a:xfrm>
          <a:prstGeom prst="rect">
            <a:avLst/>
          </a:prstGeom>
        </p:spPr>
      </p:pic>
      <p:pic>
        <p:nvPicPr>
          <p:cNvPr id="4" name="Picture 3"/>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1179376" y="1285880"/>
            <a:ext cx="1792423" cy="230821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9400" y="1168400"/>
            <a:ext cx="8407400" cy="5181600"/>
          </a:xfrm>
          <a:ln>
            <a:solidFill>
              <a:schemeClr val="tx1"/>
            </a:solidFill>
          </a:ln>
        </p:spPr>
        <p:txBody>
          <a:bodyPr>
            <a:normAutofit/>
          </a:bodyPr>
          <a:lstStyle/>
          <a:p>
            <a:pPr marL="234950" indent="-234950" algn="l">
              <a:lnSpc>
                <a:spcPct val="80000"/>
              </a:lnSpc>
            </a:pPr>
            <a:endParaRPr lang="en-US" sz="2400" dirty="0" smtClean="0">
              <a:solidFill>
                <a:schemeClr val="tx1"/>
              </a:solidFill>
              <a:latin typeface="Arial" charset="0"/>
              <a:cs typeface="Arial" charset="0"/>
            </a:endParaRPr>
          </a:p>
          <a:p>
            <a:pPr marL="234950" indent="-234950" algn="l">
              <a:lnSpc>
                <a:spcPct val="80000"/>
              </a:lnSpc>
            </a:pPr>
            <a:endParaRPr lang="en-US" sz="2000" dirty="0" smtClean="0">
              <a:solidFill>
                <a:schemeClr val="tx1"/>
              </a:solidFill>
              <a:latin typeface="Arial" charset="0"/>
              <a:cs typeface="Arial" charset="0"/>
            </a:endParaRPr>
          </a:p>
        </p:txBody>
      </p:sp>
      <p:sp>
        <p:nvSpPr>
          <p:cNvPr id="2" name="TextBox 1"/>
          <p:cNvSpPr txBox="1"/>
          <p:nvPr/>
        </p:nvSpPr>
        <p:spPr>
          <a:xfrm>
            <a:off x="292100" y="1384300"/>
            <a:ext cx="8125758" cy="5078313"/>
          </a:xfrm>
          <a:prstGeom prst="rect">
            <a:avLst/>
          </a:prstGeom>
          <a:noFill/>
        </p:spPr>
        <p:txBody>
          <a:bodyPr wrap="square" rtlCol="0">
            <a:spAutoFit/>
          </a:bodyPr>
          <a:lstStyle/>
          <a:p>
            <a:pPr marL="457200" indent="-457200">
              <a:buFont typeface="Arial" pitchFamily="34" charset="0"/>
              <a:buChar char="•"/>
            </a:pPr>
            <a:r>
              <a:rPr lang="en-US" sz="3200" dirty="0"/>
              <a:t>H</a:t>
            </a:r>
            <a:r>
              <a:rPr lang="en-US" sz="3200" dirty="0" smtClean="0"/>
              <a:t>ow webinar series came to fruition</a:t>
            </a:r>
            <a:br>
              <a:rPr lang="en-US" sz="3200" dirty="0" smtClean="0"/>
            </a:br>
            <a:endParaRPr lang="en-US" sz="3200" dirty="0" smtClean="0"/>
          </a:p>
          <a:p>
            <a:pPr marL="457200" indent="-457200">
              <a:buFont typeface="Arial" pitchFamily="34" charset="0"/>
              <a:buChar char="•"/>
            </a:pPr>
            <a:r>
              <a:rPr lang="en-US" sz="3200" dirty="0" smtClean="0"/>
              <a:t>Objectives for series:</a:t>
            </a:r>
            <a:br>
              <a:rPr lang="en-US" sz="3200" dirty="0" smtClean="0"/>
            </a:br>
            <a:endParaRPr lang="en-US" sz="3200" dirty="0" smtClean="0"/>
          </a:p>
          <a:p>
            <a:pPr marL="1200150" lvl="2" indent="-285750">
              <a:buFont typeface="Arial" pitchFamily="34" charset="0"/>
              <a:buChar char="•"/>
            </a:pPr>
            <a:r>
              <a:rPr lang="en-US" sz="3200" dirty="0" smtClean="0"/>
              <a:t>Collaborate</a:t>
            </a:r>
          </a:p>
          <a:p>
            <a:pPr marL="1200150" lvl="2" indent="-285750">
              <a:buFont typeface="Arial" pitchFamily="34" charset="0"/>
              <a:buChar char="•"/>
            </a:pPr>
            <a:r>
              <a:rPr lang="en-US" sz="3200" dirty="0" smtClean="0"/>
              <a:t>Share ideas &amp; information</a:t>
            </a:r>
          </a:p>
          <a:p>
            <a:pPr marL="1200150" lvl="2" indent="-285750">
              <a:buFont typeface="Arial" pitchFamily="34" charset="0"/>
              <a:buChar char="•"/>
            </a:pPr>
            <a:r>
              <a:rPr lang="en-US" sz="3200" dirty="0" smtClean="0"/>
              <a:t>Build networks</a:t>
            </a:r>
          </a:p>
          <a:p>
            <a:pPr marL="1200150" lvl="2" indent="-285750">
              <a:buFont typeface="Arial" pitchFamily="34" charset="0"/>
              <a:buChar char="•"/>
            </a:pPr>
            <a:r>
              <a:rPr lang="en-US" sz="3200" dirty="0"/>
              <a:t>E</a:t>
            </a:r>
            <a:r>
              <a:rPr lang="en-US" sz="3200" dirty="0" smtClean="0"/>
              <a:t>ducate</a:t>
            </a:r>
          </a:p>
          <a:p>
            <a:pPr marL="1200150" lvl="2" indent="-285750">
              <a:buFont typeface="Arial" pitchFamily="34" charset="0"/>
              <a:buChar char="•"/>
            </a:pPr>
            <a:r>
              <a:rPr lang="en-US" sz="3200" dirty="0" smtClean="0"/>
              <a:t>Take action</a:t>
            </a:r>
          </a:p>
          <a:p>
            <a:pPr marL="285750" indent="-285750">
              <a:buFont typeface="Arial" pitchFamily="34" charset="0"/>
              <a:buChar char="•"/>
            </a:pPr>
            <a:endParaRPr lang="en-US" dirty="0" smtClean="0"/>
          </a:p>
          <a:p>
            <a:pPr marL="285750" indent="-285750">
              <a:buFont typeface="Arial" pitchFamily="34" charset="0"/>
              <a:buChar char="•"/>
            </a:pPr>
            <a:endParaRPr lang="en-US" dirty="0"/>
          </a:p>
        </p:txBody>
      </p:sp>
      <p:sp>
        <p:nvSpPr>
          <p:cNvPr id="8" name="TextBox 7"/>
          <p:cNvSpPr txBox="1"/>
          <p:nvPr/>
        </p:nvSpPr>
        <p:spPr>
          <a:xfrm>
            <a:off x="423333" y="259976"/>
            <a:ext cx="8297334" cy="584200"/>
          </a:xfrm>
          <a:prstGeom prst="rect">
            <a:avLst/>
          </a:prstGeom>
          <a:noFill/>
          <a:ln w="28575" cmpd="sng">
            <a:solidFill>
              <a:schemeClr val="accent3">
                <a:lumMod val="75000"/>
              </a:schemeClr>
            </a:solidFill>
          </a:ln>
        </p:spPr>
        <p:txBody>
          <a:bodyPr wrap="square">
            <a:spAutoFit/>
          </a:bodyPr>
          <a:lstStyle/>
          <a:p>
            <a:pPr algn="ctr" fontAlgn="auto">
              <a:spcBef>
                <a:spcPts val="0"/>
              </a:spcBef>
              <a:spcAft>
                <a:spcPts val="0"/>
              </a:spcAft>
              <a:defRPr/>
            </a:pPr>
            <a:r>
              <a:rPr lang="en-US" sz="3200" dirty="0" smtClean="0">
                <a:latin typeface="Arial" pitchFamily="34" charset="0"/>
                <a:cs typeface="Arial" pitchFamily="34" charset="0"/>
              </a:rPr>
              <a:t>Background on Webinar Series</a:t>
            </a:r>
            <a:endParaRPr lang="en-US" sz="3200" dirty="0">
              <a:latin typeface="Arial" pitchFamily="34" charset="0"/>
              <a:cs typeface="Arial"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64341" y="1169696"/>
            <a:ext cx="1457369" cy="208195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0266" y="1488232"/>
            <a:ext cx="8263467" cy="4725955"/>
          </a:xfrm>
        </p:spPr>
        <p:txBody>
          <a:bodyPr/>
          <a:lstStyle/>
          <a:p>
            <a:pPr marL="0" indent="0">
              <a:buNone/>
            </a:pPr>
            <a:r>
              <a:rPr lang="en-US" dirty="0" smtClean="0"/>
              <a:t>“…meets </a:t>
            </a:r>
            <a:r>
              <a:rPr lang="en-US" dirty="0"/>
              <a:t>the needs of the present without compromising the ability of future generations to meet their own needs." </a:t>
            </a:r>
            <a:r>
              <a:rPr lang="en-US" dirty="0" smtClean="0"/>
              <a:t/>
            </a:r>
            <a:br>
              <a:rPr lang="en-US" dirty="0" smtClean="0"/>
            </a:br>
            <a:r>
              <a:rPr lang="en-US" sz="2400" dirty="0"/>
              <a:t> </a:t>
            </a:r>
            <a:r>
              <a:rPr lang="en-US" sz="2400" dirty="0" smtClean="0"/>
              <a:t>- World </a:t>
            </a:r>
            <a:r>
              <a:rPr lang="en-US" sz="2400" dirty="0"/>
              <a:t>Commission on Environment and Development, </a:t>
            </a:r>
            <a:r>
              <a:rPr lang="en-US" sz="2400" dirty="0" smtClean="0"/>
              <a:t>1987</a:t>
            </a:r>
          </a:p>
          <a:p>
            <a:pPr marL="0" indent="0">
              <a:buNone/>
            </a:pPr>
            <a:endParaRPr lang="en-US" dirty="0"/>
          </a:p>
        </p:txBody>
      </p:sp>
      <p:sp>
        <p:nvSpPr>
          <p:cNvPr id="6" name="TextBox 5"/>
          <p:cNvSpPr txBox="1"/>
          <p:nvPr/>
        </p:nvSpPr>
        <p:spPr>
          <a:xfrm>
            <a:off x="423333" y="259976"/>
            <a:ext cx="8297334" cy="584200"/>
          </a:xfrm>
          <a:prstGeom prst="rect">
            <a:avLst/>
          </a:prstGeom>
          <a:noFill/>
          <a:ln w="28575" cmpd="sng">
            <a:solidFill>
              <a:schemeClr val="accent3">
                <a:lumMod val="75000"/>
              </a:schemeClr>
            </a:solidFill>
          </a:ln>
        </p:spPr>
        <p:txBody>
          <a:bodyPr wrap="square">
            <a:spAutoFit/>
          </a:bodyPr>
          <a:lstStyle/>
          <a:p>
            <a:pPr algn="ctr" fontAlgn="auto">
              <a:spcBef>
                <a:spcPts val="0"/>
              </a:spcBef>
              <a:spcAft>
                <a:spcPts val="0"/>
              </a:spcAft>
              <a:defRPr/>
            </a:pPr>
            <a:r>
              <a:rPr lang="en-US" sz="3200" dirty="0"/>
              <a:t>Sustainability Defined</a:t>
            </a:r>
            <a:endParaRPr lang="en-US" sz="3200" dirty="0">
              <a:latin typeface="Arial" pitchFamily="34" charset="0"/>
              <a:cs typeface="Arial" pitchFamily="34" charset="0"/>
            </a:endParaRPr>
          </a:p>
        </p:txBody>
      </p:sp>
      <p:graphicFrame>
        <p:nvGraphicFramePr>
          <p:cNvPr id="4" name="Diagram 3"/>
          <p:cNvGraphicFramePr/>
          <p:nvPr>
            <p:extLst>
              <p:ext uri="{D42A27DB-BD31-4B8C-83A1-F6EECF244321}">
                <p14:modId xmlns:p14="http://schemas.microsoft.com/office/powerpoint/2010/main" xmlns="" val="2483835702"/>
              </p:ext>
            </p:extLst>
          </p:nvPr>
        </p:nvGraphicFramePr>
        <p:xfrm>
          <a:off x="4571999" y="3638938"/>
          <a:ext cx="4463487" cy="32294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Diagram 7"/>
          <p:cNvGraphicFramePr/>
          <p:nvPr>
            <p:extLst>
              <p:ext uri="{D42A27DB-BD31-4B8C-83A1-F6EECF244321}">
                <p14:modId xmlns:p14="http://schemas.microsoft.com/office/powerpoint/2010/main" xmlns="" val="3957659052"/>
              </p:ext>
            </p:extLst>
          </p:nvPr>
        </p:nvGraphicFramePr>
        <p:xfrm>
          <a:off x="0" y="3860283"/>
          <a:ext cx="4167673" cy="299771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9" name="TextBox 8"/>
          <p:cNvSpPr txBox="1"/>
          <p:nvPr/>
        </p:nvSpPr>
        <p:spPr>
          <a:xfrm>
            <a:off x="3209731" y="6494106"/>
            <a:ext cx="2108334" cy="369332"/>
          </a:xfrm>
          <a:prstGeom prst="rect">
            <a:avLst/>
          </a:prstGeom>
          <a:noFill/>
        </p:spPr>
        <p:txBody>
          <a:bodyPr wrap="none" rtlCol="0">
            <a:spAutoFit/>
          </a:bodyPr>
          <a:lstStyle/>
          <a:p>
            <a:r>
              <a:rPr lang="en-US" b="1" dirty="0" smtClean="0"/>
              <a:t>Triple bottom line</a:t>
            </a:r>
            <a:endParaRPr lang="en-US" b="1" dirty="0"/>
          </a:p>
        </p:txBody>
      </p:sp>
    </p:spTree>
    <p:extLst>
      <p:ext uri="{BB962C8B-B14F-4D97-AF65-F5344CB8AC3E}">
        <p14:creationId xmlns:p14="http://schemas.microsoft.com/office/powerpoint/2010/main" xmlns="" val="950459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28725" y="1524000"/>
            <a:ext cx="6553200" cy="4191000"/>
          </a:xfrm>
        </p:spPr>
        <p:txBody>
          <a:bodyPr rtlCol="0">
            <a:normAutofit/>
          </a:bodyPr>
          <a:lstStyle/>
          <a:p>
            <a:pPr marL="233363" indent="-233363" algn="l" fontAlgn="auto">
              <a:spcBef>
                <a:spcPts val="0"/>
              </a:spcBef>
              <a:spcAft>
                <a:spcPts val="0"/>
              </a:spcAft>
              <a:defRPr/>
            </a:pPr>
            <a:endParaRPr lang="en-US" sz="2600" dirty="0" smtClean="0">
              <a:solidFill>
                <a:schemeClr val="tx1"/>
              </a:solidFill>
              <a:latin typeface="Arial" pitchFamily="34" charset="0"/>
              <a:cs typeface="Arial" pitchFamily="34" charset="0"/>
            </a:endParaRPr>
          </a:p>
          <a:p>
            <a:pPr marL="457200" indent="-457200" algn="l" fontAlgn="auto">
              <a:spcBef>
                <a:spcPts val="0"/>
              </a:spcBef>
              <a:spcAft>
                <a:spcPts val="0"/>
              </a:spcAft>
              <a:buFont typeface="Arial" pitchFamily="34" charset="0"/>
              <a:buChar char="•"/>
              <a:defRPr/>
            </a:pPr>
            <a:endParaRPr lang="en-US" sz="2600" dirty="0" smtClean="0">
              <a:solidFill>
                <a:schemeClr val="tx1"/>
              </a:solidFill>
              <a:latin typeface="Arial" pitchFamily="34" charset="0"/>
              <a:cs typeface="Arial" pitchFamily="34" charset="0"/>
            </a:endParaRPr>
          </a:p>
          <a:p>
            <a:pPr marL="457200" indent="-457200" algn="l" fontAlgn="auto">
              <a:spcBef>
                <a:spcPts val="0"/>
              </a:spcBef>
              <a:spcAft>
                <a:spcPts val="0"/>
              </a:spcAft>
              <a:buFont typeface="Arial" pitchFamily="34" charset="0"/>
              <a:buChar char="•"/>
              <a:defRPr/>
            </a:pPr>
            <a:r>
              <a:rPr lang="en-US" sz="2600" dirty="0" smtClean="0">
                <a:solidFill>
                  <a:schemeClr val="tx1"/>
                </a:solidFill>
                <a:latin typeface="Arial" pitchFamily="34" charset="0"/>
                <a:cs typeface="Arial" pitchFamily="34" charset="0"/>
              </a:rPr>
              <a:t>ALA structure</a:t>
            </a:r>
          </a:p>
          <a:p>
            <a:pPr marL="457200" indent="-457200" algn="l" fontAlgn="auto">
              <a:spcBef>
                <a:spcPts val="0"/>
              </a:spcBef>
              <a:spcAft>
                <a:spcPts val="0"/>
              </a:spcAft>
              <a:buFont typeface="Arial" pitchFamily="34" charset="0"/>
              <a:buChar char="•"/>
              <a:defRPr/>
            </a:pPr>
            <a:endParaRPr lang="en-US" sz="2600" dirty="0" smtClean="0">
              <a:solidFill>
                <a:schemeClr val="tx1"/>
              </a:solidFill>
              <a:latin typeface="Arial" pitchFamily="34" charset="0"/>
              <a:cs typeface="Arial" pitchFamily="34" charset="0"/>
            </a:endParaRPr>
          </a:p>
          <a:p>
            <a:pPr marL="457200" indent="-457200" algn="l" fontAlgn="auto">
              <a:spcBef>
                <a:spcPts val="0"/>
              </a:spcBef>
              <a:spcAft>
                <a:spcPts val="0"/>
              </a:spcAft>
              <a:buFont typeface="Arial" pitchFamily="34" charset="0"/>
              <a:buChar char="•"/>
              <a:defRPr/>
            </a:pPr>
            <a:r>
              <a:rPr lang="en-US" sz="2600" dirty="0" smtClean="0">
                <a:solidFill>
                  <a:schemeClr val="tx1"/>
                </a:solidFill>
                <a:latin typeface="Arial" pitchFamily="34" charset="0"/>
                <a:cs typeface="Arial" pitchFamily="34" charset="0"/>
              </a:rPr>
              <a:t>Task Force on the Environment (TFOE)</a:t>
            </a:r>
          </a:p>
          <a:p>
            <a:pPr marL="457200" indent="-457200" algn="l" fontAlgn="auto">
              <a:spcBef>
                <a:spcPts val="0"/>
              </a:spcBef>
              <a:spcAft>
                <a:spcPts val="0"/>
              </a:spcAft>
              <a:buFont typeface="Arial" pitchFamily="34" charset="0"/>
              <a:buChar char="•"/>
              <a:defRPr/>
            </a:pPr>
            <a:endParaRPr lang="en-US" sz="2600" dirty="0" smtClean="0">
              <a:solidFill>
                <a:schemeClr val="tx1"/>
              </a:solidFill>
              <a:latin typeface="Arial" pitchFamily="34" charset="0"/>
              <a:cs typeface="Arial" pitchFamily="34" charset="0"/>
            </a:endParaRPr>
          </a:p>
          <a:p>
            <a:pPr marL="457200" indent="-457200" algn="l" fontAlgn="auto">
              <a:spcBef>
                <a:spcPts val="0"/>
              </a:spcBef>
              <a:spcAft>
                <a:spcPts val="0"/>
              </a:spcAft>
              <a:buFont typeface="Arial" pitchFamily="34" charset="0"/>
              <a:buChar char="•"/>
              <a:defRPr/>
            </a:pPr>
            <a:r>
              <a:rPr lang="en-US" sz="2600" dirty="0" smtClean="0">
                <a:solidFill>
                  <a:schemeClr val="tx1"/>
                </a:solidFill>
                <a:latin typeface="Arial" pitchFamily="34" charset="0"/>
                <a:cs typeface="Arial" pitchFamily="34" charset="0"/>
              </a:rPr>
              <a:t>Moving forward &amp; discussion</a:t>
            </a:r>
          </a:p>
          <a:p>
            <a:pPr marL="457200" indent="-457200" algn="l" fontAlgn="auto">
              <a:spcBef>
                <a:spcPts val="0"/>
              </a:spcBef>
              <a:spcAft>
                <a:spcPts val="0"/>
              </a:spcAft>
              <a:buFont typeface="Arial" pitchFamily="34" charset="0"/>
              <a:buChar char="•"/>
              <a:defRPr/>
            </a:pPr>
            <a:endParaRPr lang="en-US" sz="2600" dirty="0" smtClean="0">
              <a:solidFill>
                <a:schemeClr val="tx1"/>
              </a:solidFill>
              <a:latin typeface="Arial" pitchFamily="34" charset="0"/>
              <a:cs typeface="Arial" pitchFamily="34" charset="0"/>
            </a:endParaRPr>
          </a:p>
          <a:p>
            <a:pPr marL="457200" indent="-457200" algn="l" fontAlgn="auto">
              <a:spcBef>
                <a:spcPts val="0"/>
              </a:spcBef>
              <a:spcAft>
                <a:spcPts val="0"/>
              </a:spcAft>
              <a:buFont typeface="Arial" pitchFamily="34" charset="0"/>
              <a:buChar char="•"/>
              <a:defRPr/>
            </a:pPr>
            <a:r>
              <a:rPr lang="en-US" sz="2600" dirty="0" smtClean="0">
                <a:solidFill>
                  <a:schemeClr val="tx1"/>
                </a:solidFill>
                <a:latin typeface="Arial" pitchFamily="34" charset="0"/>
                <a:cs typeface="Arial" pitchFamily="34" charset="0"/>
              </a:rPr>
              <a:t>Venues for collaboration</a:t>
            </a:r>
          </a:p>
          <a:p>
            <a:pPr marL="457200" indent="-457200" algn="l" fontAlgn="auto">
              <a:spcAft>
                <a:spcPts val="0"/>
              </a:spcAft>
              <a:buFont typeface="Arial" pitchFamily="34" charset="0"/>
              <a:buChar char="•"/>
              <a:defRPr/>
            </a:pPr>
            <a:endParaRPr lang="en-US" sz="2800" dirty="0">
              <a:solidFill>
                <a:schemeClr val="tx1"/>
              </a:solidFill>
              <a:latin typeface="Arial" pitchFamily="34" charset="0"/>
              <a:cs typeface="Arial" pitchFamily="34" charset="0"/>
            </a:endParaRPr>
          </a:p>
        </p:txBody>
      </p:sp>
      <p:sp>
        <p:nvSpPr>
          <p:cNvPr id="8" name="TextBox 7"/>
          <p:cNvSpPr txBox="1"/>
          <p:nvPr/>
        </p:nvSpPr>
        <p:spPr>
          <a:xfrm>
            <a:off x="423333" y="381000"/>
            <a:ext cx="8297334" cy="1077218"/>
          </a:xfrm>
          <a:prstGeom prst="rect">
            <a:avLst/>
          </a:prstGeom>
          <a:noFill/>
          <a:ln w="28575" cmpd="sng">
            <a:solidFill>
              <a:schemeClr val="accent3">
                <a:lumMod val="75000"/>
              </a:schemeClr>
            </a:solidFill>
          </a:ln>
        </p:spPr>
        <p:txBody>
          <a:bodyPr wrap="square">
            <a:spAutoFit/>
          </a:bodyPr>
          <a:lstStyle/>
          <a:p>
            <a:pPr algn="ctr" fontAlgn="auto">
              <a:spcBef>
                <a:spcPts val="0"/>
              </a:spcBef>
              <a:spcAft>
                <a:spcPts val="0"/>
              </a:spcAft>
              <a:defRPr/>
            </a:pPr>
            <a:r>
              <a:rPr lang="en-US" sz="3200" b="1" dirty="0" smtClean="0">
                <a:latin typeface="Arial" pitchFamily="34" charset="0"/>
                <a:cs typeface="Arial" pitchFamily="34" charset="0"/>
              </a:rPr>
              <a:t>Agenda</a:t>
            </a:r>
            <a:r>
              <a:rPr lang="en-US" sz="3200" dirty="0" smtClean="0">
                <a:latin typeface="Arial" pitchFamily="34" charset="0"/>
                <a:cs typeface="Arial" pitchFamily="34" charset="0"/>
              </a:rPr>
              <a:t> for Today’s Webinar</a:t>
            </a:r>
          </a:p>
          <a:p>
            <a:pPr algn="ctr" fontAlgn="auto">
              <a:spcBef>
                <a:spcPts val="0"/>
              </a:spcBef>
              <a:spcAft>
                <a:spcPts val="0"/>
              </a:spcAft>
              <a:defRPr/>
            </a:pPr>
            <a:r>
              <a:rPr lang="en-US" sz="3200" dirty="0" smtClean="0">
                <a:latin typeface="Arial" pitchFamily="34" charset="0"/>
                <a:cs typeface="Arial" pitchFamily="34" charset="0"/>
              </a:rPr>
              <a:t>A Call to Action and Collaboration</a:t>
            </a:r>
            <a:endParaRPr lang="en-US" sz="3200" dirty="0">
              <a:latin typeface="Arial" pitchFamily="34" charset="0"/>
              <a:cs typeface="Arial" pitchFamily="34" charset="0"/>
            </a:endParaRPr>
          </a:p>
        </p:txBody>
      </p:sp>
    </p:spTree>
    <p:extLst>
      <p:ext uri="{BB962C8B-B14F-4D97-AF65-F5344CB8AC3E}">
        <p14:creationId xmlns:p14="http://schemas.microsoft.com/office/powerpoint/2010/main" xmlns="" val="2996374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96999" y="1333500"/>
            <a:ext cx="7323667" cy="4838700"/>
          </a:xfrm>
        </p:spPr>
        <p:txBody>
          <a:bodyPr rtlCol="0">
            <a:normAutofit/>
          </a:bodyPr>
          <a:lstStyle/>
          <a:p>
            <a:pPr algn="l" fontAlgn="auto">
              <a:spcBef>
                <a:spcPts val="0"/>
              </a:spcBef>
              <a:spcAft>
                <a:spcPts val="0"/>
              </a:spcAft>
              <a:defRPr/>
            </a:pPr>
            <a:endParaRPr lang="en-US" sz="2600" dirty="0" smtClean="0">
              <a:solidFill>
                <a:schemeClr val="tx1"/>
              </a:solidFill>
              <a:latin typeface="Arial" pitchFamily="34" charset="0"/>
              <a:cs typeface="Arial" pitchFamily="34" charset="0"/>
            </a:endParaRPr>
          </a:p>
          <a:p>
            <a:pPr marL="233363" indent="-233363" algn="l" fontAlgn="auto">
              <a:spcBef>
                <a:spcPts val="0"/>
              </a:spcBef>
              <a:spcAft>
                <a:spcPts val="0"/>
              </a:spcAft>
              <a:buFont typeface="Wingdings" charset="2"/>
              <a:buChar char="§"/>
              <a:defRPr/>
            </a:pPr>
            <a:endParaRPr lang="en-US" sz="2600" dirty="0">
              <a:solidFill>
                <a:schemeClr val="tx1"/>
              </a:solidFill>
              <a:latin typeface="Arial" pitchFamily="34" charset="0"/>
              <a:cs typeface="Arial" pitchFamily="34" charset="0"/>
            </a:endParaRPr>
          </a:p>
          <a:p>
            <a:pPr marL="457200" indent="-457200" algn="l" fontAlgn="auto">
              <a:spcAft>
                <a:spcPts val="0"/>
              </a:spcAft>
              <a:buFont typeface="Arial" pitchFamily="34" charset="0"/>
              <a:buChar char="•"/>
              <a:defRPr/>
            </a:pPr>
            <a:endParaRPr lang="en-US" sz="2800" dirty="0">
              <a:solidFill>
                <a:schemeClr val="tx1"/>
              </a:solidFill>
              <a:latin typeface="Arial" pitchFamily="34" charset="0"/>
              <a:cs typeface="Arial" pitchFamily="34" charset="0"/>
            </a:endParaRPr>
          </a:p>
        </p:txBody>
      </p:sp>
      <p:sp>
        <p:nvSpPr>
          <p:cNvPr id="4" name="Subtitle 2"/>
          <p:cNvSpPr txBox="1">
            <a:spLocks/>
          </p:cNvSpPr>
          <p:nvPr/>
        </p:nvSpPr>
        <p:spPr bwMode="auto">
          <a:xfrm>
            <a:off x="1228725" y="1524000"/>
            <a:ext cx="6553200" cy="4191000"/>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rmAutofit lnSpcReduction="10000"/>
          </a:bodyPr>
          <a:lstStyle/>
          <a:p>
            <a:pPr marL="233363" marR="0" lvl="0" indent="-233363" algn="l" defTabSz="914400" rtl="0" eaLnBrk="1" fontAlgn="auto" latinLnBrk="0" hangingPunct="1">
              <a:lnSpc>
                <a:spcPct val="100000"/>
              </a:lnSpc>
              <a:spcBef>
                <a:spcPts val="0"/>
              </a:spcBef>
              <a:spcAft>
                <a:spcPts val="0"/>
              </a:spcAft>
              <a:buClrTx/>
              <a:buSzTx/>
              <a:buFont typeface="Arial" charset="0"/>
              <a:buNone/>
              <a:tabLst/>
              <a:defRPr/>
            </a:pPr>
            <a:endParaRPr kumimoji="0" lang="en-US" sz="2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233363" marR="0" lvl="0" indent="-233363" algn="l" defTabSz="914400" rtl="0" eaLnBrk="1" fontAlgn="auto" latinLnBrk="0" hangingPunct="1">
              <a:lnSpc>
                <a:spcPct val="100000"/>
              </a:lnSpc>
              <a:spcBef>
                <a:spcPts val="0"/>
              </a:spcBef>
              <a:spcAft>
                <a:spcPts val="0"/>
              </a:spcAft>
              <a:buClrTx/>
              <a:buSzTx/>
              <a:buFont typeface="Wingdings" charset="2"/>
              <a:buChar char="§"/>
              <a:tabLst/>
              <a:defRPr/>
            </a:pPr>
            <a:endParaRPr kumimoji="0" lang="en-US" sz="2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457200" lvl="0" indent="-457200" fontAlgn="auto">
              <a:spcBef>
                <a:spcPts val="0"/>
              </a:spcBef>
              <a:spcAft>
                <a:spcPts val="0"/>
              </a:spcAft>
              <a:buBlip>
                <a:blip r:embed="rId3"/>
              </a:buBlip>
              <a:defRPr/>
            </a:pPr>
            <a:endParaRPr lang="en-US" sz="2800" dirty="0">
              <a:latin typeface="Arial" pitchFamily="34" charset="0"/>
              <a:cs typeface="Arial" pitchFamily="34" charset="0"/>
            </a:endParaRPr>
          </a:p>
          <a:p>
            <a:pPr marL="457200" lvl="0" indent="-457200" fontAlgn="auto">
              <a:spcBef>
                <a:spcPts val="0"/>
              </a:spcBef>
              <a:spcAft>
                <a:spcPts val="0"/>
              </a:spcAft>
              <a:buBlip>
                <a:blip r:embed="rId3"/>
              </a:buBlip>
              <a:defRPr/>
            </a:pPr>
            <a:r>
              <a:rPr lang="en-US" sz="3200" dirty="0">
                <a:latin typeface="Arial" pitchFamily="34" charset="0"/>
                <a:cs typeface="Arial" pitchFamily="34" charset="0"/>
              </a:rPr>
              <a:t>Launch a dialogue</a:t>
            </a:r>
          </a:p>
          <a:p>
            <a:pPr marL="457200" lvl="0" indent="-457200" fontAlgn="auto">
              <a:spcBef>
                <a:spcPts val="0"/>
              </a:spcBef>
              <a:spcAft>
                <a:spcPts val="0"/>
              </a:spcAft>
              <a:buBlip>
                <a:blip r:embed="rId3"/>
              </a:buBlip>
              <a:defRPr/>
            </a:pPr>
            <a:endParaRPr lang="en-US" sz="3200" dirty="0">
              <a:latin typeface="Arial" pitchFamily="34" charset="0"/>
              <a:cs typeface="Arial" pitchFamily="34" charset="0"/>
            </a:endParaRPr>
          </a:p>
          <a:p>
            <a:pPr marL="457200" lvl="0" indent="-457200" fontAlgn="auto">
              <a:spcBef>
                <a:spcPts val="0"/>
              </a:spcBef>
              <a:spcAft>
                <a:spcPts val="0"/>
              </a:spcAft>
              <a:buBlip>
                <a:blip r:embed="rId3"/>
              </a:buBlip>
              <a:defRPr/>
            </a:pPr>
            <a:r>
              <a:rPr lang="en-US" sz="3200" dirty="0">
                <a:latin typeface="Arial" pitchFamily="34" charset="0"/>
                <a:cs typeface="Arial" pitchFamily="34" charset="0"/>
              </a:rPr>
              <a:t>Hear from you regarding TFOE</a:t>
            </a:r>
          </a:p>
          <a:p>
            <a:pPr marL="457200" lvl="0" indent="-457200" fontAlgn="auto">
              <a:spcBef>
                <a:spcPts val="0"/>
              </a:spcBef>
              <a:spcAft>
                <a:spcPts val="0"/>
              </a:spcAft>
              <a:buBlip>
                <a:blip r:embed="rId3"/>
              </a:buBlip>
              <a:defRPr/>
            </a:pPr>
            <a:endParaRPr lang="en-US" sz="3200" dirty="0">
              <a:latin typeface="Arial" pitchFamily="34" charset="0"/>
              <a:cs typeface="Arial" pitchFamily="34" charset="0"/>
            </a:endParaRPr>
          </a:p>
          <a:p>
            <a:pPr marL="457200" lvl="0" indent="-457200" fontAlgn="auto">
              <a:spcBef>
                <a:spcPts val="0"/>
              </a:spcBef>
              <a:spcAft>
                <a:spcPts val="0"/>
              </a:spcAft>
              <a:buBlip>
                <a:blip r:embed="rId3"/>
              </a:buBlip>
              <a:defRPr/>
            </a:pPr>
            <a:r>
              <a:rPr lang="en-US" sz="3200" dirty="0">
                <a:latin typeface="Arial" pitchFamily="34" charset="0"/>
                <a:cs typeface="Arial" pitchFamily="34" charset="0"/>
              </a:rPr>
              <a:t>Create some momentum and enthusiasm for collaboration</a:t>
            </a:r>
          </a:p>
          <a:p>
            <a:pPr marL="457200" marR="0" lvl="0" indent="-4572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5" name="TextBox 4"/>
          <p:cNvSpPr txBox="1"/>
          <p:nvPr/>
        </p:nvSpPr>
        <p:spPr>
          <a:xfrm>
            <a:off x="423333" y="381000"/>
            <a:ext cx="8297334" cy="1077218"/>
          </a:xfrm>
          <a:prstGeom prst="rect">
            <a:avLst/>
          </a:prstGeom>
          <a:noFill/>
          <a:ln w="28575" cmpd="sng">
            <a:solidFill>
              <a:schemeClr val="accent3">
                <a:lumMod val="75000"/>
              </a:schemeClr>
            </a:solidFill>
          </a:ln>
        </p:spPr>
        <p:txBody>
          <a:bodyPr wrap="square">
            <a:spAutoFit/>
          </a:bodyPr>
          <a:lstStyle/>
          <a:p>
            <a:pPr algn="ctr" fontAlgn="auto">
              <a:spcBef>
                <a:spcPts val="0"/>
              </a:spcBef>
              <a:spcAft>
                <a:spcPts val="0"/>
              </a:spcAft>
              <a:defRPr/>
            </a:pPr>
            <a:r>
              <a:rPr lang="en-US" sz="3200" b="1" dirty="0" smtClean="0">
                <a:latin typeface="Arial" pitchFamily="34" charset="0"/>
                <a:cs typeface="Arial" pitchFamily="34" charset="0"/>
              </a:rPr>
              <a:t>Objectives</a:t>
            </a:r>
            <a:r>
              <a:rPr lang="en-US" sz="3200" dirty="0" smtClean="0">
                <a:latin typeface="Arial" pitchFamily="34" charset="0"/>
                <a:cs typeface="Arial" pitchFamily="34" charset="0"/>
              </a:rPr>
              <a:t> for Today’s Webinar</a:t>
            </a:r>
          </a:p>
          <a:p>
            <a:pPr algn="ctr" fontAlgn="auto">
              <a:spcBef>
                <a:spcPts val="0"/>
              </a:spcBef>
              <a:spcAft>
                <a:spcPts val="0"/>
              </a:spcAft>
              <a:defRPr/>
            </a:pPr>
            <a:r>
              <a:rPr lang="en-US" sz="3200" dirty="0" smtClean="0">
                <a:latin typeface="Arial" pitchFamily="34" charset="0"/>
                <a:cs typeface="Arial" pitchFamily="34" charset="0"/>
              </a:rPr>
              <a:t>A Call to Action and Collaboration</a:t>
            </a:r>
            <a:endParaRPr lang="en-US" sz="3200" dirty="0">
              <a:latin typeface="Arial" pitchFamily="34" charset="0"/>
              <a:cs typeface="Arial" pitchFamily="34" charset="0"/>
            </a:endParaRPr>
          </a:p>
        </p:txBody>
      </p:sp>
    </p:spTree>
    <p:extLst>
      <p:ext uri="{BB962C8B-B14F-4D97-AF65-F5344CB8AC3E}">
        <p14:creationId xmlns:p14="http://schemas.microsoft.com/office/powerpoint/2010/main" xmlns="" val="11200238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447365" y="927847"/>
            <a:ext cx="6333564" cy="5728447"/>
          </a:xfrm>
          <a:ln>
            <a:solidFill>
              <a:schemeClr val="tx1"/>
            </a:solidFill>
          </a:ln>
        </p:spPr>
        <p:txBody>
          <a:bodyPr>
            <a:normAutofit/>
          </a:bodyPr>
          <a:lstStyle/>
          <a:p>
            <a:pPr marL="234950" indent="-234950" algn="l">
              <a:lnSpc>
                <a:spcPct val="80000"/>
              </a:lnSpc>
            </a:pPr>
            <a:endParaRPr lang="en-US" sz="2800" dirty="0" smtClean="0">
              <a:solidFill>
                <a:schemeClr val="tx1"/>
              </a:solidFill>
            </a:endParaRPr>
          </a:p>
          <a:p>
            <a:pPr marL="342900" indent="-342900" algn="l">
              <a:buFont typeface="Arial" pitchFamily="34" charset="0"/>
              <a:buChar char="•"/>
            </a:pPr>
            <a:r>
              <a:rPr lang="en-US" sz="2800" dirty="0">
                <a:solidFill>
                  <a:schemeClr val="tx1"/>
                </a:solidFill>
              </a:rPr>
              <a:t>Divisions (11</a:t>
            </a:r>
            <a:r>
              <a:rPr lang="en-US" sz="2800" dirty="0" smtClean="0">
                <a:solidFill>
                  <a:schemeClr val="tx1"/>
                </a:solidFill>
              </a:rPr>
              <a:t>)</a:t>
            </a:r>
          </a:p>
          <a:p>
            <a:pPr algn="l"/>
            <a:r>
              <a:rPr lang="en-US" sz="2800" dirty="0" smtClean="0">
                <a:solidFill>
                  <a:schemeClr val="tx1"/>
                </a:solidFill>
              </a:rPr>
              <a:t>	-</a:t>
            </a:r>
            <a:r>
              <a:rPr lang="en-US" sz="2800" dirty="0">
                <a:solidFill>
                  <a:schemeClr val="tx1"/>
                </a:solidFill>
              </a:rPr>
              <a:t>Sections (51)</a:t>
            </a:r>
          </a:p>
          <a:p>
            <a:pPr algn="l"/>
            <a:r>
              <a:rPr lang="en-US" sz="2800" dirty="0" smtClean="0">
                <a:solidFill>
                  <a:schemeClr val="tx1"/>
                </a:solidFill>
              </a:rPr>
              <a:t>	-Round </a:t>
            </a:r>
            <a:r>
              <a:rPr lang="en-US" sz="2800" dirty="0">
                <a:solidFill>
                  <a:schemeClr val="tx1"/>
                </a:solidFill>
              </a:rPr>
              <a:t>Tables (19) </a:t>
            </a:r>
            <a:endParaRPr lang="en-US" sz="2800" dirty="0" smtClean="0">
              <a:solidFill>
                <a:schemeClr val="tx1"/>
              </a:solidFill>
            </a:endParaRPr>
          </a:p>
          <a:p>
            <a:pPr algn="l"/>
            <a:r>
              <a:rPr lang="en-US" sz="2800" dirty="0">
                <a:solidFill>
                  <a:schemeClr val="tx1"/>
                </a:solidFill>
              </a:rPr>
              <a:t>	</a:t>
            </a:r>
            <a:r>
              <a:rPr lang="en-US" sz="2800" dirty="0" smtClean="0">
                <a:solidFill>
                  <a:schemeClr val="tx1"/>
                </a:solidFill>
              </a:rPr>
              <a:t>	-Task </a:t>
            </a:r>
            <a:r>
              <a:rPr lang="en-US" sz="2800" dirty="0">
                <a:solidFill>
                  <a:schemeClr val="tx1"/>
                </a:solidFill>
              </a:rPr>
              <a:t>Forces (55)</a:t>
            </a:r>
          </a:p>
          <a:p>
            <a:pPr marL="342900" indent="-342900" algn="l">
              <a:buFont typeface="Arial" pitchFamily="34" charset="0"/>
              <a:buChar char="•"/>
            </a:pPr>
            <a:r>
              <a:rPr lang="en-US" sz="2800" dirty="0" smtClean="0">
                <a:solidFill>
                  <a:schemeClr val="tx1"/>
                </a:solidFill>
              </a:rPr>
              <a:t>Committees </a:t>
            </a:r>
            <a:r>
              <a:rPr lang="en-US" sz="2800" dirty="0">
                <a:solidFill>
                  <a:schemeClr val="tx1"/>
                </a:solidFill>
              </a:rPr>
              <a:t>(1307</a:t>
            </a:r>
            <a:r>
              <a:rPr lang="en-US" sz="2800" dirty="0" smtClean="0">
                <a:solidFill>
                  <a:schemeClr val="tx1"/>
                </a:solidFill>
              </a:rPr>
              <a:t>) </a:t>
            </a:r>
            <a:br>
              <a:rPr lang="en-US" sz="2800" dirty="0" smtClean="0">
                <a:solidFill>
                  <a:schemeClr val="tx1"/>
                </a:solidFill>
              </a:rPr>
            </a:br>
            <a:r>
              <a:rPr lang="en-US" sz="1600" dirty="0" smtClean="0">
                <a:solidFill>
                  <a:schemeClr val="tx1"/>
                </a:solidFill>
              </a:rPr>
              <a:t>can also be under Divisions &amp; Round Tables</a:t>
            </a:r>
          </a:p>
          <a:p>
            <a:pPr algn="l"/>
            <a:r>
              <a:rPr lang="en-US" sz="2800" dirty="0">
                <a:solidFill>
                  <a:schemeClr val="tx1"/>
                </a:solidFill>
              </a:rPr>
              <a:t> </a:t>
            </a:r>
            <a:r>
              <a:rPr lang="en-US" sz="2800" dirty="0" smtClean="0">
                <a:solidFill>
                  <a:schemeClr val="tx1"/>
                </a:solidFill>
              </a:rPr>
              <a:t>  	 -Discussion Groups </a:t>
            </a:r>
          </a:p>
          <a:p>
            <a:pPr marL="342900" indent="-342900" algn="l">
              <a:buFont typeface="Arial" pitchFamily="34" charset="0"/>
              <a:buChar char="•"/>
            </a:pPr>
            <a:r>
              <a:rPr lang="en-US" sz="2800" dirty="0" smtClean="0">
                <a:solidFill>
                  <a:schemeClr val="tx1"/>
                </a:solidFill>
              </a:rPr>
              <a:t>Communities </a:t>
            </a:r>
            <a:r>
              <a:rPr lang="en-US" sz="2800" dirty="0">
                <a:solidFill>
                  <a:schemeClr val="tx1"/>
                </a:solidFill>
              </a:rPr>
              <a:t>(734)</a:t>
            </a:r>
          </a:p>
          <a:p>
            <a:pPr marL="234950" indent="-234950" algn="l">
              <a:lnSpc>
                <a:spcPct val="80000"/>
              </a:lnSpc>
            </a:pPr>
            <a:endParaRPr lang="en-US" sz="2400" dirty="0" smtClean="0">
              <a:solidFill>
                <a:schemeClr val="tx1"/>
              </a:solidFill>
              <a:latin typeface="Arial" charset="0"/>
              <a:cs typeface="Arial" charset="0"/>
            </a:endParaRPr>
          </a:p>
          <a:p>
            <a:pPr marL="234950" indent="-234950" algn="l">
              <a:lnSpc>
                <a:spcPct val="80000"/>
              </a:lnSpc>
            </a:pPr>
            <a:r>
              <a:rPr lang="en-US" sz="2000" dirty="0" smtClean="0">
                <a:solidFill>
                  <a:schemeClr val="tx1"/>
                </a:solidFill>
                <a:latin typeface="Arial" charset="0"/>
                <a:cs typeface="Arial" charset="0"/>
              </a:rPr>
              <a:t>Also State and Regional Chapters</a:t>
            </a:r>
          </a:p>
        </p:txBody>
      </p:sp>
      <p:pic>
        <p:nvPicPr>
          <p:cNvPr id="20485" name="Picture 9" descr="images-1.jpeg"/>
          <p:cNvPicPr>
            <a:picLocks noChangeAspect="1"/>
          </p:cNvPicPr>
          <p:nvPr/>
        </p:nvPicPr>
        <p:blipFill>
          <a:blip r:embed="rId3" cstate="print"/>
          <a:srcRect/>
          <a:stretch>
            <a:fillRect/>
          </a:stretch>
        </p:blipFill>
        <p:spPr bwMode="auto">
          <a:xfrm>
            <a:off x="392087" y="5659850"/>
            <a:ext cx="1828800" cy="685800"/>
          </a:xfrm>
          <a:prstGeom prst="rect">
            <a:avLst/>
          </a:prstGeom>
          <a:noFill/>
          <a:ln w="9525">
            <a:noFill/>
            <a:miter lim="800000"/>
            <a:headEnd/>
            <a:tailEnd/>
          </a:ln>
        </p:spPr>
      </p:pic>
      <p:sp>
        <p:nvSpPr>
          <p:cNvPr id="9" name="TextBox 8"/>
          <p:cNvSpPr txBox="1"/>
          <p:nvPr/>
        </p:nvSpPr>
        <p:spPr>
          <a:xfrm>
            <a:off x="310444" y="130175"/>
            <a:ext cx="8376356" cy="486287"/>
          </a:xfrm>
          <a:prstGeom prst="rect">
            <a:avLst/>
          </a:prstGeom>
          <a:noFill/>
          <a:ln w="28575" cmpd="sng">
            <a:solidFill>
              <a:schemeClr val="accent3">
                <a:lumMod val="75000"/>
              </a:schemeClr>
            </a:solidFill>
          </a:ln>
        </p:spPr>
        <p:txBody>
          <a:bodyPr wrap="square">
            <a:spAutoFit/>
          </a:bodyPr>
          <a:lstStyle/>
          <a:p>
            <a:pPr marL="234950" indent="-234950" algn="ctr">
              <a:lnSpc>
                <a:spcPct val="80000"/>
              </a:lnSpc>
            </a:pPr>
            <a:r>
              <a:rPr lang="en-US" sz="3200" dirty="0"/>
              <a:t>ALA structure:</a:t>
            </a:r>
          </a:p>
        </p:txBody>
      </p:sp>
      <p:sp>
        <p:nvSpPr>
          <p:cNvPr id="11" name="TextBox 10"/>
          <p:cNvSpPr txBox="1"/>
          <p:nvPr/>
        </p:nvSpPr>
        <p:spPr>
          <a:xfrm>
            <a:off x="310444" y="977931"/>
            <a:ext cx="1866900" cy="3831818"/>
          </a:xfrm>
          <a:prstGeom prst="rect">
            <a:avLst/>
          </a:prstGeom>
          <a:solidFill>
            <a:schemeClr val="tx1"/>
          </a:solidFill>
          <a:ln>
            <a:solidFill>
              <a:schemeClr val="accent3">
                <a:lumMod val="75000"/>
              </a:schemeClr>
            </a:solidFill>
          </a:ln>
        </p:spPr>
        <p:style>
          <a:lnRef idx="0">
            <a:schemeClr val="accent1"/>
          </a:lnRef>
          <a:fillRef idx="3">
            <a:schemeClr val="accent1"/>
          </a:fillRef>
          <a:effectRef idx="3">
            <a:schemeClr val="accent1"/>
          </a:effectRef>
          <a:fontRef idx="minor">
            <a:schemeClr val="lt1"/>
          </a:fontRef>
        </p:style>
        <p:txBody>
          <a:bodyPr wrap="square">
            <a:spAutoFit/>
          </a:bodyPr>
          <a:lstStyle/>
          <a:p>
            <a:pPr marL="233363" indent="-233363" algn="ctr" fontAlgn="auto">
              <a:spcBef>
                <a:spcPts val="0"/>
              </a:spcBef>
              <a:spcAft>
                <a:spcPts val="0"/>
              </a:spcAft>
              <a:defRPr/>
            </a:pPr>
            <a:r>
              <a:rPr lang="en-US" b="1" dirty="0">
                <a:solidFill>
                  <a:schemeClr val="bg1"/>
                </a:solidFill>
                <a:latin typeface="Arial" pitchFamily="34" charset="0"/>
                <a:cs typeface="Arial" pitchFamily="34" charset="0"/>
              </a:rPr>
              <a:t>AGENDA</a:t>
            </a:r>
          </a:p>
          <a:p>
            <a:pPr marL="233363" indent="-233363" algn="ctr" fontAlgn="auto">
              <a:spcBef>
                <a:spcPts val="0"/>
              </a:spcBef>
              <a:spcAft>
                <a:spcPts val="0"/>
              </a:spcAft>
              <a:defRPr/>
            </a:pPr>
            <a:endParaRPr lang="en-US" sz="900" dirty="0" smtClean="0">
              <a:solidFill>
                <a:schemeClr val="bg1"/>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schemeClr val="bg1"/>
                </a:solidFill>
                <a:latin typeface="Arial" pitchFamily="34" charset="0"/>
                <a:cs typeface="Arial" pitchFamily="34" charset="0"/>
              </a:rPr>
              <a:t>Welcome</a:t>
            </a:r>
            <a:br>
              <a:rPr lang="en-US" dirty="0" smtClean="0">
                <a:solidFill>
                  <a:schemeClr val="bg1"/>
                </a:solidFill>
                <a:latin typeface="Arial" pitchFamily="34" charset="0"/>
                <a:cs typeface="Arial" pitchFamily="34" charset="0"/>
              </a:rPr>
            </a:br>
            <a:endParaRPr lang="en-US" dirty="0" smtClean="0">
              <a:solidFill>
                <a:schemeClr val="bg1"/>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schemeClr val="accent3">
                    <a:lumMod val="60000"/>
                    <a:lumOff val="40000"/>
                  </a:schemeClr>
                </a:solidFill>
                <a:latin typeface="Arial" pitchFamily="34" charset="0"/>
                <a:cs typeface="Arial" pitchFamily="34" charset="0"/>
              </a:rPr>
              <a:t>ALA structure</a:t>
            </a:r>
          </a:p>
          <a:p>
            <a:pPr marL="233363" indent="-233363" fontAlgn="auto">
              <a:spcBef>
                <a:spcPts val="0"/>
              </a:spcBef>
              <a:spcAft>
                <a:spcPts val="0"/>
              </a:spcAft>
              <a:buFont typeface="Wingdings" charset="2"/>
              <a:buChar char="§"/>
              <a:defRPr/>
            </a:pPr>
            <a:endParaRPr lang="en-US" dirty="0" smtClean="0">
              <a:solidFill>
                <a:schemeClr val="bg1"/>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schemeClr val="bg1"/>
                </a:solidFill>
                <a:latin typeface="Arial" pitchFamily="34" charset="0"/>
                <a:cs typeface="Arial" pitchFamily="34" charset="0"/>
              </a:rPr>
              <a:t>TFOE</a:t>
            </a:r>
          </a:p>
          <a:p>
            <a:pPr marL="233363" indent="-233363" fontAlgn="auto">
              <a:spcBef>
                <a:spcPts val="0"/>
              </a:spcBef>
              <a:spcAft>
                <a:spcPts val="0"/>
              </a:spcAft>
              <a:defRPr/>
            </a:pPr>
            <a:endParaRPr lang="en-US" dirty="0" smtClean="0">
              <a:solidFill>
                <a:schemeClr val="bg1"/>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schemeClr val="bg1"/>
                </a:solidFill>
                <a:latin typeface="Arial" pitchFamily="34" charset="0"/>
                <a:cs typeface="Arial" pitchFamily="34" charset="0"/>
              </a:rPr>
              <a:t>How to move forward</a:t>
            </a:r>
          </a:p>
          <a:p>
            <a:pPr marL="233363" indent="-233363" fontAlgn="auto">
              <a:spcBef>
                <a:spcPts val="0"/>
              </a:spcBef>
              <a:spcAft>
                <a:spcPts val="0"/>
              </a:spcAft>
              <a:defRPr/>
            </a:pPr>
            <a:endParaRPr lang="en-US" dirty="0">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latin typeface="Arial" pitchFamily="34" charset="0"/>
                <a:cs typeface="Arial" pitchFamily="34" charset="0"/>
              </a:rPr>
              <a:t>Discussion</a:t>
            </a:r>
          </a:p>
          <a:p>
            <a:pPr marL="233363" indent="-233363" fontAlgn="auto">
              <a:spcBef>
                <a:spcPts val="0"/>
              </a:spcBef>
              <a:spcAft>
                <a:spcPts val="0"/>
              </a:spcAft>
              <a:defRPr/>
            </a:pPr>
            <a:endParaRPr lang="en-US" dirty="0" smtClean="0">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latin typeface="Arial" pitchFamily="34" charset="0"/>
                <a:cs typeface="Arial" pitchFamily="34" charset="0"/>
              </a:rPr>
              <a:t>Closing</a:t>
            </a:r>
            <a:endParaRPr lang="en-US" dirty="0">
              <a:latin typeface="Arial" pitchFamily="34" charset="0"/>
              <a:cs typeface="Arial" pitchFamily="34" charset="0"/>
            </a:endParaRPr>
          </a:p>
        </p:txBody>
      </p:sp>
      <p:sp>
        <p:nvSpPr>
          <p:cNvPr id="4" name="Rectangle 3"/>
          <p:cNvSpPr/>
          <p:nvPr/>
        </p:nvSpPr>
        <p:spPr>
          <a:xfrm>
            <a:off x="3119718" y="2709174"/>
            <a:ext cx="4572000" cy="369332"/>
          </a:xfrm>
          <a:prstGeom prst="rect">
            <a:avLst/>
          </a:prstGeom>
        </p:spPr>
        <p:txBody>
          <a:bodyPr>
            <a:spAutoFit/>
          </a:bodyPr>
          <a:lstStyle/>
          <a:p>
            <a:endParaRPr lang="en-US" dirty="0"/>
          </a:p>
        </p:txBody>
      </p:sp>
    </p:spTree>
    <p:extLst>
      <p:ext uri="{BB962C8B-B14F-4D97-AF65-F5344CB8AC3E}">
        <p14:creationId xmlns:p14="http://schemas.microsoft.com/office/powerpoint/2010/main" xmlns="" val="2315246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95282" y="1193800"/>
            <a:ext cx="6091518" cy="5381812"/>
          </a:xfrm>
          <a:ln>
            <a:solidFill>
              <a:schemeClr val="tx1"/>
            </a:solidFill>
          </a:ln>
        </p:spPr>
        <p:txBody>
          <a:bodyPr>
            <a:normAutofit/>
          </a:bodyPr>
          <a:lstStyle/>
          <a:p>
            <a:pPr marL="342900" indent="-342900" algn="l">
              <a:buFont typeface="Arial" pitchFamily="34" charset="0"/>
              <a:buChar char="•"/>
            </a:pPr>
            <a:r>
              <a:rPr lang="en-US" sz="2400" dirty="0" smtClean="0">
                <a:solidFill>
                  <a:schemeClr val="tx1"/>
                </a:solidFill>
              </a:rPr>
              <a:t>An </a:t>
            </a:r>
            <a:r>
              <a:rPr lang="en-US" sz="2400" dirty="0">
                <a:solidFill>
                  <a:schemeClr val="tx1"/>
                </a:solidFill>
              </a:rPr>
              <a:t>ALA unit working to make the Association more democratic and to establish progressive priorities not only for ALA, but for the profession</a:t>
            </a:r>
          </a:p>
          <a:p>
            <a:pPr marL="342900" indent="-342900" algn="l">
              <a:buFont typeface="Arial" pitchFamily="34" charset="0"/>
              <a:buChar char="•"/>
            </a:pPr>
            <a:r>
              <a:rPr lang="en-US" sz="2400" dirty="0">
                <a:solidFill>
                  <a:schemeClr val="tx1"/>
                </a:solidFill>
              </a:rPr>
              <a:t>Founded in 1969</a:t>
            </a:r>
          </a:p>
          <a:p>
            <a:pPr marL="342900" indent="-342900" algn="l">
              <a:buFont typeface="Arial" pitchFamily="34" charset="0"/>
              <a:buChar char="•"/>
            </a:pPr>
            <a:r>
              <a:rPr lang="en-US" sz="2400" dirty="0">
                <a:solidFill>
                  <a:schemeClr val="tx1"/>
                </a:solidFill>
              </a:rPr>
              <a:t>Organizes programs at ALA midwinter meetings and annual conferences</a:t>
            </a:r>
          </a:p>
          <a:p>
            <a:pPr marL="342900" indent="-342900" algn="l">
              <a:buFont typeface="Arial" pitchFamily="34" charset="0"/>
              <a:buChar char="•"/>
            </a:pPr>
            <a:r>
              <a:rPr lang="en-US" sz="2400" dirty="0">
                <a:solidFill>
                  <a:schemeClr val="tx1"/>
                </a:solidFill>
              </a:rPr>
              <a:t>Strives to make a difference through ALA Council legislation in the form of resolutions</a:t>
            </a:r>
          </a:p>
          <a:p>
            <a:pPr marL="342900" indent="-342900" algn="l">
              <a:buFont typeface="Arial" pitchFamily="34" charset="0"/>
              <a:buChar char="•"/>
            </a:pPr>
            <a:r>
              <a:rPr lang="en-US" sz="2400" dirty="0">
                <a:solidFill>
                  <a:schemeClr val="tx1"/>
                </a:solidFill>
              </a:rPr>
              <a:t>Publishes </a:t>
            </a:r>
            <a:r>
              <a:rPr lang="en-US" sz="2400" i="1" dirty="0">
                <a:solidFill>
                  <a:schemeClr val="tx1"/>
                </a:solidFill>
              </a:rPr>
              <a:t>SRRT Newsletter</a:t>
            </a:r>
            <a:r>
              <a:rPr lang="en-US" sz="2400" dirty="0">
                <a:solidFill>
                  <a:schemeClr val="tx1"/>
                </a:solidFill>
              </a:rPr>
              <a:t>, a source of alternative viewpoints on libraries and their role in society</a:t>
            </a:r>
          </a:p>
          <a:p>
            <a:pPr marL="234950" indent="-234950" algn="l">
              <a:lnSpc>
                <a:spcPct val="80000"/>
              </a:lnSpc>
            </a:pPr>
            <a:endParaRPr lang="en-US" sz="2000" dirty="0" smtClean="0">
              <a:solidFill>
                <a:schemeClr val="tx1"/>
              </a:solidFill>
              <a:latin typeface="Arial" charset="0"/>
              <a:cs typeface="Arial" charset="0"/>
            </a:endParaRPr>
          </a:p>
        </p:txBody>
      </p:sp>
      <p:pic>
        <p:nvPicPr>
          <p:cNvPr id="20485" name="Picture 9" descr="images-1.jpeg"/>
          <p:cNvPicPr>
            <a:picLocks noChangeAspect="1"/>
          </p:cNvPicPr>
          <p:nvPr/>
        </p:nvPicPr>
        <p:blipFill>
          <a:blip r:embed="rId3" cstate="print"/>
          <a:srcRect/>
          <a:stretch>
            <a:fillRect/>
          </a:stretch>
        </p:blipFill>
        <p:spPr bwMode="auto">
          <a:xfrm>
            <a:off x="392087" y="5659850"/>
            <a:ext cx="1828800" cy="685800"/>
          </a:xfrm>
          <a:prstGeom prst="rect">
            <a:avLst/>
          </a:prstGeom>
          <a:noFill/>
          <a:ln w="9525">
            <a:noFill/>
            <a:miter lim="800000"/>
            <a:headEnd/>
            <a:tailEnd/>
          </a:ln>
        </p:spPr>
      </p:pic>
      <p:sp>
        <p:nvSpPr>
          <p:cNvPr id="9" name="TextBox 8"/>
          <p:cNvSpPr txBox="1"/>
          <p:nvPr/>
        </p:nvSpPr>
        <p:spPr>
          <a:xfrm>
            <a:off x="310444" y="131775"/>
            <a:ext cx="8376356" cy="584775"/>
          </a:xfrm>
          <a:prstGeom prst="rect">
            <a:avLst/>
          </a:prstGeom>
          <a:noFill/>
          <a:ln w="28575" cmpd="sng">
            <a:solidFill>
              <a:schemeClr val="accent3">
                <a:lumMod val="75000"/>
              </a:schemeClr>
            </a:solidFill>
          </a:ln>
        </p:spPr>
        <p:txBody>
          <a:bodyPr wrap="square">
            <a:spAutoFit/>
          </a:bodyPr>
          <a:lstStyle/>
          <a:p>
            <a:pPr algn="ctr" fontAlgn="auto">
              <a:spcBef>
                <a:spcPts val="0"/>
              </a:spcBef>
              <a:spcAft>
                <a:spcPts val="0"/>
              </a:spcAft>
              <a:defRPr/>
            </a:pPr>
            <a:r>
              <a:rPr lang="en-US" sz="3200" dirty="0"/>
              <a:t>Social Responsibility Round Table </a:t>
            </a:r>
            <a:r>
              <a:rPr lang="en-US" sz="2800" dirty="0"/>
              <a:t>(SRRT):</a:t>
            </a:r>
            <a:endParaRPr lang="en-US" sz="3200" dirty="0">
              <a:solidFill>
                <a:srgbClr val="17375E"/>
              </a:solidFill>
              <a:latin typeface="Arial" pitchFamily="34" charset="0"/>
              <a:cs typeface="Arial" pitchFamily="34" charset="0"/>
            </a:endParaRPr>
          </a:p>
        </p:txBody>
      </p:sp>
      <p:sp>
        <p:nvSpPr>
          <p:cNvPr id="11" name="TextBox 10"/>
          <p:cNvSpPr txBox="1"/>
          <p:nvPr/>
        </p:nvSpPr>
        <p:spPr>
          <a:xfrm>
            <a:off x="310444" y="940312"/>
            <a:ext cx="1866900" cy="3831818"/>
          </a:xfrm>
          <a:prstGeom prst="rect">
            <a:avLst/>
          </a:prstGeom>
          <a:solidFill>
            <a:schemeClr val="tx1"/>
          </a:solidFill>
          <a:ln>
            <a:solidFill>
              <a:schemeClr val="accent3">
                <a:lumMod val="75000"/>
              </a:schemeClr>
            </a:solidFill>
          </a:ln>
        </p:spPr>
        <p:style>
          <a:lnRef idx="0">
            <a:schemeClr val="accent1"/>
          </a:lnRef>
          <a:fillRef idx="3">
            <a:schemeClr val="accent1"/>
          </a:fillRef>
          <a:effectRef idx="3">
            <a:schemeClr val="accent1"/>
          </a:effectRef>
          <a:fontRef idx="minor">
            <a:schemeClr val="lt1"/>
          </a:fontRef>
        </p:style>
        <p:txBody>
          <a:bodyPr wrap="square">
            <a:spAutoFit/>
          </a:bodyPr>
          <a:lstStyle/>
          <a:p>
            <a:pPr marL="233363" indent="-233363" algn="ctr" fontAlgn="auto">
              <a:spcBef>
                <a:spcPts val="0"/>
              </a:spcBef>
              <a:spcAft>
                <a:spcPts val="0"/>
              </a:spcAft>
              <a:defRPr/>
            </a:pPr>
            <a:r>
              <a:rPr lang="en-US" b="1" dirty="0">
                <a:solidFill>
                  <a:schemeClr val="bg1"/>
                </a:solidFill>
                <a:latin typeface="Arial" pitchFamily="34" charset="0"/>
                <a:cs typeface="Arial" pitchFamily="34" charset="0"/>
              </a:rPr>
              <a:t>AGENDA</a:t>
            </a:r>
          </a:p>
          <a:p>
            <a:pPr marL="233363" indent="-233363" algn="ctr" fontAlgn="auto">
              <a:spcBef>
                <a:spcPts val="0"/>
              </a:spcBef>
              <a:spcAft>
                <a:spcPts val="0"/>
              </a:spcAft>
              <a:defRPr/>
            </a:pPr>
            <a:endParaRPr lang="en-US" sz="900" dirty="0" smtClean="0">
              <a:solidFill>
                <a:schemeClr val="bg1"/>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schemeClr val="bg1"/>
                </a:solidFill>
                <a:latin typeface="Arial" pitchFamily="34" charset="0"/>
                <a:cs typeface="Arial" pitchFamily="34" charset="0"/>
              </a:rPr>
              <a:t>Welcome</a:t>
            </a:r>
            <a:br>
              <a:rPr lang="en-US" dirty="0" smtClean="0">
                <a:solidFill>
                  <a:schemeClr val="bg1"/>
                </a:solidFill>
                <a:latin typeface="Arial" pitchFamily="34" charset="0"/>
                <a:cs typeface="Arial" pitchFamily="34" charset="0"/>
              </a:rPr>
            </a:br>
            <a:endParaRPr lang="en-US" dirty="0" smtClean="0">
              <a:solidFill>
                <a:schemeClr val="bg1"/>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schemeClr val="accent3">
                    <a:lumMod val="60000"/>
                    <a:lumOff val="40000"/>
                  </a:schemeClr>
                </a:solidFill>
                <a:latin typeface="Arial" pitchFamily="34" charset="0"/>
                <a:cs typeface="Arial" pitchFamily="34" charset="0"/>
              </a:rPr>
              <a:t>ALA structure</a:t>
            </a:r>
          </a:p>
          <a:p>
            <a:pPr marL="233363" indent="-233363" fontAlgn="auto">
              <a:spcBef>
                <a:spcPts val="0"/>
              </a:spcBef>
              <a:spcAft>
                <a:spcPts val="0"/>
              </a:spcAft>
              <a:buFont typeface="Wingdings" charset="2"/>
              <a:buChar char="§"/>
              <a:defRPr/>
            </a:pPr>
            <a:endParaRPr lang="en-US" dirty="0" smtClean="0">
              <a:solidFill>
                <a:schemeClr val="bg1"/>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schemeClr val="bg1"/>
                </a:solidFill>
                <a:latin typeface="Arial" pitchFamily="34" charset="0"/>
                <a:cs typeface="Arial" pitchFamily="34" charset="0"/>
              </a:rPr>
              <a:t>TFOE</a:t>
            </a:r>
          </a:p>
          <a:p>
            <a:pPr marL="233363" indent="-233363" fontAlgn="auto">
              <a:spcBef>
                <a:spcPts val="0"/>
              </a:spcBef>
              <a:spcAft>
                <a:spcPts val="0"/>
              </a:spcAft>
              <a:defRPr/>
            </a:pPr>
            <a:endParaRPr lang="en-US" dirty="0" smtClean="0">
              <a:solidFill>
                <a:schemeClr val="bg1"/>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schemeClr val="bg1"/>
                </a:solidFill>
                <a:latin typeface="Arial" pitchFamily="34" charset="0"/>
                <a:cs typeface="Arial" pitchFamily="34" charset="0"/>
              </a:rPr>
              <a:t>How to move forward</a:t>
            </a:r>
          </a:p>
          <a:p>
            <a:pPr marL="233363" indent="-233363" fontAlgn="auto">
              <a:spcBef>
                <a:spcPts val="0"/>
              </a:spcBef>
              <a:spcAft>
                <a:spcPts val="0"/>
              </a:spcAft>
              <a:defRPr/>
            </a:pPr>
            <a:endParaRPr lang="en-US" dirty="0">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latin typeface="Arial" pitchFamily="34" charset="0"/>
                <a:cs typeface="Arial" pitchFamily="34" charset="0"/>
              </a:rPr>
              <a:t>Discussion</a:t>
            </a:r>
          </a:p>
          <a:p>
            <a:pPr marL="233363" indent="-233363" fontAlgn="auto">
              <a:spcBef>
                <a:spcPts val="0"/>
              </a:spcBef>
              <a:spcAft>
                <a:spcPts val="0"/>
              </a:spcAft>
              <a:defRPr/>
            </a:pPr>
            <a:endParaRPr lang="en-US" dirty="0" smtClean="0">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latin typeface="Arial" pitchFamily="34" charset="0"/>
                <a:cs typeface="Arial" pitchFamily="34" charset="0"/>
              </a:rPr>
              <a:t>Closing</a:t>
            </a:r>
            <a:endParaRPr lang="en-US" dirty="0">
              <a:latin typeface="Arial" pitchFamily="34" charset="0"/>
              <a:cs typeface="Arial" pitchFamily="34" charset="0"/>
            </a:endParaRPr>
          </a:p>
        </p:txBody>
      </p:sp>
      <p:sp>
        <p:nvSpPr>
          <p:cNvPr id="4" name="Rectangle 3"/>
          <p:cNvSpPr/>
          <p:nvPr/>
        </p:nvSpPr>
        <p:spPr>
          <a:xfrm>
            <a:off x="3119718" y="2709174"/>
            <a:ext cx="4572000" cy="369332"/>
          </a:xfrm>
          <a:prstGeom prst="rect">
            <a:avLst/>
          </a:prstGeom>
        </p:spPr>
        <p:txBody>
          <a:bodyPr>
            <a:spAutoFit/>
          </a:bodyPr>
          <a:lstStyle/>
          <a:p>
            <a:endParaRPr lang="en-US" dirty="0"/>
          </a:p>
        </p:txBody>
      </p:sp>
    </p:spTree>
    <p:extLst>
      <p:ext uri="{BB962C8B-B14F-4D97-AF65-F5344CB8AC3E}">
        <p14:creationId xmlns:p14="http://schemas.microsoft.com/office/powerpoint/2010/main" xmlns="" val="16958556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95282" y="887506"/>
            <a:ext cx="6091518" cy="5688106"/>
          </a:xfrm>
          <a:ln>
            <a:solidFill>
              <a:schemeClr val="tx1"/>
            </a:solidFill>
          </a:ln>
        </p:spPr>
        <p:txBody>
          <a:bodyPr>
            <a:normAutofit/>
          </a:bodyPr>
          <a:lstStyle/>
          <a:p>
            <a:pPr algn="l"/>
            <a:endParaRPr lang="en-US" sz="2400" i="1" dirty="0" smtClean="0">
              <a:solidFill>
                <a:schemeClr val="tx1"/>
              </a:solidFill>
            </a:endParaRPr>
          </a:p>
          <a:p>
            <a:pPr marL="342900" indent="-342900" algn="l">
              <a:buFont typeface="Arial" pitchFamily="34" charset="0"/>
              <a:buChar char="•"/>
            </a:pPr>
            <a:r>
              <a:rPr lang="en-US" sz="2400" dirty="0">
                <a:solidFill>
                  <a:schemeClr val="tx1"/>
                </a:solidFill>
              </a:rPr>
              <a:t>Promote awareness of environmental issues within ALA</a:t>
            </a:r>
          </a:p>
          <a:p>
            <a:pPr marL="342900" indent="-342900">
              <a:buFont typeface="Arial" pitchFamily="34" charset="0"/>
              <a:buChar char="•"/>
            </a:pPr>
            <a:endParaRPr lang="en-US" sz="2400" dirty="0">
              <a:solidFill>
                <a:schemeClr val="tx1"/>
              </a:solidFill>
            </a:endParaRPr>
          </a:p>
          <a:p>
            <a:pPr marL="342900" indent="-342900" algn="l">
              <a:buFont typeface="Arial" pitchFamily="34" charset="0"/>
              <a:buChar char="•"/>
            </a:pPr>
            <a:r>
              <a:rPr lang="en-US" sz="2400" dirty="0">
                <a:solidFill>
                  <a:schemeClr val="tx1"/>
                </a:solidFill>
              </a:rPr>
              <a:t>Facilitate opportunities for networking, skills enhancement, career development and leadership opportunities.</a:t>
            </a:r>
          </a:p>
          <a:p>
            <a:pPr marL="342900" indent="-342900">
              <a:buFont typeface="Arial" pitchFamily="34" charset="0"/>
              <a:buChar char="•"/>
            </a:pPr>
            <a:endParaRPr lang="en-US" sz="2400" dirty="0">
              <a:solidFill>
                <a:schemeClr val="tx1"/>
              </a:solidFill>
            </a:endParaRPr>
          </a:p>
          <a:p>
            <a:pPr marL="342900" indent="-342900" algn="l">
              <a:buFont typeface="Arial" pitchFamily="34" charset="0"/>
              <a:buChar char="•"/>
            </a:pPr>
            <a:r>
              <a:rPr lang="en-US" sz="2400" dirty="0">
                <a:solidFill>
                  <a:schemeClr val="tx1"/>
                </a:solidFill>
              </a:rPr>
              <a:t>Provide services, programs and publications that assist TFOE members and others in their careers, workplaces, and communities.</a:t>
            </a:r>
          </a:p>
          <a:p>
            <a:endParaRPr lang="en-US" sz="1200" dirty="0" smtClean="0">
              <a:solidFill>
                <a:schemeClr val="tx1"/>
              </a:solidFill>
            </a:endParaRPr>
          </a:p>
        </p:txBody>
      </p:sp>
      <p:pic>
        <p:nvPicPr>
          <p:cNvPr id="20485" name="Picture 9" descr="images-1.jpeg"/>
          <p:cNvPicPr>
            <a:picLocks noChangeAspect="1"/>
          </p:cNvPicPr>
          <p:nvPr/>
        </p:nvPicPr>
        <p:blipFill>
          <a:blip r:embed="rId3" cstate="print"/>
          <a:srcRect/>
          <a:stretch>
            <a:fillRect/>
          </a:stretch>
        </p:blipFill>
        <p:spPr bwMode="auto">
          <a:xfrm>
            <a:off x="392087" y="5659850"/>
            <a:ext cx="1828800" cy="685800"/>
          </a:xfrm>
          <a:prstGeom prst="rect">
            <a:avLst/>
          </a:prstGeom>
          <a:noFill/>
          <a:ln w="9525">
            <a:noFill/>
            <a:miter lim="800000"/>
            <a:headEnd/>
            <a:tailEnd/>
          </a:ln>
        </p:spPr>
      </p:pic>
      <p:sp>
        <p:nvSpPr>
          <p:cNvPr id="9" name="TextBox 8"/>
          <p:cNvSpPr txBox="1"/>
          <p:nvPr/>
        </p:nvSpPr>
        <p:spPr>
          <a:xfrm>
            <a:off x="310444" y="131775"/>
            <a:ext cx="8376356" cy="584775"/>
          </a:xfrm>
          <a:prstGeom prst="rect">
            <a:avLst/>
          </a:prstGeom>
          <a:noFill/>
          <a:ln w="28575" cmpd="sng">
            <a:solidFill>
              <a:schemeClr val="accent3">
                <a:lumMod val="75000"/>
              </a:schemeClr>
            </a:solidFill>
          </a:ln>
        </p:spPr>
        <p:txBody>
          <a:bodyPr wrap="square">
            <a:spAutoFit/>
          </a:bodyPr>
          <a:lstStyle/>
          <a:p>
            <a:pPr algn="ctr" fontAlgn="auto">
              <a:spcBef>
                <a:spcPts val="0"/>
              </a:spcBef>
              <a:spcAft>
                <a:spcPts val="0"/>
              </a:spcAft>
              <a:defRPr/>
            </a:pPr>
            <a:r>
              <a:rPr lang="en-US" sz="3200" dirty="0"/>
              <a:t>Task Force on the Environment (TFOE)</a:t>
            </a:r>
            <a:endParaRPr lang="en-US" sz="3200" dirty="0">
              <a:solidFill>
                <a:srgbClr val="17375E"/>
              </a:solidFill>
              <a:latin typeface="Arial" pitchFamily="34" charset="0"/>
              <a:cs typeface="Arial" pitchFamily="34" charset="0"/>
            </a:endParaRPr>
          </a:p>
        </p:txBody>
      </p:sp>
      <p:sp>
        <p:nvSpPr>
          <p:cNvPr id="11" name="TextBox 10"/>
          <p:cNvSpPr txBox="1"/>
          <p:nvPr/>
        </p:nvSpPr>
        <p:spPr>
          <a:xfrm>
            <a:off x="310444" y="940312"/>
            <a:ext cx="1866900" cy="3831818"/>
          </a:xfrm>
          <a:prstGeom prst="rect">
            <a:avLst/>
          </a:prstGeom>
          <a:solidFill>
            <a:schemeClr val="tx1"/>
          </a:solidFill>
          <a:ln>
            <a:solidFill>
              <a:schemeClr val="accent3">
                <a:lumMod val="75000"/>
              </a:schemeClr>
            </a:solidFill>
          </a:ln>
        </p:spPr>
        <p:style>
          <a:lnRef idx="0">
            <a:schemeClr val="accent1"/>
          </a:lnRef>
          <a:fillRef idx="3">
            <a:schemeClr val="accent1"/>
          </a:fillRef>
          <a:effectRef idx="3">
            <a:schemeClr val="accent1"/>
          </a:effectRef>
          <a:fontRef idx="minor">
            <a:schemeClr val="lt1"/>
          </a:fontRef>
        </p:style>
        <p:txBody>
          <a:bodyPr wrap="square">
            <a:spAutoFit/>
          </a:bodyPr>
          <a:lstStyle/>
          <a:p>
            <a:pPr marL="233363" indent="-233363" algn="ctr" fontAlgn="auto">
              <a:spcBef>
                <a:spcPts val="0"/>
              </a:spcBef>
              <a:spcAft>
                <a:spcPts val="0"/>
              </a:spcAft>
              <a:defRPr/>
            </a:pPr>
            <a:r>
              <a:rPr lang="en-US" b="1" dirty="0">
                <a:solidFill>
                  <a:schemeClr val="bg1"/>
                </a:solidFill>
                <a:latin typeface="Arial" pitchFamily="34" charset="0"/>
                <a:cs typeface="Arial" pitchFamily="34" charset="0"/>
              </a:rPr>
              <a:t>AGENDA</a:t>
            </a:r>
          </a:p>
          <a:p>
            <a:pPr marL="233363" indent="-233363" algn="ctr" fontAlgn="auto">
              <a:spcBef>
                <a:spcPts val="0"/>
              </a:spcBef>
              <a:spcAft>
                <a:spcPts val="0"/>
              </a:spcAft>
              <a:defRPr/>
            </a:pPr>
            <a:endParaRPr lang="en-US" sz="900" dirty="0" smtClean="0">
              <a:solidFill>
                <a:schemeClr val="bg1"/>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schemeClr val="bg1"/>
                </a:solidFill>
                <a:latin typeface="Arial" pitchFamily="34" charset="0"/>
                <a:cs typeface="Arial" pitchFamily="34" charset="0"/>
              </a:rPr>
              <a:t>Welcome</a:t>
            </a:r>
            <a:br>
              <a:rPr lang="en-US" dirty="0" smtClean="0">
                <a:solidFill>
                  <a:schemeClr val="bg1"/>
                </a:solidFill>
                <a:latin typeface="Arial" pitchFamily="34" charset="0"/>
                <a:cs typeface="Arial" pitchFamily="34" charset="0"/>
              </a:rPr>
            </a:br>
            <a:endParaRPr lang="en-US" dirty="0" smtClean="0">
              <a:solidFill>
                <a:schemeClr val="bg1"/>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schemeClr val="bg1"/>
                </a:solidFill>
                <a:latin typeface="Arial" pitchFamily="34" charset="0"/>
                <a:cs typeface="Arial" pitchFamily="34" charset="0"/>
              </a:rPr>
              <a:t>ALA structure</a:t>
            </a:r>
          </a:p>
          <a:p>
            <a:pPr marL="233363" indent="-233363" fontAlgn="auto">
              <a:spcBef>
                <a:spcPts val="0"/>
              </a:spcBef>
              <a:spcAft>
                <a:spcPts val="0"/>
              </a:spcAft>
              <a:buFont typeface="Wingdings" charset="2"/>
              <a:buChar char="§"/>
              <a:defRPr/>
            </a:pPr>
            <a:endParaRPr lang="en-US" dirty="0" smtClean="0">
              <a:solidFill>
                <a:schemeClr val="bg1"/>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schemeClr val="accent3">
                    <a:lumMod val="60000"/>
                    <a:lumOff val="40000"/>
                  </a:schemeClr>
                </a:solidFill>
                <a:latin typeface="Arial" pitchFamily="34" charset="0"/>
                <a:cs typeface="Arial" pitchFamily="34" charset="0"/>
              </a:rPr>
              <a:t>TFOE</a:t>
            </a:r>
          </a:p>
          <a:p>
            <a:pPr marL="233363" indent="-233363" fontAlgn="auto">
              <a:spcBef>
                <a:spcPts val="0"/>
              </a:spcBef>
              <a:spcAft>
                <a:spcPts val="0"/>
              </a:spcAft>
              <a:defRPr/>
            </a:pPr>
            <a:endParaRPr lang="en-US" dirty="0" smtClean="0">
              <a:solidFill>
                <a:schemeClr val="bg1"/>
              </a:solidFill>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solidFill>
                  <a:schemeClr val="bg1"/>
                </a:solidFill>
                <a:latin typeface="Arial" pitchFamily="34" charset="0"/>
                <a:cs typeface="Arial" pitchFamily="34" charset="0"/>
              </a:rPr>
              <a:t>How to move forward</a:t>
            </a:r>
          </a:p>
          <a:p>
            <a:pPr marL="233363" indent="-233363" fontAlgn="auto">
              <a:spcBef>
                <a:spcPts val="0"/>
              </a:spcBef>
              <a:spcAft>
                <a:spcPts val="0"/>
              </a:spcAft>
              <a:defRPr/>
            </a:pPr>
            <a:endParaRPr lang="en-US" dirty="0">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latin typeface="Arial" pitchFamily="34" charset="0"/>
                <a:cs typeface="Arial" pitchFamily="34" charset="0"/>
              </a:rPr>
              <a:t>Discussion</a:t>
            </a:r>
          </a:p>
          <a:p>
            <a:pPr marL="233363" indent="-233363" fontAlgn="auto">
              <a:spcBef>
                <a:spcPts val="0"/>
              </a:spcBef>
              <a:spcAft>
                <a:spcPts val="0"/>
              </a:spcAft>
              <a:defRPr/>
            </a:pPr>
            <a:endParaRPr lang="en-US" dirty="0" smtClean="0">
              <a:latin typeface="Arial" pitchFamily="34" charset="0"/>
              <a:cs typeface="Arial" pitchFamily="34" charset="0"/>
            </a:endParaRPr>
          </a:p>
          <a:p>
            <a:pPr marL="233363" indent="-233363" fontAlgn="auto">
              <a:spcBef>
                <a:spcPts val="0"/>
              </a:spcBef>
              <a:spcAft>
                <a:spcPts val="0"/>
              </a:spcAft>
              <a:buFont typeface="Wingdings" charset="2"/>
              <a:buChar char="§"/>
              <a:defRPr/>
            </a:pPr>
            <a:r>
              <a:rPr lang="en-US" dirty="0" smtClean="0">
                <a:latin typeface="Arial" pitchFamily="34" charset="0"/>
                <a:cs typeface="Arial" pitchFamily="34" charset="0"/>
              </a:rPr>
              <a:t>Closing</a:t>
            </a:r>
            <a:endParaRPr lang="en-US" dirty="0">
              <a:latin typeface="Arial" pitchFamily="34" charset="0"/>
              <a:cs typeface="Arial" pitchFamily="34" charset="0"/>
            </a:endParaRPr>
          </a:p>
        </p:txBody>
      </p:sp>
      <p:sp>
        <p:nvSpPr>
          <p:cNvPr id="4" name="Rectangle 3"/>
          <p:cNvSpPr/>
          <p:nvPr/>
        </p:nvSpPr>
        <p:spPr>
          <a:xfrm>
            <a:off x="3119718" y="2709174"/>
            <a:ext cx="4572000" cy="369332"/>
          </a:xfrm>
          <a:prstGeom prst="rect">
            <a:avLst/>
          </a:prstGeom>
        </p:spPr>
        <p:txBody>
          <a:bodyPr>
            <a:spAutoFit/>
          </a:bodyPr>
          <a:lstStyle/>
          <a:p>
            <a:endParaRPr lang="en-US" dirty="0"/>
          </a:p>
        </p:txBody>
      </p:sp>
    </p:spTree>
    <p:extLst>
      <p:ext uri="{BB962C8B-B14F-4D97-AF65-F5344CB8AC3E}">
        <p14:creationId xmlns:p14="http://schemas.microsoft.com/office/powerpoint/2010/main" xmlns="" val="1577927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5149</TotalTime>
  <Words>1775</Words>
  <Application>Microsoft Office PowerPoint</Application>
  <PresentationFormat>On-screen Show (4:3)</PresentationFormat>
  <Paragraphs>392</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POLL: Are you currently or have you been a member of TFOE? </vt:lpstr>
      <vt:lpstr>POLL: When were you involved with TFOE? </vt:lpstr>
      <vt:lpstr>Slide 12</vt:lpstr>
      <vt:lpstr>Slide 13</vt:lpstr>
      <vt:lpstr>Slide 14</vt:lpstr>
      <vt:lpstr>Slide 15</vt:lpstr>
      <vt:lpstr>Slide 16</vt:lpstr>
      <vt:lpstr>Slide 17</vt:lpstr>
      <vt:lpstr>Slide 18</vt:lpstr>
    </vt:vector>
  </TitlesOfParts>
  <Company>University of Florida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bhood</dc:creator>
  <cp:lastModifiedBy>Joe</cp:lastModifiedBy>
  <cp:revision>245</cp:revision>
  <dcterms:created xsi:type="dcterms:W3CDTF">2012-02-26T15:44:24Z</dcterms:created>
  <dcterms:modified xsi:type="dcterms:W3CDTF">2012-02-28T22:31:35Z</dcterms:modified>
</cp:coreProperties>
</file>