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66" r:id="rId3"/>
    <p:sldId id="267" r:id="rId4"/>
    <p:sldId id="261" r:id="rId5"/>
    <p:sldId id="259" r:id="rId6"/>
    <p:sldId id="260" r:id="rId7"/>
    <p:sldId id="262" r:id="rId8"/>
    <p:sldId id="268" r:id="rId9"/>
    <p:sldId id="269" r:id="rId10"/>
    <p:sldId id="258" r:id="rId11"/>
    <p:sldId id="264"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97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9B744A2-848A-433C-B5F5-F78F368BE1C7}" type="datetimeFigureOut">
              <a:rPr lang="en-US" smtClean="0"/>
              <a:t>5/14/2009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9040C8-84BF-4B6C-8A82-B04F0F300368}"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30CA1-098F-4888-9D4F-EF3E2F3D9810}" type="datetimeFigureOut">
              <a:rPr lang="en-US" smtClean="0"/>
              <a:pPr/>
              <a:t>5/14/2009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78715-F944-4B70-92BE-146114ECB55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2E78715-F944-4B70-92BE-146114ECB555}"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Fresh title.png"/>
          <p:cNvPicPr>
            <a:picLocks noChangeAspect="1"/>
          </p:cNvPicPr>
          <p:nvPr/>
        </p:nvPicPr>
        <p:blipFill>
          <a:blip r:embed="rId2" cstate="print"/>
          <a:srcRect b="39770"/>
          <a:stretch>
            <a:fillRect/>
          </a:stretch>
        </p:blipFill>
        <p:spPr>
          <a:xfrm>
            <a:off x="377" y="1566826"/>
            <a:ext cx="9143245" cy="2243174"/>
          </a:xfrm>
          <a:prstGeom prst="rect">
            <a:avLst/>
          </a:prstGeom>
        </p:spPr>
      </p:pic>
      <p:sp>
        <p:nvSpPr>
          <p:cNvPr id="2" name="Title 1"/>
          <p:cNvSpPr>
            <a:spLocks noGrp="1"/>
          </p:cNvSpPr>
          <p:nvPr>
            <p:ph type="ctrTitle"/>
          </p:nvPr>
        </p:nvSpPr>
        <p:spPr>
          <a:xfrm>
            <a:off x="685800" y="1134035"/>
            <a:ext cx="7772400" cy="1470025"/>
          </a:xfrm>
        </p:spPr>
        <p:txBody>
          <a:bodyPr anchor="b" anchorCtr="0">
            <a:noAutofit/>
          </a:bodyPr>
          <a:lstStyle>
            <a:lvl1pPr>
              <a:defRPr sz="6000"/>
            </a:lvl1pPr>
          </a:lstStyle>
          <a:p>
            <a:r>
              <a:rPr lang="en-US" smtClean="0"/>
              <a:t>Click to edit Master title style</a:t>
            </a:r>
            <a:endParaRPr/>
          </a:p>
        </p:txBody>
      </p:sp>
      <p:sp>
        <p:nvSpPr>
          <p:cNvPr id="3" name="Subtitle 2"/>
          <p:cNvSpPr>
            <a:spLocks noGrp="1"/>
          </p:cNvSpPr>
          <p:nvPr>
            <p:ph type="subTitle" idx="1"/>
          </p:nvPr>
        </p:nvSpPr>
        <p:spPr>
          <a:xfrm>
            <a:off x="685800" y="4114800"/>
            <a:ext cx="5257800" cy="1371600"/>
          </a:xfrm>
        </p:spPr>
        <p:txBody>
          <a:bodyPr anchor="t" anchorCtr="0">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324600" y="6288741"/>
            <a:ext cx="1981200" cy="365125"/>
          </a:xfrm>
        </p:spPr>
        <p:txBody>
          <a:bodyPr/>
          <a:lstStyle>
            <a:lvl1pPr algn="r">
              <a:defRPr/>
            </a:lvl1pPr>
          </a:lstStyle>
          <a:p>
            <a:fld id="{3A9B3BFC-A30C-4990-9F3F-38B7884D025F}" type="datetimeFigureOut">
              <a:rPr lang="en-US" smtClean="0"/>
              <a:pPr/>
              <a:t>5/14/2009</a:t>
            </a:fld>
            <a:endParaRPr lang="en-US"/>
          </a:p>
        </p:txBody>
      </p:sp>
      <p:sp>
        <p:nvSpPr>
          <p:cNvPr id="5" name="Footer Placeholder 4"/>
          <p:cNvSpPr>
            <a:spLocks noGrp="1"/>
          </p:cNvSpPr>
          <p:nvPr>
            <p:ph type="ftr" sz="quarter" idx="11"/>
          </p:nvPr>
        </p:nvSpPr>
        <p:spPr>
          <a:xfrm>
            <a:off x="685800" y="6288741"/>
            <a:ext cx="2895600" cy="365125"/>
          </a:xfrm>
        </p:spPr>
        <p:txBody>
          <a:bodyPr/>
          <a:lstStyle>
            <a:lvl1pPr algn="l">
              <a:defRPr/>
            </a:lvl1pPr>
          </a:lstStyle>
          <a:p>
            <a:endParaRPr lang="en-US"/>
          </a:p>
        </p:txBody>
      </p:sp>
      <p:sp>
        <p:nvSpPr>
          <p:cNvPr id="6" name="Slide Number Placeholder 5"/>
          <p:cNvSpPr>
            <a:spLocks noGrp="1"/>
          </p:cNvSpPr>
          <p:nvPr>
            <p:ph type="sldNum" sz="quarter" idx="12"/>
          </p:nvPr>
        </p:nvSpPr>
        <p:spPr>
          <a:xfrm>
            <a:off x="8382000" y="6288741"/>
            <a:ext cx="685800" cy="365125"/>
          </a:xfrm>
        </p:spPr>
        <p:txBody>
          <a:bodyPr/>
          <a:lstStyle>
            <a:lvl1pPr>
              <a:defRPr sz="1100" b="1" kern="1200">
                <a:solidFill>
                  <a:schemeClr val="tx1">
                    <a:tint val="75000"/>
                  </a:schemeClr>
                </a:solidFill>
                <a:latin typeface="+mn-lt"/>
                <a:ea typeface="+mn-ea"/>
                <a:cs typeface="+mn-cs"/>
              </a:defRPr>
            </a:lvl1pPr>
          </a:lstStyle>
          <a:p>
            <a:fld id="{64876630-426B-4399-906B-DF5BE50A49FF}" type="slidenum">
              <a:rPr lang="en-US" smtClean="0"/>
              <a:pPr/>
              <a:t>‹#›</a:t>
            </a:fld>
            <a:endParaRPr lang="en-US"/>
          </a:p>
        </p:txBody>
      </p:sp>
      <p:pic>
        <p:nvPicPr>
          <p:cNvPr id="10" name="Picture 9" descr="Fresh title.png"/>
          <p:cNvPicPr>
            <a:picLocks noChangeAspect="1"/>
          </p:cNvPicPr>
          <p:nvPr/>
        </p:nvPicPr>
        <p:blipFill>
          <a:blip r:embed="rId2" cstate="print"/>
          <a:srcRect t="33632" b="59388"/>
          <a:stretch>
            <a:fillRect/>
          </a:stretch>
        </p:blipFill>
        <p:spPr>
          <a:xfrm>
            <a:off x="0" y="6598024"/>
            <a:ext cx="9143245" cy="25997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9B3BFC-A30C-4990-9F3F-38B7884D025F}" type="datetimeFigureOut">
              <a:rPr lang="en-US" smtClean="0"/>
              <a:pPr/>
              <a:t>5/14/2009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600200"/>
            <a:ext cx="1752600" cy="45259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90600" y="1600200"/>
            <a:ext cx="5257800"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9B3BFC-A30C-4990-9F3F-38B7884D025F}" type="datetimeFigureOut">
              <a:rPr lang="en-US" smtClean="0"/>
              <a:pPr/>
              <a:t>5/14/2009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9B3BFC-A30C-4990-9F3F-38B7884D025F}" type="datetimeFigureOut">
              <a:rPr lang="en-US" smtClean="0"/>
              <a:pPr/>
              <a:t>5/14/2009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Fresh section.png"/>
          <p:cNvPicPr>
            <a:picLocks noChangeAspect="1"/>
          </p:cNvPicPr>
          <p:nvPr/>
        </p:nvPicPr>
        <p:blipFill>
          <a:blip r:embed="rId2" cstate="print"/>
          <a:stretch>
            <a:fillRect/>
          </a:stretch>
        </p:blipFill>
        <p:spPr>
          <a:xfrm>
            <a:off x="755" y="3767583"/>
            <a:ext cx="9143245" cy="3090417"/>
          </a:xfrm>
          <a:prstGeom prst="rect">
            <a:avLst/>
          </a:prstGeom>
        </p:spPr>
      </p:pic>
      <p:sp>
        <p:nvSpPr>
          <p:cNvPr id="2" name="Title 1"/>
          <p:cNvSpPr>
            <a:spLocks noGrp="1"/>
          </p:cNvSpPr>
          <p:nvPr>
            <p:ph type="title"/>
          </p:nvPr>
        </p:nvSpPr>
        <p:spPr>
          <a:xfrm>
            <a:off x="672353" y="2819400"/>
            <a:ext cx="7772400" cy="1828800"/>
          </a:xfrm>
        </p:spPr>
        <p:txBody>
          <a:bodyPr vert="horz" lIns="91440" tIns="45720" rIns="91440" bIns="45720" rtlCol="0" anchor="b" anchorCtr="0">
            <a:noAutofit/>
          </a:bodyPr>
          <a:lstStyle>
            <a:lvl1pPr algn="l" defTabSz="914400" rtl="0" eaLnBrk="1" latinLnBrk="0" hangingPunct="1">
              <a:spcBef>
                <a:spcPct val="0"/>
              </a:spcBef>
              <a:buNone/>
              <a:defRPr sz="60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72353" y="5257800"/>
            <a:ext cx="7772400" cy="685800"/>
          </a:xfrm>
        </p:spPr>
        <p:txBody>
          <a:bodyPr vert="horz" lIns="91440" tIns="45720" rIns="91440" bIns="45720" rtlCol="0" anchor="t" anchorCtr="0">
            <a:normAutofit/>
          </a:bodyPr>
          <a:lstStyle>
            <a:lvl1pPr marL="0" indent="0" algn="l" defTabSz="914400" rtl="0" eaLnBrk="1" latinLnBrk="0" hangingPunct="1">
              <a:spcBef>
                <a:spcPts val="0"/>
              </a:spcBef>
              <a:buFont typeface="Wingdings" pitchFamily="2" charset="2"/>
              <a:buNone/>
              <a:defRPr sz="1600" b="0" kern="1200">
                <a:solidFill>
                  <a:schemeClr val="tx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72353" y="6553200"/>
            <a:ext cx="1981200" cy="231013"/>
          </a:xfrm>
        </p:spPr>
        <p:txBody>
          <a:bodyPr/>
          <a:lstStyle/>
          <a:p>
            <a:fld id="{3A9B3BFC-A30C-4990-9F3F-38B7884D025F}" type="datetimeFigureOut">
              <a:rPr lang="en-US" smtClean="0"/>
              <a:pPr/>
              <a:t>5/14/2009</a:t>
            </a:fld>
            <a:endParaRPr lang="en-US"/>
          </a:p>
        </p:txBody>
      </p:sp>
      <p:sp>
        <p:nvSpPr>
          <p:cNvPr id="5" name="Footer Placeholder 4"/>
          <p:cNvSpPr>
            <a:spLocks noGrp="1"/>
          </p:cNvSpPr>
          <p:nvPr>
            <p:ph type="ftr" sz="quarter" idx="11"/>
          </p:nvPr>
        </p:nvSpPr>
        <p:spPr>
          <a:xfrm>
            <a:off x="3621024" y="6553200"/>
            <a:ext cx="2895600" cy="231013"/>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758953" y="6553200"/>
            <a:ext cx="685800" cy="231013"/>
          </a:xfrm>
        </p:spPr>
        <p:txBody>
          <a:bodyPr/>
          <a:lstStyle/>
          <a:p>
            <a:fld id="{64876630-426B-4399-906B-DF5BE50A49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63706"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60259" y="2070100"/>
            <a:ext cx="3429000" cy="37385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A9B3BFC-A30C-4990-9F3F-38B7884D025F}" type="datetimeFigureOut">
              <a:rPr lang="en-US" smtClean="0"/>
              <a:pPr/>
              <a:t>5/14/2009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p:nvPr/>
        </p:nvSpPr>
        <p:spPr>
          <a:xfrm>
            <a:off x="4675094"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Text Placeholder 4"/>
          <p:cNvSpPr>
            <a:spLocks noGrp="1"/>
          </p:cNvSpPr>
          <p:nvPr>
            <p:ph type="body" sz="quarter" idx="3"/>
          </p:nvPr>
        </p:nvSpPr>
        <p:spPr>
          <a:xfrm>
            <a:off x="4715435"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Rectangle 9"/>
          <p:cNvSpPr/>
          <p:nvPr/>
        </p:nvSpPr>
        <p:spPr>
          <a:xfrm>
            <a:off x="990600" y="1842247"/>
            <a:ext cx="3505200" cy="3962400"/>
          </a:xfrm>
          <a:prstGeom prst="rect">
            <a:avLst/>
          </a:prstGeom>
          <a:solidFill>
            <a:srgbClr val="FFFFFF">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7494" y="1809750"/>
            <a:ext cx="3429000" cy="639762"/>
          </a:xfrm>
          <a:noFill/>
        </p:spPr>
        <p:txBody>
          <a:bodyPr vert="horz" lIns="91440" tIns="91440" rIns="91440" bIns="91440" rtlCol="0" anchor="ctr" anchorCtr="0">
            <a:noAutofit/>
          </a:bodyPr>
          <a:lstStyle>
            <a:lvl1pPr marL="0" indent="0" algn="l" defTabSz="914400" rtl="0" eaLnBrk="1" latinLnBrk="0" hangingPunct="1">
              <a:spcBef>
                <a:spcPct val="0"/>
              </a:spcBef>
              <a:buNone/>
              <a:defRPr sz="2200" b="1" kern="1200">
                <a:solidFill>
                  <a:schemeClr val="tx1">
                    <a:alpha val="90000"/>
                  </a:schemeClr>
                </a:solidFill>
                <a:effectLst>
                  <a:innerShdw blurRad="38100">
                    <a:schemeClr val="tx1">
                      <a:lumMod val="85000"/>
                    </a:schemeClr>
                  </a:innerShdw>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0"/>
              </a:spcBef>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1017494"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715435" y="2590800"/>
            <a:ext cx="3429000" cy="3217863"/>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A9B3BFC-A30C-4990-9F3F-38B7884D025F}" type="datetimeFigureOut">
              <a:rPr lang="en-US" smtClean="0"/>
              <a:pPr/>
              <a:t>5/14/2009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A9B3BFC-A30C-4990-9F3F-38B7884D025F}" type="datetimeFigureOut">
              <a:rPr lang="en-US" smtClean="0"/>
              <a:pPr/>
              <a:t>5/14/2009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9B3BFC-A30C-4990-9F3F-38B7884D025F}" type="datetimeFigureOut">
              <a:rPr lang="en-US" smtClean="0"/>
              <a:pPr/>
              <a:t>5/14/2009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8848"/>
            <a:ext cx="7223760" cy="868680"/>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952500" y="1673352"/>
            <a:ext cx="7223760" cy="2587752"/>
          </a:xfrm>
        </p:spPr>
        <p:txBody>
          <a:bodyPr>
            <a:normAutofit/>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52500" y="5367528"/>
            <a:ext cx="7223760" cy="804672"/>
          </a:xfrm>
        </p:spPr>
        <p:txBody>
          <a:bodyPr vert="horz" lIns="91440" tIns="45720" rIns="91440" bIns="45720" rtlCol="0">
            <a:normAutofit/>
          </a:bodyPr>
          <a:lstStyle>
            <a:lvl1pPr marL="0" indent="0">
              <a:buNone/>
              <a:defRPr sz="1600" b="0" kern="1200">
                <a:solidFill>
                  <a:schemeClr val="tx1"/>
                </a:solidFill>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800"/>
              </a:spcBef>
              <a:buFont typeface="Wingdings" pitchFamily="2" charset="2"/>
              <a:buNone/>
            </a:pPr>
            <a:r>
              <a:rPr lang="en-US" smtClean="0"/>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3A9B3BFC-A30C-4990-9F3F-38B7884D025F}" type="datetimeFigureOut">
              <a:rPr lang="en-US" smtClean="0"/>
              <a:pPr/>
              <a:t>5/14/2009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2500" y="4495800"/>
            <a:ext cx="7219950" cy="871538"/>
          </a:xfrm>
        </p:spPr>
        <p:txBody>
          <a:bodyPr vert="horz" lIns="91440" tIns="45720" rIns="91440" bIns="45720" rtlCol="0" anchor="b" anchorCtr="0">
            <a:noAutofit/>
          </a:bodyPr>
          <a:lstStyle>
            <a:lvl1pPr algn="l" defTabSz="914400" rtl="0" eaLnBrk="1" latinLnBrk="0" hangingPunct="1">
              <a:spcBef>
                <a:spcPct val="0"/>
              </a:spcBef>
              <a:buNone/>
              <a:defRPr sz="4400" b="1" kern="1200">
                <a:solidFill>
                  <a:schemeClr val="tx1">
                    <a:alpha val="90000"/>
                  </a:schemeClr>
                </a:solidFill>
                <a:effectLst>
                  <a:innerShdw blurRad="38100">
                    <a:schemeClr val="tx1">
                      <a:lumMod val="85000"/>
                    </a:schemeClr>
                  </a:inn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952500" y="1676400"/>
            <a:ext cx="7219950" cy="2590800"/>
          </a:xfrm>
          <a:ln w="127000">
            <a:solidFill>
              <a:srgbClr val="FFFFFF">
                <a:alpha val="10000"/>
              </a:srgbClr>
            </a:solidFill>
            <a:miter lim="800000"/>
          </a:ln>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952500" y="5367338"/>
            <a:ext cx="7223760" cy="804862"/>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52500" y="6553200"/>
            <a:ext cx="1828800" cy="228600"/>
          </a:xfrm>
        </p:spPr>
        <p:txBody>
          <a:bodyPr/>
          <a:lstStyle/>
          <a:p>
            <a:fld id="{3A9B3BFC-A30C-4990-9F3F-38B7884D025F}" type="datetimeFigureOut">
              <a:rPr lang="en-US" smtClean="0"/>
              <a:pPr/>
              <a:t>5/14/2009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876630-426B-4399-906B-DF5BE50A49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8" name="Picture 7" descr="Fresh Master.png"/>
          <p:cNvPicPr>
            <a:picLocks noChangeAspect="1"/>
          </p:cNvPicPr>
          <p:nvPr/>
        </p:nvPicPr>
        <p:blipFill>
          <a:blip r:embed="rId13" cstate="print"/>
          <a:stretch>
            <a:fillRect/>
          </a:stretch>
        </p:blipFill>
        <p:spPr>
          <a:xfrm>
            <a:off x="377" y="283"/>
            <a:ext cx="9143245" cy="6857434"/>
          </a:xfrm>
          <a:prstGeom prst="rect">
            <a:avLst/>
          </a:prstGeom>
        </p:spPr>
      </p:pic>
      <p:sp>
        <p:nvSpPr>
          <p:cNvPr id="2" name="Title Placeholder 1"/>
          <p:cNvSpPr>
            <a:spLocks noGrp="1"/>
          </p:cNvSpPr>
          <p:nvPr>
            <p:ph type="title"/>
          </p:nvPr>
        </p:nvSpPr>
        <p:spPr>
          <a:xfrm>
            <a:off x="672353" y="188259"/>
            <a:ext cx="7799294" cy="1461247"/>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952500" y="2057401"/>
            <a:ext cx="7239000" cy="3733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952500" y="6553200"/>
            <a:ext cx="1828800" cy="228600"/>
          </a:xfrm>
          <a:prstGeom prst="rect">
            <a:avLst/>
          </a:prstGeom>
        </p:spPr>
        <p:txBody>
          <a:bodyPr vert="horz" lIns="91440" tIns="45720" rIns="91440" bIns="45720" rtlCol="0" anchor="ctr"/>
          <a:lstStyle>
            <a:lvl1pPr algn="l">
              <a:defRPr sz="1100" b="1">
                <a:solidFill>
                  <a:schemeClr val="tx1">
                    <a:tint val="75000"/>
                  </a:schemeClr>
                </a:solidFill>
              </a:defRPr>
            </a:lvl1pPr>
          </a:lstStyle>
          <a:p>
            <a:fld id="{3A9B3BFC-A30C-4990-9F3F-38B7884D025F}" type="datetimeFigureOut">
              <a:rPr lang="en-US" smtClean="0"/>
              <a:pPr/>
              <a:t>5/14/2009</a:t>
            </a:fld>
            <a:endParaRPr lang="en-US"/>
          </a:p>
        </p:txBody>
      </p:sp>
      <p:sp>
        <p:nvSpPr>
          <p:cNvPr id="5" name="Footer Placeholder 4"/>
          <p:cNvSpPr>
            <a:spLocks noGrp="1"/>
          </p:cNvSpPr>
          <p:nvPr>
            <p:ph type="ftr" sz="quarter" idx="3"/>
          </p:nvPr>
        </p:nvSpPr>
        <p:spPr>
          <a:xfrm>
            <a:off x="3124200" y="6553200"/>
            <a:ext cx="2895600" cy="228600"/>
          </a:xfrm>
          <a:prstGeom prst="rect">
            <a:avLst/>
          </a:prstGeom>
        </p:spPr>
        <p:txBody>
          <a:bodyPr vert="horz" lIns="91440" tIns="45720" rIns="91440" bIns="45720" rtlCol="0" anchor="ctr"/>
          <a:lstStyle>
            <a:lvl1pPr algn="ctr">
              <a:defRPr sz="1100" b="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77100" y="6553200"/>
            <a:ext cx="914400" cy="228600"/>
          </a:xfrm>
          <a:prstGeom prst="rect">
            <a:avLst/>
          </a:prstGeom>
        </p:spPr>
        <p:txBody>
          <a:bodyPr vert="horz" lIns="91440" tIns="45720" rIns="91440" bIns="45720" rtlCol="0" anchor="ctr"/>
          <a:lstStyle>
            <a:lvl1pPr algn="r">
              <a:defRPr sz="1100" b="1">
                <a:solidFill>
                  <a:schemeClr val="tx1">
                    <a:tint val="75000"/>
                  </a:schemeClr>
                </a:solidFill>
              </a:defRPr>
            </a:lvl1pPr>
          </a:lstStyle>
          <a:p>
            <a:fld id="{64876630-426B-4399-906B-DF5BE50A49F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b="1" kern="1200">
          <a:solidFill>
            <a:schemeClr val="tx1">
              <a:alpha val="90000"/>
            </a:schemeClr>
          </a:solidFill>
          <a:effectLst>
            <a:innerShdw blurRad="38100">
              <a:schemeClr val="tx1">
                <a:lumMod val="85000"/>
              </a:schemeClr>
            </a:innerShdw>
          </a:effectLst>
          <a:latin typeface="+mj-lt"/>
          <a:ea typeface="+mj-ea"/>
          <a:cs typeface="+mj-cs"/>
        </a:defRPr>
      </a:lvl1pPr>
    </p:titleStyle>
    <p:bodyStyle>
      <a:lvl1pPr marL="342900" indent="-342900" algn="l" defTabSz="914400" rtl="0" eaLnBrk="1" latinLnBrk="0" hangingPunct="1">
        <a:spcBef>
          <a:spcPts val="1800"/>
        </a:spcBef>
        <a:buFont typeface="Wingdings" pitchFamily="2" charset="2"/>
        <a:buChar char=""/>
        <a:defRPr sz="2000" b="0" kern="1200">
          <a:solidFill>
            <a:schemeClr val="tx1"/>
          </a:solidFill>
          <a:effectLst/>
          <a:latin typeface="+mn-lt"/>
          <a:ea typeface="+mn-ea"/>
          <a:cs typeface="+mn-cs"/>
        </a:defRPr>
      </a:lvl1pPr>
      <a:lvl2pPr marL="742950" indent="-285750" algn="l" defTabSz="914400" rtl="0" eaLnBrk="1" latinLnBrk="0" hangingPunct="1">
        <a:spcBef>
          <a:spcPts val="1800"/>
        </a:spcBef>
        <a:buFont typeface="Wingdings" pitchFamily="2" charset="2"/>
        <a:buChar char=""/>
        <a:defRPr sz="1800" b="0" kern="1200">
          <a:solidFill>
            <a:schemeClr val="tx1"/>
          </a:solidFill>
          <a:effectLst/>
          <a:latin typeface="+mn-lt"/>
          <a:ea typeface="+mn-ea"/>
          <a:cs typeface="+mn-cs"/>
        </a:defRPr>
      </a:lvl2pPr>
      <a:lvl3pPr marL="11430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3pPr>
      <a:lvl4pPr marL="1600200" indent="-228600" algn="l" defTabSz="914400" rtl="0" eaLnBrk="1" latinLnBrk="0" hangingPunct="1">
        <a:spcBef>
          <a:spcPts val="1800"/>
        </a:spcBef>
        <a:buFont typeface="Wingdings" pitchFamily="2" charset="2"/>
        <a:buChar char=""/>
        <a:defRPr sz="1600" b="0" kern="1200">
          <a:solidFill>
            <a:schemeClr val="tx1"/>
          </a:solidFill>
          <a:effectLst/>
          <a:latin typeface="+mn-lt"/>
          <a:ea typeface="+mn-ea"/>
          <a:cs typeface="+mn-cs"/>
        </a:defRPr>
      </a:lvl4pPr>
      <a:lvl5pPr marL="2057400" indent="-228600" algn="l" defTabSz="914400" rtl="0" eaLnBrk="1" latinLnBrk="0" hangingPunct="1">
        <a:spcBef>
          <a:spcPts val="1800"/>
        </a:spcBef>
        <a:buFont typeface="Wingdings" pitchFamily="2" charset="2"/>
        <a:buChar char="R"/>
        <a:defRPr sz="1600" b="0" kern="1200">
          <a:solidFill>
            <a:schemeClr val="tx1"/>
          </a:solidFill>
          <a:effectLst/>
          <a:latin typeface="+mn-lt"/>
          <a:ea typeface="+mn-ea"/>
          <a:cs typeface="+mn-cs"/>
        </a:defRPr>
      </a:lvl5pPr>
      <a:lvl6pPr marL="25146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6pPr>
      <a:lvl7pPr marL="29718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7pPr>
      <a:lvl8pPr marL="34290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8pPr>
      <a:lvl9pPr marL="3886200" indent="-228600" algn="l" defTabSz="914400" rtl="0" eaLnBrk="1" latinLnBrk="0" hangingPunct="1">
        <a:spcBef>
          <a:spcPts val="1800"/>
        </a:spcBef>
        <a:buFont typeface="Wingdings" pitchFamily="2" charset="2"/>
        <a:buChar char="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reenatworkmag.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payitgreen.org/" TargetMode="External"/><Relationship Id="rId5" Type="http://schemas.openxmlformats.org/officeDocument/2006/relationships/hyperlink" Target="http://www.ivillage.com/green" TargetMode="External"/><Relationship Id="rId4" Type="http://schemas.openxmlformats.org/officeDocument/2006/relationships/hyperlink" Target="http://www.carbonfootprin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It’s Not Easy Being Green</a:t>
            </a:r>
            <a:endParaRPr lang="en-US" dirty="0"/>
          </a:p>
        </p:txBody>
      </p:sp>
      <p:sp>
        <p:nvSpPr>
          <p:cNvPr id="3" name="Subtitle 2"/>
          <p:cNvSpPr>
            <a:spLocks noGrp="1"/>
          </p:cNvSpPr>
          <p:nvPr>
            <p:ph type="subTitle" idx="1"/>
          </p:nvPr>
        </p:nvSpPr>
        <p:spPr/>
        <p:txBody>
          <a:bodyPr/>
          <a:lstStyle/>
          <a:p>
            <a:r>
              <a:rPr lang="en-US" dirty="0" smtClean="0"/>
              <a:t>The Politics and Issues of Establishing a Green Environment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Are </a:t>
            </a:r>
            <a:r>
              <a:rPr lang="en-US" dirty="0" smtClean="0"/>
              <a:t>the Barriers?</a:t>
            </a:r>
            <a:endParaRPr lang="en-US" dirty="0"/>
          </a:p>
        </p:txBody>
      </p:sp>
      <p:sp>
        <p:nvSpPr>
          <p:cNvPr id="3" name="Content Placeholder 2"/>
          <p:cNvSpPr>
            <a:spLocks noGrp="1"/>
          </p:cNvSpPr>
          <p:nvPr>
            <p:ph idx="1"/>
          </p:nvPr>
        </p:nvSpPr>
        <p:spPr/>
        <p:txBody>
          <a:bodyPr/>
          <a:lstStyle/>
          <a:p>
            <a:r>
              <a:rPr lang="en-US" dirty="0" smtClean="0"/>
              <a:t>The way we’ve always done it! (at all levels)</a:t>
            </a:r>
          </a:p>
          <a:p>
            <a:r>
              <a:rPr lang="en-US" dirty="0" smtClean="0"/>
              <a:t>Motivation/Incentives (why should I?)</a:t>
            </a:r>
          </a:p>
          <a:p>
            <a:r>
              <a:rPr lang="en-US" dirty="0" smtClean="0"/>
              <a:t>Infrastructure can’t support</a:t>
            </a:r>
          </a:p>
          <a:p>
            <a:r>
              <a:rPr lang="en-US" dirty="0" smtClean="0"/>
              <a:t>Can’t do one, why do all?</a:t>
            </a:r>
          </a:p>
          <a:p>
            <a:r>
              <a:rPr lang="en-US" dirty="0" smtClean="0"/>
              <a:t>Nothing to compare to</a:t>
            </a:r>
          </a:p>
          <a:p>
            <a:r>
              <a:rPr lang="en-US" dirty="0" smtClean="0"/>
              <a:t>Let the experts figure it out</a:t>
            </a:r>
          </a:p>
          <a:p>
            <a:r>
              <a:rPr lang="en-US" dirty="0" smtClean="0"/>
              <a:t>Start-up </a:t>
            </a:r>
            <a:r>
              <a:rPr lang="en-US" dirty="0" smtClean="0"/>
              <a:t>capital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Changing Myths</a:t>
            </a:r>
            <a:endParaRPr lang="en-US" dirty="0"/>
          </a:p>
        </p:txBody>
      </p:sp>
      <p:sp>
        <p:nvSpPr>
          <p:cNvPr id="3" name="Content Placeholder 2"/>
          <p:cNvSpPr>
            <a:spLocks noGrp="1"/>
          </p:cNvSpPr>
          <p:nvPr>
            <p:ph idx="1"/>
          </p:nvPr>
        </p:nvSpPr>
        <p:spPr>
          <a:xfrm>
            <a:off x="457200" y="1600200"/>
            <a:ext cx="8153400" cy="5029200"/>
          </a:xfrm>
        </p:spPr>
        <p:txBody>
          <a:bodyPr>
            <a:normAutofit fontScale="62500" lnSpcReduction="20000"/>
          </a:bodyPr>
          <a:lstStyle/>
          <a:p>
            <a:r>
              <a:rPr lang="en-US" b="1" dirty="0" smtClean="0"/>
              <a:t>Myth: Crisis is a powerful impetus for change</a:t>
            </a:r>
            <a:r>
              <a:rPr lang="en-US" dirty="0" smtClean="0"/>
              <a:t> </a:t>
            </a:r>
          </a:p>
          <a:p>
            <a:r>
              <a:rPr lang="en-US" b="1" dirty="0" smtClean="0"/>
              <a:t>Reality:</a:t>
            </a:r>
            <a:r>
              <a:rPr lang="en-US" dirty="0" smtClean="0"/>
              <a:t> Ninety percent of patients who've had coronary bypasses don't sustain changes in the unhealthy lifestyles that worsen their severe heart disease and greatly threaten their lives. </a:t>
            </a:r>
          </a:p>
          <a:p>
            <a:r>
              <a:rPr lang="en-US" b="1" dirty="0" smtClean="0"/>
              <a:t>Myth: Change is motivated by fear</a:t>
            </a:r>
            <a:r>
              <a:rPr lang="en-US" dirty="0" smtClean="0"/>
              <a:t> </a:t>
            </a:r>
          </a:p>
          <a:p>
            <a:r>
              <a:rPr lang="en-US" b="1" dirty="0" smtClean="0"/>
              <a:t>Reality:</a:t>
            </a:r>
            <a:r>
              <a:rPr lang="en-US" dirty="0" smtClean="0"/>
              <a:t> It's too easy for people to go into denial of the bad things that might happen to them. Compelling, positive visions of the future are a much stronger inspiration for change. </a:t>
            </a:r>
          </a:p>
          <a:p>
            <a:r>
              <a:rPr lang="en-US" b="1" dirty="0" smtClean="0"/>
              <a:t>Myth: The facts will set us free</a:t>
            </a:r>
            <a:r>
              <a:rPr lang="en-US" dirty="0" smtClean="0"/>
              <a:t> </a:t>
            </a:r>
          </a:p>
          <a:p>
            <a:r>
              <a:rPr lang="en-US" b="1" dirty="0" smtClean="0"/>
              <a:t>Reality:</a:t>
            </a:r>
            <a:r>
              <a:rPr lang="en-US" dirty="0" smtClean="0"/>
              <a:t> Our thinking is guided by narratives, not facts. When a fact doesn't fit our conceptual "frames" -- the metaphors we use to make sense of the world -- we reject it. Also, change is inspired best by emotional appeals rather than factual statements. </a:t>
            </a:r>
          </a:p>
          <a:p>
            <a:r>
              <a:rPr lang="en-US" b="1" dirty="0" smtClean="0"/>
              <a:t>Myth: Small, gradual changes are always easier to make and sustain </a:t>
            </a:r>
            <a:endParaRPr lang="en-US" dirty="0" smtClean="0"/>
          </a:p>
          <a:p>
            <a:r>
              <a:rPr lang="en-US" b="1" dirty="0" smtClean="0"/>
              <a:t>Reality:</a:t>
            </a:r>
            <a:r>
              <a:rPr lang="en-US" dirty="0" smtClean="0"/>
              <a:t> Radical, sweeping changes are often easier because they quickly yield benefits. </a:t>
            </a:r>
          </a:p>
          <a:p>
            <a:r>
              <a:rPr lang="en-US" b="1" dirty="0" smtClean="0"/>
              <a:t>Myth: We can't change because our brains become "hardwired" early in life</a:t>
            </a:r>
            <a:r>
              <a:rPr lang="en-US" dirty="0" smtClean="0"/>
              <a:t> </a:t>
            </a:r>
          </a:p>
          <a:p>
            <a:r>
              <a:rPr lang="en-US" b="1" dirty="0" smtClean="0"/>
              <a:t>Reality:</a:t>
            </a:r>
            <a:r>
              <a:rPr lang="en-US" dirty="0" smtClean="0"/>
              <a:t> Our brains have extraordinary "plasticity," meaning that we can continue learning complex new things throughout our lives -- assuming we remain truly active and engaged.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lstStyle/>
          <a:p>
            <a:r>
              <a:rPr lang="en-US" b="1" dirty="0" smtClean="0"/>
              <a:t>Methods for Changing Behavior and Thoughts</a:t>
            </a:r>
            <a:r>
              <a:rPr lang="en-US" dirty="0" smtClean="0"/>
              <a:t/>
            </a:r>
            <a:br>
              <a:rPr lang="en-US" dirty="0" smtClean="0"/>
            </a:br>
            <a:r>
              <a:rPr lang="en-US" dirty="0" smtClean="0"/>
              <a:t>Mark </a:t>
            </a:r>
            <a:r>
              <a:rPr lang="en-US" dirty="0" err="1" smtClean="0"/>
              <a:t>Dombeck</a:t>
            </a:r>
            <a:r>
              <a:rPr lang="en-US" dirty="0" smtClean="0"/>
              <a:t>, Ph.D. and </a:t>
            </a:r>
            <a:r>
              <a:rPr lang="en-US" dirty="0" err="1" smtClean="0"/>
              <a:t>Jolyn</a:t>
            </a:r>
            <a:r>
              <a:rPr lang="en-US" dirty="0" smtClean="0"/>
              <a:t> Wells-Moran, Ph.D.</a:t>
            </a:r>
          </a:p>
          <a:p>
            <a:r>
              <a:rPr lang="en-US" b="1" dirty="0" smtClean="0"/>
              <a:t>Five Myths About Changing Behavior, Alan </a:t>
            </a:r>
            <a:r>
              <a:rPr lang="en-US" b="1" dirty="0" err="1" smtClean="0"/>
              <a:t>Deutschman</a:t>
            </a:r>
            <a:endParaRPr lang="en-US" b="1" dirty="0" smtClean="0"/>
          </a:p>
          <a:p>
            <a:r>
              <a:rPr lang="en-US" b="1" dirty="0" smtClean="0">
                <a:hlinkClick r:id="rId3"/>
              </a:rPr>
              <a:t>www.greenatworkmag.com</a:t>
            </a:r>
            <a:endParaRPr lang="en-US" b="1" dirty="0" smtClean="0"/>
          </a:p>
          <a:p>
            <a:r>
              <a:rPr lang="en-US" b="1" dirty="0" smtClean="0">
                <a:hlinkClick r:id="rId4"/>
              </a:rPr>
              <a:t>www.carbonfootprint.com</a:t>
            </a:r>
            <a:endParaRPr lang="en-US" b="1" dirty="0" smtClean="0"/>
          </a:p>
          <a:p>
            <a:r>
              <a:rPr lang="en-US" b="1" dirty="0" smtClean="0">
                <a:hlinkClick r:id="rId5"/>
              </a:rPr>
              <a:t>www.ivillage.com/green</a:t>
            </a:r>
            <a:endParaRPr lang="en-US" b="1" dirty="0" smtClean="0"/>
          </a:p>
          <a:p>
            <a:r>
              <a:rPr lang="en-US" b="1" dirty="0" smtClean="0">
                <a:hlinkClick r:id="rId6"/>
              </a:rPr>
              <a:t>www.payitgreen.org</a:t>
            </a:r>
            <a:r>
              <a:rPr lang="en-US" b="1"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“Going Green”</a:t>
            </a:r>
            <a:endParaRPr lang="en-US" dirty="0"/>
          </a:p>
        </p:txBody>
      </p:sp>
      <p:sp>
        <p:nvSpPr>
          <p:cNvPr id="3" name="Content Placeholder 2"/>
          <p:cNvSpPr>
            <a:spLocks noGrp="1"/>
          </p:cNvSpPr>
          <p:nvPr>
            <p:ph idx="1"/>
          </p:nvPr>
        </p:nvSpPr>
        <p:spPr/>
        <p:txBody>
          <a:bodyPr/>
          <a:lstStyle/>
          <a:p>
            <a:r>
              <a:rPr lang="en-US" dirty="0" smtClean="0"/>
              <a:t>“GREEN” refers to almost anything that places a high or higher priority on environmental concerns or activities.</a:t>
            </a:r>
          </a:p>
          <a:p>
            <a:r>
              <a:rPr lang="en-US" dirty="0" smtClean="0"/>
              <a:t>“Going Green” refers to the process of making deliberate decisions to lighten your ecological footprint.  </a:t>
            </a:r>
          </a:p>
          <a:p>
            <a:r>
              <a:rPr lang="en-US" dirty="0" smtClean="0"/>
              <a:t>To GO GREEN is to make changes in your life and aspects of your daily routine to be form environmentally habits.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88259"/>
            <a:ext cx="8534400" cy="1461247"/>
          </a:xfrm>
        </p:spPr>
        <p:txBody>
          <a:bodyPr/>
          <a:lstStyle/>
          <a:p>
            <a:pPr algn="ctr"/>
            <a:r>
              <a:rPr lang="en-US" dirty="0" smtClean="0"/>
              <a:t>Key Elements of Greening Up</a:t>
            </a:r>
            <a:endParaRPr lang="en-US" dirty="0"/>
          </a:p>
        </p:txBody>
      </p:sp>
      <p:sp>
        <p:nvSpPr>
          <p:cNvPr id="9" name="Content Placeholder 8"/>
          <p:cNvSpPr>
            <a:spLocks noGrp="1"/>
          </p:cNvSpPr>
          <p:nvPr>
            <p:ph sz="half" idx="1"/>
          </p:nvPr>
        </p:nvSpPr>
        <p:spPr/>
        <p:txBody>
          <a:bodyPr>
            <a:normAutofit/>
          </a:bodyPr>
          <a:lstStyle/>
          <a:p>
            <a:r>
              <a:rPr lang="en-US" sz="2000" dirty="0" smtClean="0"/>
              <a:t>Awareness – You as an individual can make a difference</a:t>
            </a:r>
          </a:p>
          <a:p>
            <a:r>
              <a:rPr lang="en-US" sz="2000" dirty="0" smtClean="0"/>
              <a:t>Education – Be aware of the details that make a difference</a:t>
            </a:r>
          </a:p>
          <a:p>
            <a:r>
              <a:rPr lang="en-US" sz="2000" dirty="0" smtClean="0"/>
              <a:t>Action – Act upon the things you can do and support the things you can’t</a:t>
            </a:r>
            <a:endParaRPr lang="en-US" sz="2000" dirty="0"/>
          </a:p>
        </p:txBody>
      </p:sp>
      <p:pic>
        <p:nvPicPr>
          <p:cNvPr id="11" name="Content Placeholder 10" descr="awareness education action.bmp"/>
          <p:cNvPicPr>
            <a:picLocks noGrp="1" noChangeAspect="1"/>
          </p:cNvPicPr>
          <p:nvPr>
            <p:ph sz="half" idx="2"/>
          </p:nvPr>
        </p:nvPicPr>
        <p:blipFill>
          <a:blip r:embed="rId2" cstate="print"/>
          <a:stretch>
            <a:fillRect/>
          </a:stretch>
        </p:blipFill>
        <p:spPr>
          <a:xfrm>
            <a:off x="4760913" y="2224881"/>
            <a:ext cx="3429000" cy="3429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Green Library</a:t>
            </a:r>
            <a:endParaRPr lang="en-US" dirty="0"/>
          </a:p>
        </p:txBody>
      </p:sp>
      <p:sp>
        <p:nvSpPr>
          <p:cNvPr id="3" name="Content Placeholder 2"/>
          <p:cNvSpPr>
            <a:spLocks noGrp="1"/>
          </p:cNvSpPr>
          <p:nvPr>
            <p:ph idx="1"/>
          </p:nvPr>
        </p:nvSpPr>
        <p:spPr>
          <a:xfrm>
            <a:off x="914400" y="1447800"/>
            <a:ext cx="7239000" cy="4953000"/>
          </a:xfrm>
        </p:spPr>
        <p:txBody>
          <a:bodyPr>
            <a:normAutofit/>
          </a:bodyPr>
          <a:lstStyle/>
          <a:p>
            <a:r>
              <a:rPr lang="en-US" sz="2800" dirty="0" smtClean="0"/>
              <a:t>Facilities - Awareness</a:t>
            </a:r>
          </a:p>
          <a:p>
            <a:pPr lvl="1"/>
            <a:r>
              <a:rPr lang="en-US" dirty="0" smtClean="0"/>
              <a:t>Campus hub</a:t>
            </a:r>
          </a:p>
          <a:p>
            <a:pPr lvl="1"/>
            <a:r>
              <a:rPr lang="en-US" dirty="0" smtClean="0"/>
              <a:t>Shared reasons to visit</a:t>
            </a:r>
          </a:p>
          <a:p>
            <a:r>
              <a:rPr lang="en-US" sz="2800" dirty="0" smtClean="0"/>
              <a:t>Resources - Education</a:t>
            </a:r>
          </a:p>
          <a:p>
            <a:pPr lvl="1"/>
            <a:r>
              <a:rPr lang="en-US" dirty="0" smtClean="0"/>
              <a:t>Print, electronic, Web 2.0</a:t>
            </a:r>
          </a:p>
          <a:p>
            <a:pPr lvl="1"/>
            <a:r>
              <a:rPr lang="en-US" dirty="0" err="1" smtClean="0"/>
              <a:t>Wayfinders</a:t>
            </a:r>
            <a:r>
              <a:rPr lang="en-US" dirty="0" smtClean="0"/>
              <a:t>, guides, training</a:t>
            </a:r>
          </a:p>
          <a:p>
            <a:r>
              <a:rPr lang="en-US" sz="2800" dirty="0" smtClean="0"/>
              <a:t>Staffing - Action</a:t>
            </a:r>
          </a:p>
          <a:p>
            <a:pPr lvl="1"/>
            <a:r>
              <a:rPr lang="en-US" dirty="0" smtClean="0"/>
              <a:t>Common vision, involvement</a:t>
            </a:r>
          </a:p>
          <a:p>
            <a:pPr lvl="1"/>
            <a:r>
              <a:rPr lang="en-US" dirty="0" smtClean="0"/>
              <a:t>Providing support for others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a:t>
            </a:r>
            <a:r>
              <a:rPr lang="en-US" dirty="0" smtClean="0"/>
              <a:t>are </a:t>
            </a:r>
            <a:r>
              <a:rPr lang="en-US" dirty="0" smtClean="0"/>
              <a:t>your Partners?</a:t>
            </a:r>
            <a:endParaRPr lang="en-US" dirty="0"/>
          </a:p>
        </p:txBody>
      </p:sp>
      <p:sp>
        <p:nvSpPr>
          <p:cNvPr id="3" name="Content Placeholder 2"/>
          <p:cNvSpPr>
            <a:spLocks noGrp="1"/>
          </p:cNvSpPr>
          <p:nvPr>
            <p:ph idx="1"/>
          </p:nvPr>
        </p:nvSpPr>
        <p:spPr/>
        <p:txBody>
          <a:bodyPr>
            <a:normAutofit lnSpcReduction="10000"/>
          </a:bodyPr>
          <a:lstStyle/>
          <a:p>
            <a:r>
              <a:rPr lang="en-US" dirty="0" smtClean="0"/>
              <a:t>Who are your partners?  Don’t be isolated </a:t>
            </a:r>
          </a:p>
          <a:p>
            <a:pPr lvl="1"/>
            <a:r>
              <a:rPr lang="en-US" dirty="0" smtClean="0"/>
              <a:t>What is going on in your community?</a:t>
            </a:r>
          </a:p>
          <a:p>
            <a:pPr lvl="2"/>
            <a:r>
              <a:rPr lang="en-US" dirty="0" smtClean="0"/>
              <a:t>Office of Waste Reduction and Recycling</a:t>
            </a:r>
          </a:p>
          <a:p>
            <a:pPr lvl="1"/>
            <a:r>
              <a:rPr lang="en-US" dirty="0" smtClean="0"/>
              <a:t>What impact does your higher organization’s recycling efforts have on YOU?</a:t>
            </a:r>
          </a:p>
          <a:p>
            <a:pPr lvl="2"/>
            <a:r>
              <a:rPr lang="en-US" dirty="0" smtClean="0"/>
              <a:t>Facilities, physical plant, county maintenance</a:t>
            </a:r>
          </a:p>
          <a:p>
            <a:pPr lvl="1"/>
            <a:r>
              <a:rPr lang="en-US" dirty="0" smtClean="0"/>
              <a:t>What other organizations can you attach to in order to share the ride?</a:t>
            </a:r>
          </a:p>
          <a:p>
            <a:pPr lvl="2"/>
            <a:r>
              <a:rPr lang="en-US" dirty="0" smtClean="0"/>
              <a:t>Healthy Guilford, Share the Ride</a:t>
            </a:r>
          </a:p>
          <a:p>
            <a:pPr lvl="1"/>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Behaviors/Instincts/Habits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behavior is something that you do; some action that you take. Conventionally, a behavior is something that you act out physically, such as taking a walk, or smoking a cigarette, or rolling your eyes when your spouse is complaining. However, behaviors can be subtle, non-physical things too. Thinking can be considered a behavior, for instance.</a:t>
            </a:r>
          </a:p>
          <a:p>
            <a:r>
              <a:rPr lang="en-US" dirty="0" smtClean="0"/>
              <a:t>Instincts often help habits develop.</a:t>
            </a:r>
          </a:p>
          <a:p>
            <a:r>
              <a:rPr lang="en-US" dirty="0" smtClean="0"/>
              <a:t>Habits are different than instincts because they are learned. Habits are formed by practice, and without practice, for example, you could never have walked up to a computer for the first time and type 90 words a minute. A habit is any behavior that is repeated often enough to become automatic and almost effortless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Theory Methods</a:t>
            </a:r>
            <a:endParaRPr lang="en-US" dirty="0"/>
          </a:p>
        </p:txBody>
      </p:sp>
      <p:sp>
        <p:nvSpPr>
          <p:cNvPr id="3" name="Content Placeholder 2"/>
          <p:cNvSpPr>
            <a:spLocks noGrp="1"/>
          </p:cNvSpPr>
          <p:nvPr>
            <p:ph idx="1"/>
          </p:nvPr>
        </p:nvSpPr>
        <p:spPr>
          <a:xfrm>
            <a:off x="533400" y="1752600"/>
            <a:ext cx="8382000" cy="4419599"/>
          </a:xfrm>
        </p:spPr>
        <p:txBody>
          <a:bodyPr>
            <a:normAutofit fontScale="85000" lnSpcReduction="20000"/>
          </a:bodyPr>
          <a:lstStyle/>
          <a:p>
            <a:r>
              <a:rPr lang="en-US" b="1" dirty="0" smtClean="0"/>
              <a:t>Positive reinforcement </a:t>
            </a:r>
            <a:r>
              <a:rPr lang="en-US" dirty="0" smtClean="0"/>
              <a:t>is what most people think of when they hear the word "reward". This type of situation occurs when you provide a desired thing. Your child gets straight "A"s on her report card, and as a reward, you take her out for ice cream.</a:t>
            </a:r>
            <a:br>
              <a:rPr lang="en-US" dirty="0" smtClean="0"/>
            </a:br>
            <a:endParaRPr lang="en-US" dirty="0" smtClean="0"/>
          </a:p>
          <a:p>
            <a:r>
              <a:rPr lang="en-US" b="1" dirty="0" smtClean="0"/>
              <a:t>Positive punishment</a:t>
            </a:r>
            <a:r>
              <a:rPr lang="en-US" dirty="0" smtClean="0"/>
              <a:t> is the classical kind of punishment that occurs when an aversive event follows the behavior. If you irritate a dog by yanking on his ears, and it bites you, you will be less likely to yank on the dog's ears in the future. Similarly, if you drive faster than the speed limit and get a hefty ticket, you will be less likely (in theory) to speed in the future. </a:t>
            </a:r>
          </a:p>
          <a:p>
            <a:r>
              <a:rPr lang="en-US" b="1" dirty="0" smtClean="0"/>
              <a:t>Negative reinforcement</a:t>
            </a:r>
            <a:r>
              <a:rPr lang="en-US" dirty="0" smtClean="0"/>
              <a:t> occurs when you take away an aversive thing. A great example is built into our cars: the annoying buzzer or chime stops when you fasten your seat belt. </a:t>
            </a:r>
          </a:p>
          <a:p>
            <a:r>
              <a:rPr lang="en-US" b="1" dirty="0" smtClean="0"/>
              <a:t>Negative punishment</a:t>
            </a:r>
            <a:r>
              <a:rPr lang="en-US" dirty="0" smtClean="0"/>
              <a:t> occurs when you take away a desired thing. Your child acts up while watching a favorite TV show, and as punishment, you turn the TV off</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Changing Behaviors</a:t>
            </a:r>
            <a:endParaRPr lang="en-US" dirty="0"/>
          </a:p>
        </p:txBody>
      </p:sp>
      <p:sp>
        <p:nvSpPr>
          <p:cNvPr id="3" name="Content Placeholder 2"/>
          <p:cNvSpPr>
            <a:spLocks noGrp="1"/>
          </p:cNvSpPr>
          <p:nvPr>
            <p:ph idx="1"/>
          </p:nvPr>
        </p:nvSpPr>
        <p:spPr/>
        <p:txBody>
          <a:bodyPr>
            <a:normAutofit lnSpcReduction="10000"/>
          </a:bodyPr>
          <a:lstStyle/>
          <a:p>
            <a:r>
              <a:rPr lang="en-US" dirty="0" smtClean="0"/>
              <a:t>Positive Reinforcement - Rewarding individually and celebrating collectively positive “green” actions</a:t>
            </a:r>
          </a:p>
          <a:p>
            <a:r>
              <a:rPr lang="en-US" dirty="0" smtClean="0"/>
              <a:t>Positive Punishment - Demonstrating the consequences of poor “green” habits, i.e. establishing social expectations</a:t>
            </a:r>
          </a:p>
          <a:p>
            <a:r>
              <a:rPr lang="en-US" dirty="0" smtClean="0"/>
              <a:t>Negative Reinforcement – gentle reminders, shared observations, team/buddy approach to calling out bad habits</a:t>
            </a:r>
          </a:p>
          <a:p>
            <a:r>
              <a:rPr lang="en-US" dirty="0" smtClean="0"/>
              <a:t>Negative Punishment – take away the temptations of poor green habits, or make them </a:t>
            </a:r>
            <a:r>
              <a:rPr lang="en-US" dirty="0" smtClean="0"/>
              <a:t>inconvenient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Create a Brand</a:t>
            </a:r>
            <a:endParaRPr lang="en-US" dirty="0"/>
          </a:p>
        </p:txBody>
      </p:sp>
      <p:sp>
        <p:nvSpPr>
          <p:cNvPr id="3" name="Content Placeholder 2"/>
          <p:cNvSpPr>
            <a:spLocks noGrp="1"/>
          </p:cNvSpPr>
          <p:nvPr>
            <p:ph idx="1"/>
          </p:nvPr>
        </p:nvSpPr>
        <p:spPr/>
        <p:txBody>
          <a:bodyPr>
            <a:normAutofit lnSpcReduction="10000"/>
          </a:bodyPr>
          <a:lstStyle/>
          <a:p>
            <a:r>
              <a:rPr lang="en-US" dirty="0" smtClean="0"/>
              <a:t>Make “Green” practices part of the organizational culture</a:t>
            </a:r>
          </a:p>
          <a:p>
            <a:r>
              <a:rPr lang="en-US" dirty="0" smtClean="0"/>
              <a:t>Communicate and hold forums, focus groups sessions, brain storm for ideas</a:t>
            </a:r>
          </a:p>
          <a:p>
            <a:r>
              <a:rPr lang="en-US" dirty="0" smtClean="0"/>
              <a:t>Take an ethical stand on the social responsibility aspect</a:t>
            </a:r>
          </a:p>
          <a:p>
            <a:r>
              <a:rPr lang="en-US" dirty="0" smtClean="0"/>
              <a:t>Develop statistics to make your argument</a:t>
            </a:r>
          </a:p>
          <a:p>
            <a:r>
              <a:rPr lang="en-US" dirty="0" smtClean="0"/>
              <a:t>Don’t forget all aspects of green including health, safety and cost</a:t>
            </a:r>
            <a:endParaRPr lang="en-US" dirty="0"/>
          </a:p>
        </p:txBody>
      </p:sp>
    </p:spTree>
  </p:cSld>
  <p:clrMapOvr>
    <a:masterClrMapping/>
  </p:clrMapOvr>
</p:sld>
</file>

<file path=ppt/theme/theme1.xml><?xml version="1.0" encoding="utf-8"?>
<a:theme xmlns:a="http://schemas.openxmlformats.org/drawingml/2006/main" name="Fresh">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Fresh">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resh">
      <a:fillStyleLst>
        <a:solidFill>
          <a:schemeClr val="phClr"/>
        </a:solidFill>
        <a:solidFill>
          <a:schemeClr val="phClr">
            <a:tint val="70000"/>
            <a:satMod val="115000"/>
          </a:schemeClr>
        </a:solidFill>
        <a:solidFill>
          <a:schemeClr val="phClr">
            <a:shade val="80000"/>
            <a:satMod val="115000"/>
          </a:schemeClr>
        </a:solidFill>
      </a:fillStyleLst>
      <a:lnStyleLst>
        <a:ln w="25400" cap="flat" cmpd="sng" algn="ctr">
          <a:solidFill>
            <a:schemeClr val="phClr">
              <a:shade val="95000"/>
              <a:satMod val="105000"/>
            </a:schemeClr>
          </a:solidFill>
          <a:prstDash val="solid"/>
          <a:miter/>
        </a:ln>
        <a:ln w="50800" cap="flat" cmpd="sng" algn="ctr">
          <a:solidFill>
            <a:schemeClr val="phClr"/>
          </a:solidFill>
          <a:prstDash val="solid"/>
          <a:miter/>
        </a:ln>
        <a:ln w="76200" cap="flat" cmpd="thickThin" algn="ctr">
          <a:solidFill>
            <a:schemeClr val="phClr">
              <a:alpha val="80000"/>
            </a:schemeClr>
          </a:solidFill>
          <a:prstDash val="solid"/>
          <a:miter/>
        </a:ln>
      </a:lnStyleLst>
      <a:effectStyleLst>
        <a:effectStyle>
          <a:effectLst/>
        </a:effectStyle>
        <a:effectStyle>
          <a:effectLst>
            <a:outerShdw blurRad="63500" sx="101000" sy="101000" rotWithShape="0">
              <a:srgbClr val="FFFFFF">
                <a:alpha val="50000"/>
              </a:srgbClr>
            </a:outerShdw>
          </a:effectLst>
        </a:effectStyle>
        <a:effectStyle>
          <a:effectLst>
            <a:innerShdw blurRad="101600">
              <a:srgbClr val="FFFFFF">
                <a:alpha val="75000"/>
              </a:srgbClr>
            </a:innerShdw>
            <a:outerShdw blurRad="63500" sx="101000" sy="101000" rotWithShape="0">
              <a:srgbClr val="FFFFFF">
                <a:alpha val="50000"/>
              </a:srgbClr>
            </a:outerShdw>
            <a:reflection blurRad="12700" stA="30000" endPos="35000" dist="38100" dir="5400000" sy="-100000" rotWithShape="0"/>
          </a:effectLst>
          <a:scene3d>
            <a:camera prst="orthographicFront">
              <a:rot lat="0" lon="0" rev="0"/>
            </a:camera>
            <a:lightRig rig="balanced" dir="t">
              <a:rot lat="0" lon="0" rev="30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Fresh</Template>
  <TotalTime>331</TotalTime>
  <Words>757</Words>
  <Application>Microsoft Office PowerPoint</Application>
  <PresentationFormat>On-screen Show (4:3)</PresentationFormat>
  <Paragraphs>82</Paragraphs>
  <Slides>12</Slides>
  <Notes>8</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Fresh</vt:lpstr>
      <vt:lpstr>It’s Not Easy Being Green</vt:lpstr>
      <vt:lpstr>“Going Green”</vt:lpstr>
      <vt:lpstr>Key Elements of Greening Up</vt:lpstr>
      <vt:lpstr>The Green Library</vt:lpstr>
      <vt:lpstr>Who are your Partners?</vt:lpstr>
      <vt:lpstr>Behaviors/Instincts/Habits</vt:lpstr>
      <vt:lpstr>Learning Theory Methods</vt:lpstr>
      <vt:lpstr>Changing Behaviors</vt:lpstr>
      <vt:lpstr>Create a Brand</vt:lpstr>
      <vt:lpstr>What Are the Barriers?</vt:lpstr>
      <vt:lpstr>Behavior Changing Myths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Not Easy Being Green</dc:title>
  <dc:creator>Leslie Crumpton</dc:creator>
  <cp:lastModifiedBy>macrumpt</cp:lastModifiedBy>
  <cp:revision>29</cp:revision>
  <dcterms:created xsi:type="dcterms:W3CDTF">2009-05-12T00:30:01Z</dcterms:created>
  <dcterms:modified xsi:type="dcterms:W3CDTF">2009-05-14T17:42:21Z</dcterms:modified>
</cp:coreProperties>
</file>