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Lst>
  <p:notesMasterIdLst>
    <p:notesMasterId r:id="rId50"/>
  </p:notesMasterIdLst>
  <p:handoutMasterIdLst>
    <p:handoutMasterId r:id="rId51"/>
  </p:handoutMasterIdLst>
  <p:sldIdLst>
    <p:sldId id="256" r:id="rId6"/>
    <p:sldId id="259" r:id="rId7"/>
    <p:sldId id="260" r:id="rId8"/>
    <p:sldId id="261" r:id="rId9"/>
    <p:sldId id="262" r:id="rId10"/>
    <p:sldId id="309" r:id="rId11"/>
    <p:sldId id="301" r:id="rId12"/>
    <p:sldId id="263" r:id="rId13"/>
    <p:sldId id="310" r:id="rId14"/>
    <p:sldId id="264" r:id="rId15"/>
    <p:sldId id="266" r:id="rId16"/>
    <p:sldId id="292" r:id="rId17"/>
    <p:sldId id="268" r:id="rId18"/>
    <p:sldId id="269" r:id="rId19"/>
    <p:sldId id="298" r:id="rId20"/>
    <p:sldId id="270" r:id="rId21"/>
    <p:sldId id="300" r:id="rId22"/>
    <p:sldId id="271" r:id="rId23"/>
    <p:sldId id="299" r:id="rId24"/>
    <p:sldId id="293" r:id="rId25"/>
    <p:sldId id="273" r:id="rId26"/>
    <p:sldId id="274" r:id="rId27"/>
    <p:sldId id="303" r:id="rId28"/>
    <p:sldId id="275" r:id="rId29"/>
    <p:sldId id="307" r:id="rId30"/>
    <p:sldId id="276" r:id="rId31"/>
    <p:sldId id="308" r:id="rId32"/>
    <p:sldId id="294" r:id="rId33"/>
    <p:sldId id="278" r:id="rId34"/>
    <p:sldId id="279" r:id="rId35"/>
    <p:sldId id="286" r:id="rId36"/>
    <p:sldId id="287" r:id="rId37"/>
    <p:sldId id="288" r:id="rId38"/>
    <p:sldId id="280" r:id="rId39"/>
    <p:sldId id="289" r:id="rId40"/>
    <p:sldId id="290" r:id="rId41"/>
    <p:sldId id="296" r:id="rId42"/>
    <p:sldId id="281" r:id="rId43"/>
    <p:sldId id="297" r:id="rId44"/>
    <p:sldId id="302" r:id="rId45"/>
    <p:sldId id="295" r:id="rId46"/>
    <p:sldId id="283" r:id="rId47"/>
    <p:sldId id="257" r:id="rId48"/>
    <p:sldId id="28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A42A"/>
    <a:srgbClr val="2FB8AC"/>
    <a:srgbClr val="046D8B"/>
    <a:srgbClr val="ECBE13"/>
    <a:srgbClr val="F8F8F8"/>
    <a:srgbClr val="30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9" autoAdjust="0"/>
    <p:restoredTop sz="94660"/>
  </p:normalViewPr>
  <p:slideViewPr>
    <p:cSldViewPr>
      <p:cViewPr>
        <p:scale>
          <a:sx n="86" d="100"/>
          <a:sy n="86" d="100"/>
        </p:scale>
        <p:origin x="-1002"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8BB375-B0F6-4E4C-9A8E-90A793AF59A3}" type="datetimeFigureOut">
              <a:rPr lang="en-US" smtClean="0"/>
              <a:t>6/27/2012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347E46-9D87-4CD4-9870-E20DAAF831B6}" type="slidenum">
              <a:rPr lang="en-US" smtClean="0"/>
              <a:t>‹#›</a:t>
            </a:fld>
            <a:endParaRPr lang="en-US"/>
          </a:p>
        </p:txBody>
      </p:sp>
    </p:spTree>
    <p:extLst>
      <p:ext uri="{BB962C8B-B14F-4D97-AF65-F5344CB8AC3E}">
        <p14:creationId xmlns:p14="http://schemas.microsoft.com/office/powerpoint/2010/main" val="3020643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3A4B44-0773-4B60-A98C-13A2AD805268}" type="datetimeFigureOut">
              <a:rPr lang="en-US" smtClean="0"/>
              <a:pPr/>
              <a:t>6/27/2012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CECC8D-244B-473A-872F-11B3BF73154A}" type="slidenum">
              <a:rPr lang="en-US" smtClean="0"/>
              <a:pPr/>
              <a:t>‹#›</a:t>
            </a:fld>
            <a:endParaRPr lang="en-US"/>
          </a:p>
        </p:txBody>
      </p:sp>
    </p:spTree>
    <p:extLst>
      <p:ext uri="{BB962C8B-B14F-4D97-AF65-F5344CB8AC3E}">
        <p14:creationId xmlns:p14="http://schemas.microsoft.com/office/powerpoint/2010/main" val="229231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 building this as a shell based</a:t>
            </a:r>
            <a:r>
              <a:rPr lang="en-US" baseline="0" dirty="0" smtClean="0"/>
              <a:t> entirely on our outline. If ya’ll want more pages for your sections beyond on each header—you’ll need to let me know exactly what you want and if you want bullets, images, etc.</a:t>
            </a:r>
            <a:endParaRPr lang="en-US" baseline="0" smtClean="0"/>
          </a:p>
          <a:p>
            <a:endParaRPr lang="en-US"/>
          </a:p>
        </p:txBody>
      </p:sp>
      <p:sp>
        <p:nvSpPr>
          <p:cNvPr id="4" name="Slide Number Placeholder 3"/>
          <p:cNvSpPr>
            <a:spLocks noGrp="1"/>
          </p:cNvSpPr>
          <p:nvPr>
            <p:ph type="sldNum" sz="quarter" idx="10"/>
          </p:nvPr>
        </p:nvSpPr>
        <p:spPr/>
        <p:txBody>
          <a:bodyPr/>
          <a:lstStyle/>
          <a:p>
            <a:fld id="{01CECC8D-244B-473A-872F-11B3BF73154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Thinking scenic</a:t>
            </a:r>
            <a:r>
              <a:rPr lang="en-US" baseline="0" dirty="0" smtClean="0"/>
              <a:t> shots of our campuses/cities</a:t>
            </a:r>
            <a:endParaRPr lang="en-US" dirty="0"/>
          </a:p>
        </p:txBody>
      </p:sp>
      <p:sp>
        <p:nvSpPr>
          <p:cNvPr id="4" name="Slide Number Placeholder 3"/>
          <p:cNvSpPr>
            <a:spLocks noGrp="1"/>
          </p:cNvSpPr>
          <p:nvPr>
            <p:ph type="sldNum" sz="quarter" idx="10"/>
          </p:nvPr>
        </p:nvSpPr>
        <p:spPr/>
        <p:txBody>
          <a:bodyPr/>
          <a:lstStyle/>
          <a:p>
            <a:fld id="{01CECC8D-244B-473A-872F-11B3BF73154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Press F5 or enter presentation mode to view the poll
In an emergency during your presentation, if the poll isn't showing, navigate to this link in your web browser:
http://www.polleverywhere.com/multiple_choice_polls/NDExNTQ3MzMz</a:t>
            </a:r>
          </a:p>
          <a:p>
            <a:pPr>
              <a:spcBef>
                <a:spcPct val="0"/>
              </a:spcBef>
            </a:pPr>
            <a:endParaRPr lang="en-US" dirty="0" smtClean="0"/>
          </a:p>
          <a:p>
            <a:pPr>
              <a:spcBef>
                <a:spcPct val="0"/>
              </a:spcBef>
            </a:pPr>
            <a:r>
              <a:rPr lang="en-US" dirty="0" smtClean="0"/>
              <a:t>If you like, you can use this slide as a template for your own voting slides. You might use a slide like this if you feel your audience would</a:t>
            </a:r>
            <a:r>
              <a:rPr lang="en-US" baseline="0" dirty="0" smtClean="0"/>
              <a:t> benefit from </a:t>
            </a:r>
            <a:r>
              <a:rPr lang="en-US" dirty="0" smtClean="0"/>
              <a:t>the</a:t>
            </a:r>
            <a:r>
              <a:rPr lang="en-US" baseline="0" dirty="0" smtClean="0"/>
              <a:t> picture showing a text message on a phone.</a:t>
            </a: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1FF443-286A-4B56-B134-A4259059825C}" type="slidenum">
              <a:rPr lang="en-US">
                <a:solidFill>
                  <a:prstClr val="black"/>
                </a:solidFill>
              </a:rPr>
              <a:p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Press F5 or enter presentation mode to view the poll
In an emergency during your presentation, if the poll isn't showing, navigate to this link in your web browser:
http://www.polleverywhere.com/multiple_choice_polls/NTczNzEwMTM5</a:t>
            </a:r>
          </a:p>
          <a:p>
            <a:pPr>
              <a:spcBef>
                <a:spcPct val="0"/>
              </a:spcBef>
            </a:pPr>
            <a:endParaRPr lang="en-US" dirty="0" smtClean="0"/>
          </a:p>
          <a:p>
            <a:pPr>
              <a:spcBef>
                <a:spcPct val="0"/>
              </a:spcBef>
            </a:pPr>
            <a:r>
              <a:rPr lang="en-US" dirty="0" smtClean="0"/>
              <a:t>If you like, you can use this slide as a template for your own voting slides. You might use a slide like this if you feel your audience would</a:t>
            </a:r>
            <a:r>
              <a:rPr lang="en-US" baseline="0" dirty="0" smtClean="0"/>
              <a:t> benefit from </a:t>
            </a:r>
            <a:r>
              <a:rPr lang="en-US" dirty="0" smtClean="0"/>
              <a:t>the</a:t>
            </a:r>
            <a:r>
              <a:rPr lang="en-US" baseline="0" dirty="0" smtClean="0"/>
              <a:t> picture showing a text message on a phone.</a:t>
            </a: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1FF443-286A-4B56-B134-A4259059825C}" type="slidenum">
              <a:rPr lang="en-US">
                <a:solidFill>
                  <a:prstClr val="black"/>
                </a:solidFill>
              </a:rPr>
              <a:pPr/>
              <a:t>12</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Press F5 or enter presentation mode to view the poll
In an emergency during your presentation, if the poll isn't showing, navigate to this link in your web browser:
http://www.polleverywhere.com/free_text_polls/MTE3ODQ0OTU2</a:t>
            </a:r>
          </a:p>
          <a:p>
            <a:pPr>
              <a:spcBef>
                <a:spcPct val="0"/>
              </a:spcBef>
            </a:pPr>
            <a:endParaRPr lang="en-US" dirty="0" smtClean="0"/>
          </a:p>
          <a:p>
            <a:pPr>
              <a:spcBef>
                <a:spcPct val="0"/>
              </a:spcBef>
            </a:pPr>
            <a:r>
              <a:rPr lang="en-US" dirty="0" smtClean="0"/>
              <a:t>If you like, you can use this slide as a template for your own voting slides. You might use a slide like this if you feel your audience would</a:t>
            </a:r>
            <a:r>
              <a:rPr lang="en-US" baseline="0" dirty="0" smtClean="0"/>
              <a:t> benefit from </a:t>
            </a:r>
            <a:r>
              <a:rPr lang="en-US" dirty="0" smtClean="0"/>
              <a:t>the</a:t>
            </a:r>
            <a:r>
              <a:rPr lang="en-US" baseline="0" dirty="0" smtClean="0"/>
              <a:t> picture showing a text message on a phone.</a:t>
            </a: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1FF443-286A-4B56-B134-A4259059825C}" type="slidenum">
              <a:rPr lang="en-US">
                <a:solidFill>
                  <a:prstClr val="black"/>
                </a:solidFill>
              </a:rPr>
              <a:pPr/>
              <a:t>20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Press F5 or enter presentation mode to view the poll
In an emergency during your presentation, if the poll isn't showing, navigate to this link in your web browser:
http://www.polleverywhere.com/multiple_choice_polls/LTE5NjM4NjYxNTY</a:t>
            </a:r>
          </a:p>
          <a:p>
            <a:pPr>
              <a:spcBef>
                <a:spcPct val="0"/>
              </a:spcBef>
            </a:pPr>
            <a:endParaRPr lang="en-US" dirty="0" smtClean="0"/>
          </a:p>
          <a:p>
            <a:pPr>
              <a:spcBef>
                <a:spcPct val="0"/>
              </a:spcBef>
            </a:pPr>
            <a:r>
              <a:rPr lang="en-US" dirty="0" smtClean="0"/>
              <a:t>If you like, you can use this slide as a template for your own voting slides. You might use a slide like this if you feel your audience would</a:t>
            </a:r>
            <a:r>
              <a:rPr lang="en-US" baseline="0" dirty="0" smtClean="0"/>
              <a:t> benefit from </a:t>
            </a:r>
            <a:r>
              <a:rPr lang="en-US" dirty="0" smtClean="0"/>
              <a:t>the</a:t>
            </a:r>
            <a:r>
              <a:rPr lang="en-US" baseline="0" dirty="0" smtClean="0"/>
              <a:t> picture showing a text message on a phone.</a:t>
            </a: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1FF443-286A-4B56-B134-A4259059825C}" type="slidenum">
              <a:rPr lang="en-US">
                <a:solidFill>
                  <a:prstClr val="black"/>
                </a:solidFill>
              </a:rPr>
              <a:pPr/>
              <a:t>28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Press F5 or enter presentation mode to view the poll
In an emergency during your presentation, if the poll isn't showing, navigate to this link in your web browser:
http://www.polleverywhere.com/free_text_polls/LTE3MzczMDUzODk</a:t>
            </a:r>
          </a:p>
          <a:p>
            <a:pPr>
              <a:spcBef>
                <a:spcPct val="0"/>
              </a:spcBef>
            </a:pPr>
            <a:endParaRPr lang="en-US" dirty="0" smtClean="0"/>
          </a:p>
          <a:p>
            <a:pPr>
              <a:spcBef>
                <a:spcPct val="0"/>
              </a:spcBef>
            </a:pPr>
            <a:r>
              <a:rPr lang="en-US" dirty="0" smtClean="0"/>
              <a:t>If you like, you can use this slide as a template for your own voting slides. You might use a slide like this if you feel your audience would</a:t>
            </a:r>
            <a:r>
              <a:rPr lang="en-US" baseline="0" dirty="0" smtClean="0"/>
              <a:t> benefit from </a:t>
            </a:r>
            <a:r>
              <a:rPr lang="en-US" dirty="0" smtClean="0"/>
              <a:t>the</a:t>
            </a:r>
            <a:r>
              <a:rPr lang="en-US" baseline="0" dirty="0" smtClean="0"/>
              <a:t> picture showing a text message on a phone.</a:t>
            </a:r>
            <a:endParaRPr lang="en-US" dirty="0"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1FF443-286A-4B56-B134-A4259059825C}" type="slidenum">
              <a:rPr lang="en-US">
                <a:solidFill>
                  <a:prstClr val="black"/>
                </a:solidFill>
              </a:rPr>
              <a:pPr/>
              <a:t>41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num</a:t>
            </a:r>
            <a:r>
              <a:rPr lang="en-US" baseline="0" dirty="0" smtClean="0"/>
              <a:t>bers will need adjusting if more slides are added…DON’T FORGET!!!</a:t>
            </a:r>
            <a:endParaRPr lang="en-US" dirty="0"/>
          </a:p>
        </p:txBody>
      </p:sp>
      <p:sp>
        <p:nvSpPr>
          <p:cNvPr id="4" name="Slide Number Placeholder 3"/>
          <p:cNvSpPr>
            <a:spLocks noGrp="1"/>
          </p:cNvSpPr>
          <p:nvPr>
            <p:ph type="sldNum" sz="quarter" idx="10"/>
          </p:nvPr>
        </p:nvSpPr>
        <p:spPr/>
        <p:txBody>
          <a:bodyPr/>
          <a:lstStyle/>
          <a:p>
            <a:fld id="{01CECC8D-244B-473A-872F-11B3BF73154A}"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A31F10-8302-4CC4-84AA-B33F41C29A12}" type="datetimeFigureOut">
              <a:rPr lang="en-US" smtClean="0"/>
              <a:pPr/>
              <a:t>6/27/2012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A31F10-8302-4CC4-84AA-B33F41C29A12}" type="datetimeFigureOut">
              <a:rPr lang="en-US" smtClean="0"/>
              <a:pPr/>
              <a:t>6/27/2012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A31F10-8302-4CC4-84AA-B33F41C29A12}" type="datetimeFigureOut">
              <a:rPr lang="en-US" smtClean="0"/>
              <a:pPr/>
              <a:t>6/27/2012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AE6BC2-B198-4509-92BA-7561A9467ED2}"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A2797B-B064-478B-9357-ED0E0A5507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120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279E1C-ED0F-410D-B7FC-AA191464D1C4}"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B7F82-03AA-4150-B35D-33EFB4BE5E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268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5A4113-79BD-4A82-A91A-62C75E28575E}"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06CAE9-F351-496A-8AD8-7A343CF2D7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347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E21C01-7897-4728-ADD9-EB4E008588E8}"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708A7D-9224-4268-B95D-834CFFAF1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932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523F4FC-BEF9-497E-84DB-EB4EA76CEA1D}" type="datetimeFigureOut">
              <a:rPr lang="en-US">
                <a:solidFill>
                  <a:prstClr val="black">
                    <a:tint val="75000"/>
                  </a:prstClr>
                </a:solidFill>
              </a:rPr>
              <a:pPr>
                <a:defRPr/>
              </a:pPr>
              <a:t>6/27/2012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10705B-5A5B-4923-8C39-8FB8BA580B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739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F20A3A-8AF2-4E73-876C-0015A57C9F5D}" type="datetimeFigureOut">
              <a:rPr lang="en-US">
                <a:solidFill>
                  <a:prstClr val="black">
                    <a:tint val="75000"/>
                  </a:prstClr>
                </a:solidFill>
              </a:rPr>
              <a:pPr>
                <a:defRPr/>
              </a:pPr>
              <a:t>6/27/2012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E7F66A9-300C-40F4-B4B5-734A1C959B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3658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EC73C-6033-4EE7-8643-F09A87920240}" type="datetimeFigureOut">
              <a:rPr lang="en-US">
                <a:solidFill>
                  <a:prstClr val="black">
                    <a:tint val="75000"/>
                  </a:prstClr>
                </a:solidFill>
              </a:rPr>
              <a:pPr>
                <a:defRPr/>
              </a:pPr>
              <a:t>6/27/2012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D01469-39B5-4A3C-910C-5F0529C79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2437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F9A2DA-E06A-476C-A55E-EFDF406340BB}"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6FA72-94E2-4A82-97B5-26692769A4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9802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A31F10-8302-4CC4-84AA-B33F41C29A12}" type="datetimeFigureOut">
              <a:rPr lang="en-US" smtClean="0"/>
              <a:pPr/>
              <a:t>6/27/2012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F7702-3545-4C1B-9164-DFFFFB89A172}"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FD6446-E2C9-4F8E-8737-F5F11CE102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25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E55226-614C-4332-9121-683E48E8C2D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0928-8181-48D3-888A-E6A8BF7F25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1431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56EF96-E834-41AE-91E0-B908D774EAA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75C153-C966-495F-A59A-F6752E67E9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9540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AE6BC2-B198-4509-92BA-7561A9467ED2}"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A2797B-B064-478B-9357-ED0E0A5507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3233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279E1C-ED0F-410D-B7FC-AA191464D1C4}"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B7F82-03AA-4150-B35D-33EFB4BE5E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4143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5A4113-79BD-4A82-A91A-62C75E28575E}"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06CAE9-F351-496A-8AD8-7A343CF2D7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6496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E21C01-7897-4728-ADD9-EB4E008588E8}"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708A7D-9224-4268-B95D-834CFFAF1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612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523F4FC-BEF9-497E-84DB-EB4EA76CEA1D}" type="datetimeFigureOut">
              <a:rPr lang="en-US">
                <a:solidFill>
                  <a:prstClr val="black">
                    <a:tint val="75000"/>
                  </a:prstClr>
                </a:solidFill>
              </a:rPr>
              <a:pPr>
                <a:defRPr/>
              </a:pPr>
              <a:t>6/27/2012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10705B-5A5B-4923-8C39-8FB8BA580B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6513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F20A3A-8AF2-4E73-876C-0015A57C9F5D}" type="datetimeFigureOut">
              <a:rPr lang="en-US">
                <a:solidFill>
                  <a:prstClr val="black">
                    <a:tint val="75000"/>
                  </a:prstClr>
                </a:solidFill>
              </a:rPr>
              <a:pPr>
                <a:defRPr/>
              </a:pPr>
              <a:t>6/27/2012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E7F66A9-300C-40F4-B4B5-734A1C959B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02597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EC73C-6033-4EE7-8643-F09A87920240}" type="datetimeFigureOut">
              <a:rPr lang="en-US">
                <a:solidFill>
                  <a:prstClr val="black">
                    <a:tint val="75000"/>
                  </a:prstClr>
                </a:solidFill>
              </a:rPr>
              <a:pPr>
                <a:defRPr/>
              </a:pPr>
              <a:t>6/27/2012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D01469-39B5-4A3C-910C-5F0529C79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888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A31F10-8302-4CC4-84AA-B33F41C29A12}" type="datetimeFigureOut">
              <a:rPr lang="en-US" smtClean="0"/>
              <a:pPr/>
              <a:t>6/27/2012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F9A2DA-E06A-476C-A55E-EFDF406340BB}"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6FA72-94E2-4A82-97B5-26692769A4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2048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F7702-3545-4C1B-9164-DFFFFB89A172}"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FD6446-E2C9-4F8E-8737-F5F11CE102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9861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E55226-614C-4332-9121-683E48E8C2D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0928-8181-48D3-888A-E6A8BF7F25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3836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56EF96-E834-41AE-91E0-B908D774EAA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75C153-C966-495F-A59A-F6752E67E9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830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AE6BC2-B198-4509-92BA-7561A9467ED2}"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A2797B-B064-478B-9357-ED0E0A5507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2193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279E1C-ED0F-410D-B7FC-AA191464D1C4}"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B7F82-03AA-4150-B35D-33EFB4BE5E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8075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5A4113-79BD-4A82-A91A-62C75E28575E}"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06CAE9-F351-496A-8AD8-7A343CF2D7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3640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E21C01-7897-4728-ADD9-EB4E008588E8}"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708A7D-9224-4268-B95D-834CFFAF1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1149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523F4FC-BEF9-497E-84DB-EB4EA76CEA1D}" type="datetimeFigureOut">
              <a:rPr lang="en-US">
                <a:solidFill>
                  <a:prstClr val="black">
                    <a:tint val="75000"/>
                  </a:prstClr>
                </a:solidFill>
              </a:rPr>
              <a:pPr>
                <a:defRPr/>
              </a:pPr>
              <a:t>6/27/2012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10705B-5A5B-4923-8C39-8FB8BA580B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4963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F20A3A-8AF2-4E73-876C-0015A57C9F5D}" type="datetimeFigureOut">
              <a:rPr lang="en-US">
                <a:solidFill>
                  <a:prstClr val="black">
                    <a:tint val="75000"/>
                  </a:prstClr>
                </a:solidFill>
              </a:rPr>
              <a:pPr>
                <a:defRPr/>
              </a:pPr>
              <a:t>6/27/2012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E7F66A9-300C-40F4-B4B5-734A1C959B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9792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A31F10-8302-4CC4-84AA-B33F41C29A12}" type="datetimeFigureOut">
              <a:rPr lang="en-US" smtClean="0"/>
              <a:pPr/>
              <a:t>6/27/2012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EC73C-6033-4EE7-8643-F09A87920240}" type="datetimeFigureOut">
              <a:rPr lang="en-US">
                <a:solidFill>
                  <a:prstClr val="black">
                    <a:tint val="75000"/>
                  </a:prstClr>
                </a:solidFill>
              </a:rPr>
              <a:pPr>
                <a:defRPr/>
              </a:pPr>
              <a:t>6/27/2012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D01469-39B5-4A3C-910C-5F0529C79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7841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F9A2DA-E06A-476C-A55E-EFDF406340BB}"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6FA72-94E2-4A82-97B5-26692769A4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5763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F7702-3545-4C1B-9164-DFFFFB89A172}"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FD6446-E2C9-4F8E-8737-F5F11CE102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2314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E55226-614C-4332-9121-683E48E8C2D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0928-8181-48D3-888A-E6A8BF7F25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3800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56EF96-E834-41AE-91E0-B908D774EAA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75C153-C966-495F-A59A-F6752E67E9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99840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2AE6BC2-B198-4509-92BA-7561A9467ED2}"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A2797B-B064-478B-9357-ED0E0A5507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1105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279E1C-ED0F-410D-B7FC-AA191464D1C4}"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C6B7F82-03AA-4150-B35D-33EFB4BE5E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6965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5A4113-79BD-4A82-A91A-62C75E28575E}"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06CAE9-F351-496A-8AD8-7A343CF2D7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8871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E21C01-7897-4728-ADD9-EB4E008588E8}"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708A7D-9224-4268-B95D-834CFFAF1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992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523F4FC-BEF9-497E-84DB-EB4EA76CEA1D}" type="datetimeFigureOut">
              <a:rPr lang="en-US">
                <a:solidFill>
                  <a:prstClr val="black">
                    <a:tint val="75000"/>
                  </a:prstClr>
                </a:solidFill>
              </a:rPr>
              <a:pPr>
                <a:defRPr/>
              </a:pPr>
              <a:t>6/27/2012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10705B-5A5B-4923-8C39-8FB8BA580B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488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A31F10-8302-4CC4-84AA-B33F41C29A12}" type="datetimeFigureOut">
              <a:rPr lang="en-US" smtClean="0"/>
              <a:pPr/>
              <a:t>6/27/2012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4F20A3A-8AF2-4E73-876C-0015A57C9F5D}" type="datetimeFigureOut">
              <a:rPr lang="en-US">
                <a:solidFill>
                  <a:prstClr val="black">
                    <a:tint val="75000"/>
                  </a:prstClr>
                </a:solidFill>
              </a:rPr>
              <a:pPr>
                <a:defRPr/>
              </a:pPr>
              <a:t>6/27/2012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E7F66A9-300C-40F4-B4B5-734A1C959B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0206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2EC73C-6033-4EE7-8643-F09A87920240}" type="datetimeFigureOut">
              <a:rPr lang="en-US">
                <a:solidFill>
                  <a:prstClr val="black">
                    <a:tint val="75000"/>
                  </a:prstClr>
                </a:solidFill>
              </a:rPr>
              <a:pPr>
                <a:defRPr/>
              </a:pPr>
              <a:t>6/27/2012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ED01469-39B5-4A3C-910C-5F0529C7999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5417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F9A2DA-E06A-476C-A55E-EFDF406340BB}"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56FA72-94E2-4A82-97B5-26692769A4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7339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3F7702-3545-4C1B-9164-DFFFFB89A172}" type="datetimeFigureOut">
              <a:rPr lang="en-US">
                <a:solidFill>
                  <a:prstClr val="black">
                    <a:tint val="75000"/>
                  </a:prstClr>
                </a:solidFill>
              </a:rPr>
              <a:pPr>
                <a:defRPr/>
              </a:pPr>
              <a:t>6/27/2012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FD6446-E2C9-4F8E-8737-F5F11CE1028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383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E55226-614C-4332-9121-683E48E8C2D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10928-8181-48D3-888A-E6A8BF7F25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7482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56EF96-E834-41AE-91E0-B908D774EAA1}" type="datetimeFigureOut">
              <a:rPr lang="en-US">
                <a:solidFill>
                  <a:prstClr val="black">
                    <a:tint val="75000"/>
                  </a:prstClr>
                </a:solidFill>
              </a:rPr>
              <a:pPr>
                <a:defRPr/>
              </a:pPr>
              <a:t>6/27/2012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75C153-C966-495F-A59A-F6752E67E9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0569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A31F10-8302-4CC4-84AA-B33F41C29A12}" type="datetimeFigureOut">
              <a:rPr lang="en-US" smtClean="0"/>
              <a:pPr/>
              <a:t>6/27/2012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A31F10-8302-4CC4-84AA-B33F41C29A12}" type="datetimeFigureOut">
              <a:rPr lang="en-US" smtClean="0"/>
              <a:pPr/>
              <a:t>6/27/2012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A31F10-8302-4CC4-84AA-B33F41C29A12}" type="datetimeFigureOut">
              <a:rPr lang="en-US" smtClean="0"/>
              <a:pPr/>
              <a:t>6/27/2012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A31F10-8302-4CC4-84AA-B33F41C29A12}" type="datetimeFigureOut">
              <a:rPr lang="en-US" smtClean="0"/>
              <a:pPr/>
              <a:t>6/27/2012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EBBE5D-4369-4778-87D6-ABFE1276B0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A31F10-8302-4CC4-84AA-B33F41C29A12}" type="datetimeFigureOut">
              <a:rPr lang="en-US" smtClean="0"/>
              <a:pPr/>
              <a:t>6/27/2012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BBE5D-4369-4778-87D6-ABFE1276B0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9988BDC1-7E9C-448D-A67F-5F9A03B8EAA8}" type="datetimeFigureOut">
              <a:rPr lang="en-US">
                <a:solidFill>
                  <a:prstClr val="black">
                    <a:tint val="75000"/>
                  </a:prstClr>
                </a:solidFill>
              </a:rPr>
              <a:pPr defTabSz="457200">
                <a:defRPr/>
              </a:pPr>
              <a:t>6/27/2012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2AD9CB92-C183-4E0F-9FAD-451CFB8A6E7C}"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117669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9988BDC1-7E9C-448D-A67F-5F9A03B8EAA8}" type="datetimeFigureOut">
              <a:rPr lang="en-US">
                <a:solidFill>
                  <a:prstClr val="black">
                    <a:tint val="75000"/>
                  </a:prstClr>
                </a:solidFill>
              </a:rPr>
              <a:pPr defTabSz="457200">
                <a:defRPr/>
              </a:pPr>
              <a:t>6/27/2012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2AD9CB92-C183-4E0F-9FAD-451CFB8A6E7C}"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523086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9988BDC1-7E9C-448D-A67F-5F9A03B8EAA8}" type="datetimeFigureOut">
              <a:rPr lang="en-US">
                <a:solidFill>
                  <a:prstClr val="black">
                    <a:tint val="75000"/>
                  </a:prstClr>
                </a:solidFill>
              </a:rPr>
              <a:pPr defTabSz="457200">
                <a:defRPr/>
              </a:pPr>
              <a:t>6/27/2012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2AD9CB92-C183-4E0F-9FAD-451CFB8A6E7C}"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5245702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defTabSz="457200">
              <a:defRPr/>
            </a:pPr>
            <a:fld id="{9988BDC1-7E9C-448D-A67F-5F9A03B8EAA8}" type="datetimeFigureOut">
              <a:rPr lang="en-US">
                <a:solidFill>
                  <a:prstClr val="black">
                    <a:tint val="75000"/>
                  </a:prstClr>
                </a:solidFill>
              </a:rPr>
              <a:pPr defTabSz="457200">
                <a:defRPr/>
              </a:pPr>
              <a:t>6/27/2012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defTabSz="457200">
              <a:defRPr/>
            </a:pPr>
            <a:fld id="{2AD9CB92-C183-4E0F-9FAD-451CFB8A6E7C}" type="slidenum">
              <a:rPr lang="en-US">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4984660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flickr.com/photos/28504195@N08/4988401680/"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ggles.jpg"/>
          <p:cNvPicPr>
            <a:picLocks noChangeAspect="1"/>
          </p:cNvPicPr>
          <p:nvPr/>
        </p:nvPicPr>
        <p:blipFill>
          <a:blip r:embed="rId3" cstate="print"/>
          <a:stretch>
            <a:fillRect/>
          </a:stretch>
        </p:blipFill>
        <p:spPr>
          <a:xfrm>
            <a:off x="-33051" y="0"/>
            <a:ext cx="10281980" cy="6858000"/>
          </a:xfrm>
          <a:prstGeom prst="rect">
            <a:avLst/>
          </a:prstGeom>
        </p:spPr>
      </p:pic>
      <p:sp>
        <p:nvSpPr>
          <p:cNvPr id="2" name="Title 1"/>
          <p:cNvSpPr>
            <a:spLocks noGrp="1"/>
          </p:cNvSpPr>
          <p:nvPr>
            <p:ph type="ctrTitle"/>
          </p:nvPr>
        </p:nvSpPr>
        <p:spPr>
          <a:xfrm>
            <a:off x="838200" y="381000"/>
            <a:ext cx="7772400" cy="1470025"/>
          </a:xfrm>
        </p:spPr>
        <p:txBody>
          <a:bodyPr>
            <a:normAutofit fontScale="90000"/>
          </a:bodyPr>
          <a:lstStyle/>
          <a:p>
            <a:r>
              <a:rPr lang="en-US" b="1" dirty="0" smtClean="0">
                <a:solidFill>
                  <a:srgbClr val="ECBE13"/>
                </a:solidFill>
                <a:latin typeface="Segoe Print" pitchFamily="2" charset="0"/>
              </a:rPr>
              <a:t>Diving In and Learning to Swim as a New Distance Education Librarian</a:t>
            </a:r>
            <a:endParaRPr lang="en-US" b="1" dirty="0">
              <a:solidFill>
                <a:srgbClr val="ECBE13"/>
              </a:solidFill>
              <a:latin typeface="Segoe Print" pitchFamily="2" charset="0"/>
            </a:endParaRPr>
          </a:p>
        </p:txBody>
      </p:sp>
      <p:sp>
        <p:nvSpPr>
          <p:cNvPr id="3" name="Subtitle 2"/>
          <p:cNvSpPr>
            <a:spLocks noGrp="1"/>
          </p:cNvSpPr>
          <p:nvPr>
            <p:ph type="subTitle" idx="1"/>
          </p:nvPr>
        </p:nvSpPr>
        <p:spPr>
          <a:xfrm>
            <a:off x="3347780" y="2000480"/>
            <a:ext cx="4191000" cy="1447800"/>
          </a:xfrm>
        </p:spPr>
        <p:txBody>
          <a:bodyPr>
            <a:normAutofit/>
          </a:bodyPr>
          <a:lstStyle/>
          <a:p>
            <a:pPr algn="l"/>
            <a:r>
              <a:rPr lang="en-US" b="1" dirty="0" smtClean="0">
                <a:solidFill>
                  <a:srgbClr val="046D8B"/>
                </a:solidFill>
              </a:rPr>
              <a:t>Rachel </a:t>
            </a:r>
            <a:r>
              <a:rPr lang="en-US" b="1" dirty="0" err="1" smtClean="0">
                <a:solidFill>
                  <a:srgbClr val="046D8B"/>
                </a:solidFill>
              </a:rPr>
              <a:t>Cannady</a:t>
            </a:r>
            <a:endParaRPr lang="en-US" b="1" dirty="0" smtClean="0">
              <a:solidFill>
                <a:srgbClr val="046D8B"/>
              </a:solidFill>
            </a:endParaRPr>
          </a:p>
          <a:p>
            <a:r>
              <a:rPr lang="en-US" b="1" dirty="0" smtClean="0">
                <a:solidFill>
                  <a:srgbClr val="046D8B"/>
                </a:solidFill>
              </a:rPr>
              <a:t>Britt </a:t>
            </a:r>
            <a:r>
              <a:rPr lang="en-US" b="1" dirty="0" err="1" smtClean="0">
                <a:solidFill>
                  <a:srgbClr val="046D8B"/>
                </a:solidFill>
              </a:rPr>
              <a:t>Fagerheim</a:t>
            </a:r>
            <a:endParaRPr lang="en-US" b="1" dirty="0" smtClean="0">
              <a:solidFill>
                <a:srgbClr val="046D8B"/>
              </a:solidFill>
            </a:endParaRPr>
          </a:p>
          <a:p>
            <a:endParaRPr lang="en-US" b="1" dirty="0">
              <a:solidFill>
                <a:srgbClr val="046D8B"/>
              </a:solidFill>
            </a:endParaRPr>
          </a:p>
        </p:txBody>
      </p:sp>
      <p:sp>
        <p:nvSpPr>
          <p:cNvPr id="4" name="Subtitle 2"/>
          <p:cNvSpPr txBox="1">
            <a:spLocks/>
          </p:cNvSpPr>
          <p:nvPr/>
        </p:nvSpPr>
        <p:spPr>
          <a:xfrm>
            <a:off x="4495800" y="3124200"/>
            <a:ext cx="5486400" cy="2819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rgbClr val="046D8B"/>
                </a:solidFill>
                <a:effectLst/>
                <a:uLnTx/>
                <a:uFillTx/>
              </a:rPr>
              <a:t>Beth </a:t>
            </a:r>
            <a:r>
              <a:rPr kumimoji="0" lang="en-US" sz="3200" b="1" i="0" u="none" strike="noStrike" kern="1200" cap="none" spc="0" normalizeH="0" baseline="0" noProof="0" dirty="0" err="1" smtClean="0">
                <a:ln>
                  <a:noFill/>
                </a:ln>
                <a:solidFill>
                  <a:srgbClr val="046D8B"/>
                </a:solidFill>
                <a:effectLst/>
                <a:uLnTx/>
                <a:uFillTx/>
              </a:rPr>
              <a:t>Filar</a:t>
            </a:r>
            <a:r>
              <a:rPr kumimoji="0" lang="en-US" sz="3200" b="1" i="0" u="none" strike="noStrike" kern="1200" cap="none" spc="0" normalizeH="0" baseline="0" noProof="0" dirty="0" smtClean="0">
                <a:ln>
                  <a:noFill/>
                </a:ln>
                <a:solidFill>
                  <a:srgbClr val="046D8B"/>
                </a:solidFill>
                <a:effectLst/>
                <a:uLnTx/>
                <a:uFillTx/>
              </a:rPr>
              <a:t> Williams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rgbClr val="046D8B"/>
                </a:solidFill>
                <a:effectLst/>
                <a:uLnTx/>
                <a:uFillTx/>
              </a:rPr>
              <a:t>Heidi </a:t>
            </a:r>
            <a:r>
              <a:rPr kumimoji="0" lang="en-US" sz="3200" b="1" i="0" u="none" strike="noStrike" kern="1200" cap="none" spc="0" normalizeH="0" baseline="0" noProof="0" dirty="0" smtClean="0">
                <a:ln>
                  <a:noFill/>
                </a:ln>
                <a:solidFill>
                  <a:srgbClr val="046D8B"/>
                </a:solidFill>
                <a:effectLst/>
                <a:uLnTx/>
                <a:uFillTx/>
              </a:rPr>
              <a:t>Steiner</a:t>
            </a:r>
            <a:endParaRPr lang="en-US" sz="3200" b="1" dirty="0">
              <a:solidFill>
                <a:srgbClr val="046D8B"/>
              </a:solidFill>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smtClean="0">
                <a:ln>
                  <a:noFill/>
                </a:ln>
                <a:solidFill>
                  <a:srgbClr val="ECBE13"/>
                </a:solidFill>
                <a:effectLst/>
                <a:uLnTx/>
                <a:uFillTx/>
              </a:rPr>
              <a:t>      </a:t>
            </a:r>
            <a:r>
              <a:rPr kumimoji="0" lang="en-US" sz="3200" b="1" i="0" u="none" strike="noStrike" kern="1200" cap="none" spc="0" normalizeH="0" baseline="0" noProof="0" dirty="0" smtClean="0">
                <a:ln>
                  <a:noFill/>
                </a:ln>
                <a:solidFill>
                  <a:srgbClr val="93A42A"/>
                </a:solidFill>
                <a:effectLst/>
                <a:uLnTx/>
                <a:uFillTx/>
              </a:rPr>
              <a:t>#</a:t>
            </a:r>
            <a:r>
              <a:rPr kumimoji="0" lang="en-US" sz="3200" b="1" i="0" u="none" strike="noStrike" kern="1200" cap="none" spc="0" normalizeH="0" baseline="0" noProof="0" dirty="0" err="1" smtClean="0">
                <a:ln>
                  <a:noFill/>
                </a:ln>
                <a:solidFill>
                  <a:srgbClr val="93A42A"/>
                </a:solidFill>
                <a:effectLst/>
                <a:uLnTx/>
                <a:uFillTx/>
              </a:rPr>
              <a:t>divingIn</a:t>
            </a:r>
            <a:endParaRPr kumimoji="0" lang="en-US" sz="3200" b="1" i="0" u="none" strike="noStrike" kern="1200" cap="none" spc="0" normalizeH="0" baseline="0" noProof="0" dirty="0" smtClean="0">
              <a:ln>
                <a:noFill/>
              </a:ln>
              <a:solidFill>
                <a:srgbClr val="93A42A"/>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93A42A"/>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046D8B"/>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rgbClr val="046D8B"/>
              </a:solidFill>
              <a:effectLst/>
              <a:uLnTx/>
              <a:uFillTx/>
            </a:endParaRPr>
          </a:p>
        </p:txBody>
      </p:sp>
      <p:sp>
        <p:nvSpPr>
          <p:cNvPr id="5" name="Subtitle 2"/>
          <p:cNvSpPr txBox="1">
            <a:spLocks/>
          </p:cNvSpPr>
          <p:nvPr/>
        </p:nvSpPr>
        <p:spPr>
          <a:xfrm>
            <a:off x="-33051" y="6084983"/>
            <a:ext cx="7239000" cy="9144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rgbClr val="046D8B"/>
                </a:solidFill>
                <a:effectLst/>
                <a:uLnTx/>
                <a:uFillTx/>
              </a:rPr>
              <a:t>American</a:t>
            </a:r>
            <a:r>
              <a:rPr kumimoji="0" lang="en-US" sz="2000" b="1" i="0" u="none" strike="noStrike" kern="1200" cap="none" spc="0" normalizeH="0" noProof="0" dirty="0" smtClean="0">
                <a:ln>
                  <a:noFill/>
                </a:ln>
                <a:solidFill>
                  <a:srgbClr val="046D8B"/>
                </a:solidFill>
                <a:effectLst/>
                <a:uLnTx/>
                <a:uFillTx/>
              </a:rPr>
              <a:t> Library Association Annual Conference</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000" b="1" noProof="0" dirty="0" smtClean="0">
                <a:solidFill>
                  <a:srgbClr val="046D8B"/>
                </a:solidFill>
              </a:rPr>
              <a:t>Anaheim, California • </a:t>
            </a:r>
            <a:r>
              <a:rPr kumimoji="0" lang="en-US" sz="2000" b="1" i="0" u="none" strike="noStrike" kern="1200" cap="none" spc="0" normalizeH="0" baseline="0" dirty="0" smtClean="0">
                <a:ln>
                  <a:noFill/>
                </a:ln>
                <a:solidFill>
                  <a:srgbClr val="046D8B"/>
                </a:solidFill>
                <a:effectLst/>
                <a:uLnTx/>
                <a:uFillTx/>
              </a:rPr>
              <a:t>June</a:t>
            </a:r>
            <a:r>
              <a:rPr kumimoji="0" lang="en-US" sz="2000" b="1" i="0" u="none" strike="noStrike" kern="1200" cap="none" spc="0" normalizeH="0" dirty="0" smtClean="0">
                <a:ln>
                  <a:noFill/>
                </a:ln>
                <a:solidFill>
                  <a:srgbClr val="046D8B"/>
                </a:solidFill>
                <a:effectLst/>
                <a:uLnTx/>
                <a:uFillTx/>
              </a:rPr>
              <a:t> 24, 2012</a:t>
            </a:r>
            <a:endParaRPr kumimoji="0" lang="en-US" sz="2000" b="1" i="0" u="none" strike="noStrike" kern="1200" cap="none" spc="0" normalizeH="0" baseline="0" noProof="0" dirty="0" smtClean="0">
              <a:ln>
                <a:noFill/>
              </a:ln>
              <a:solidFill>
                <a:srgbClr val="046D8B"/>
              </a:solidFill>
              <a:effectLst/>
              <a:uLnTx/>
              <a:uFillTx/>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1" i="0" u="none" strike="noStrike" kern="1200" cap="none" spc="0" normalizeH="0" baseline="0" noProof="0" dirty="0" smtClean="0">
              <a:ln>
                <a:noFill/>
              </a:ln>
              <a:solidFill>
                <a:srgbClr val="046D8B"/>
              </a:solidFill>
              <a:effectLst/>
              <a:uLnTx/>
              <a:uFillTx/>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46D8B"/>
        </a:solidFill>
        <a:effectLst/>
      </p:bgPr>
    </p:bg>
    <p:spTree>
      <p:nvGrpSpPr>
        <p:cNvPr id="1" name=""/>
        <p:cNvGrpSpPr/>
        <p:nvPr/>
      </p:nvGrpSpPr>
      <p:grpSpPr>
        <a:xfrm>
          <a:off x="0" y="0"/>
          <a:ext cx="0" cy="0"/>
          <a:chOff x="0" y="0"/>
          <a:chExt cx="0" cy="0"/>
        </a:xfrm>
      </p:grpSpPr>
      <p:pic>
        <p:nvPicPr>
          <p:cNvPr id="5" name="Picture 4" descr="kissingfish.jpg"/>
          <p:cNvPicPr>
            <a:picLocks noChangeAspect="1"/>
          </p:cNvPicPr>
          <p:nvPr/>
        </p:nvPicPr>
        <p:blipFill>
          <a:blip r:embed="rId2" cstate="print"/>
          <a:stretch>
            <a:fillRect/>
          </a:stretch>
        </p:blipFill>
        <p:spPr>
          <a:xfrm>
            <a:off x="0" y="0"/>
            <a:ext cx="10287000" cy="6858000"/>
          </a:xfrm>
          <a:prstGeom prst="rect">
            <a:avLst/>
          </a:prstGeom>
        </p:spPr>
      </p:pic>
      <p:sp>
        <p:nvSpPr>
          <p:cNvPr id="2" name="Title 1"/>
          <p:cNvSpPr>
            <a:spLocks noGrp="1"/>
          </p:cNvSpPr>
          <p:nvPr>
            <p:ph type="title"/>
          </p:nvPr>
        </p:nvSpPr>
        <p:spPr>
          <a:xfrm>
            <a:off x="533400" y="4267200"/>
            <a:ext cx="7010400" cy="2590800"/>
          </a:xfrm>
        </p:spPr>
        <p:txBody>
          <a:bodyPr>
            <a:noAutofit/>
          </a:bodyPr>
          <a:lstStyle/>
          <a:p>
            <a:pPr algn="l"/>
            <a:r>
              <a:rPr lang="en-US" sz="7200" b="1" dirty="0" smtClean="0">
                <a:solidFill>
                  <a:srgbClr val="2FB8AC"/>
                </a:solidFill>
              </a:rPr>
              <a:t>Build Relationships</a:t>
            </a:r>
            <a:endParaRPr lang="en-US" sz="7200" b="1" dirty="0">
              <a:solidFill>
                <a:srgbClr val="2FB8AC"/>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6D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76800"/>
            <a:ext cx="8229600" cy="1143000"/>
          </a:xfrm>
        </p:spPr>
        <p:txBody>
          <a:bodyPr>
            <a:noAutofit/>
          </a:bodyPr>
          <a:lstStyle/>
          <a:p>
            <a:r>
              <a:rPr lang="en-US" sz="7200" b="1" dirty="0" smtClean="0">
                <a:solidFill>
                  <a:srgbClr val="2FB8AC"/>
                </a:solidFill>
              </a:rPr>
              <a:t>Advocate</a:t>
            </a:r>
            <a:endParaRPr lang="en-US" sz="7200" b="1" dirty="0">
              <a:solidFill>
                <a:srgbClr val="2FB8AC"/>
              </a:solidFill>
            </a:endParaRPr>
          </a:p>
        </p:txBody>
      </p:sp>
      <p:pic>
        <p:nvPicPr>
          <p:cNvPr id="3" name="Picture 2" descr="savefish.jpg"/>
          <p:cNvPicPr>
            <a:picLocks noChangeAspect="1"/>
          </p:cNvPicPr>
          <p:nvPr/>
        </p:nvPicPr>
        <p:blipFill>
          <a:blip r:embed="rId2" cstate="print"/>
          <a:stretch>
            <a:fillRect/>
          </a:stretch>
        </p:blipFill>
        <p:spPr>
          <a:xfrm>
            <a:off x="0" y="0"/>
            <a:ext cx="9144000" cy="393799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4" name="TextBox 3"/>
          <p:cNvSpPr txBox="1"/>
          <p:nvPr/>
        </p:nvSpPr>
        <p:spPr>
          <a:xfrm>
            <a:off x="0" y="6611779"/>
            <a:ext cx="3352800" cy="246221"/>
          </a:xfrm>
          <a:prstGeom prst="rect">
            <a:avLst/>
          </a:prstGeom>
          <a:noFill/>
        </p:spPr>
        <p:txBody>
          <a:bodyPr wrap="square" rtlCol="0">
            <a:spAutoFit/>
          </a:bodyPr>
          <a:lstStyle/>
          <a:p>
            <a:pPr defTabSz="457200" fontAlgn="base">
              <a:spcBef>
                <a:spcPct val="0"/>
              </a:spcBef>
              <a:spcAft>
                <a:spcPct val="0"/>
              </a:spcAft>
            </a:pPr>
            <a:endParaRPr lang="en-US" sz="1000" dirty="0">
              <a:solidFill>
                <a:prstClr val="black"/>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6203"/>
            <a:ext cx="9144000" cy="4645594"/>
          </a:xfrm>
          <a:prstGeom prst="rect">
            <a:avLst/>
          </a:prstGeom>
        </p:spPr>
      </p:pic>
    </p:spTree>
    <p:extLst>
      <p:ext uri="{BB962C8B-B14F-4D97-AF65-F5344CB8AC3E}">
        <p14:creationId xmlns:p14="http://schemas.microsoft.com/office/powerpoint/2010/main" val="1507219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vingfeet.jpg"/>
          <p:cNvPicPr>
            <a:picLocks noChangeAspect="1"/>
          </p:cNvPicPr>
          <p:nvPr/>
        </p:nvPicPr>
        <p:blipFill>
          <a:blip r:embed="rId2" cstate="print"/>
          <a:stretch>
            <a:fillRect/>
          </a:stretch>
        </p:blipFill>
        <p:spPr>
          <a:xfrm>
            <a:off x="0" y="370582"/>
            <a:ext cx="9144000" cy="6116836"/>
          </a:xfrm>
          <a:prstGeom prst="rect">
            <a:avLst/>
          </a:prstGeom>
        </p:spPr>
      </p:pic>
      <p:sp>
        <p:nvSpPr>
          <p:cNvPr id="2" name="Title 1"/>
          <p:cNvSpPr>
            <a:spLocks noGrp="1"/>
          </p:cNvSpPr>
          <p:nvPr>
            <p:ph type="title"/>
          </p:nvPr>
        </p:nvSpPr>
        <p:spPr>
          <a:xfrm>
            <a:off x="2362200" y="2514600"/>
            <a:ext cx="5867400" cy="2286000"/>
          </a:xfrm>
        </p:spPr>
        <p:txBody>
          <a:bodyPr>
            <a:normAutofit/>
          </a:bodyPr>
          <a:lstStyle/>
          <a:p>
            <a:r>
              <a:rPr lang="en-US" sz="7200" b="1" dirty="0" smtClean="0">
                <a:solidFill>
                  <a:srgbClr val="93A42A"/>
                </a:solidFill>
              </a:rPr>
              <a:t>Be Brave.  Dive In!!</a:t>
            </a:r>
            <a:endParaRPr lang="en-US" sz="7200" b="1" dirty="0">
              <a:solidFill>
                <a:srgbClr val="93A42A"/>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895600"/>
            <a:ext cx="2438400" cy="3733800"/>
          </a:xfrm>
        </p:spPr>
        <p:txBody>
          <a:bodyPr>
            <a:noAutofit/>
          </a:bodyPr>
          <a:lstStyle/>
          <a:p>
            <a:r>
              <a:rPr lang="en-US" sz="7200" b="1" dirty="0" smtClean="0">
                <a:solidFill>
                  <a:srgbClr val="93A42A"/>
                </a:solidFill>
              </a:rPr>
              <a:t>Take Risks</a:t>
            </a:r>
            <a:endParaRPr lang="en-US" sz="7200" b="1" dirty="0">
              <a:solidFill>
                <a:srgbClr val="93A42A"/>
              </a:solidFill>
            </a:endParaRPr>
          </a:p>
        </p:txBody>
      </p:sp>
      <p:pic>
        <p:nvPicPr>
          <p:cNvPr id="3" name="Picture 2" descr="crab.jpg"/>
          <p:cNvPicPr>
            <a:picLocks noChangeAspect="1"/>
          </p:cNvPicPr>
          <p:nvPr/>
        </p:nvPicPr>
        <p:blipFill>
          <a:blip r:embed="rId2" cstate="print"/>
          <a:stretch>
            <a:fillRect/>
          </a:stretch>
        </p:blipFill>
        <p:spPr>
          <a:xfrm>
            <a:off x="457200" y="-1"/>
            <a:ext cx="5145135" cy="6858001"/>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3" name="Title 1"/>
          <p:cNvSpPr txBox="1">
            <a:spLocks/>
          </p:cNvSpPr>
          <p:nvPr/>
        </p:nvSpPr>
        <p:spPr>
          <a:xfrm>
            <a:off x="0" y="4648200"/>
            <a:ext cx="9165771" cy="1752600"/>
          </a:xfrm>
          <a:prstGeom prst="rect">
            <a:avLst/>
          </a:prstGeom>
          <a:solidFill>
            <a:srgbClr val="046D8B"/>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8F8F8"/>
                </a:solidFill>
              </a:rPr>
              <a:t>Comfort zones</a:t>
            </a:r>
            <a:endParaRPr lang="en-US" b="1" dirty="0">
              <a:solidFill>
                <a:srgbClr val="F8F8F8"/>
              </a:solidFill>
            </a:endParaRPr>
          </a:p>
        </p:txBody>
      </p:sp>
      <p:sp>
        <p:nvSpPr>
          <p:cNvPr id="4" name="Title 1"/>
          <p:cNvSpPr txBox="1">
            <a:spLocks/>
          </p:cNvSpPr>
          <p:nvPr/>
        </p:nvSpPr>
        <p:spPr>
          <a:xfrm>
            <a:off x="0" y="2514600"/>
            <a:ext cx="9165771" cy="1752600"/>
          </a:xfrm>
          <a:prstGeom prst="rect">
            <a:avLst/>
          </a:prstGeom>
          <a:solidFill>
            <a:srgbClr val="30929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8F8F8"/>
                </a:solidFill>
              </a:rPr>
              <a:t>Document what you are doing and why</a:t>
            </a:r>
            <a:endParaRPr lang="en-US" b="1" dirty="0">
              <a:solidFill>
                <a:srgbClr val="F8F8F8"/>
              </a:solidFill>
            </a:endParaRPr>
          </a:p>
        </p:txBody>
      </p:sp>
      <p:sp>
        <p:nvSpPr>
          <p:cNvPr id="6" name="Title 1"/>
          <p:cNvSpPr txBox="1">
            <a:spLocks/>
          </p:cNvSpPr>
          <p:nvPr/>
        </p:nvSpPr>
        <p:spPr>
          <a:xfrm>
            <a:off x="0" y="381000"/>
            <a:ext cx="9165771" cy="1752600"/>
          </a:xfrm>
          <a:prstGeom prst="rect">
            <a:avLst/>
          </a:prstGeom>
          <a:solidFill>
            <a:srgbClr val="93A42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8F8F8"/>
                </a:solidFill>
              </a:rPr>
              <a:t>Start small</a:t>
            </a:r>
            <a:endParaRPr lang="en-US" b="1" dirty="0">
              <a:solidFill>
                <a:srgbClr val="F8F8F8"/>
              </a:solidFill>
            </a:endParaRPr>
          </a:p>
        </p:txBody>
      </p:sp>
    </p:spTree>
    <p:extLst>
      <p:ext uri="{BB962C8B-B14F-4D97-AF65-F5344CB8AC3E}">
        <p14:creationId xmlns:p14="http://schemas.microsoft.com/office/powerpoint/2010/main" val="18881013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chpicnic.jpg"/>
          <p:cNvPicPr>
            <a:picLocks noChangeAspect="1"/>
          </p:cNvPicPr>
          <p:nvPr/>
        </p:nvPicPr>
        <p:blipFill>
          <a:blip r:embed="rId2" cstate="print">
            <a:lum/>
          </a:blip>
          <a:stretch>
            <a:fillRect/>
          </a:stretch>
        </p:blipFill>
        <p:spPr>
          <a:xfrm>
            <a:off x="0" y="0"/>
            <a:ext cx="9144000" cy="6858000"/>
          </a:xfrm>
          <a:prstGeom prst="rect">
            <a:avLst/>
          </a:prstGeom>
        </p:spPr>
      </p:pic>
      <p:sp>
        <p:nvSpPr>
          <p:cNvPr id="2" name="Title 1"/>
          <p:cNvSpPr>
            <a:spLocks noGrp="1"/>
          </p:cNvSpPr>
          <p:nvPr>
            <p:ph type="title"/>
          </p:nvPr>
        </p:nvSpPr>
        <p:spPr>
          <a:xfrm rot="538910">
            <a:off x="4046793" y="888025"/>
            <a:ext cx="5638800" cy="1524000"/>
          </a:xfrm>
        </p:spPr>
        <p:txBody>
          <a:bodyPr>
            <a:noAutofit/>
          </a:bodyPr>
          <a:lstStyle/>
          <a:p>
            <a:r>
              <a:rPr lang="en-US" sz="7200" b="1" dirty="0" smtClean="0">
                <a:solidFill>
                  <a:srgbClr val="93A42A"/>
                </a:solidFill>
              </a:rPr>
              <a:t>Improvise</a:t>
            </a:r>
            <a:endParaRPr lang="en-US" sz="7200" b="1" dirty="0">
              <a:solidFill>
                <a:srgbClr val="93A42A"/>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ta.jpg"/>
          <p:cNvPicPr>
            <a:picLocks noChangeAspect="1"/>
          </p:cNvPicPr>
          <p:nvPr/>
        </p:nvPicPr>
        <p:blipFill>
          <a:blip r:embed="rId2" cstate="print"/>
          <a:stretch>
            <a:fillRect/>
          </a:stretch>
        </p:blipFill>
        <p:spPr>
          <a:xfrm>
            <a:off x="-568990" y="0"/>
            <a:ext cx="10281979" cy="6858000"/>
          </a:xfrm>
          <a:prstGeom prst="rect">
            <a:avLst/>
          </a:prstGeom>
        </p:spPr>
      </p:pic>
      <p:sp>
        <p:nvSpPr>
          <p:cNvPr id="7" name="TextBox 6"/>
          <p:cNvSpPr txBox="1"/>
          <p:nvPr/>
        </p:nvSpPr>
        <p:spPr>
          <a:xfrm>
            <a:off x="0" y="2286000"/>
            <a:ext cx="4724400" cy="769441"/>
          </a:xfrm>
          <a:prstGeom prst="rect">
            <a:avLst/>
          </a:prstGeom>
          <a:noFill/>
        </p:spPr>
        <p:txBody>
          <a:bodyPr wrap="square" rtlCol="0">
            <a:spAutoFit/>
          </a:bodyPr>
          <a:lstStyle/>
          <a:p>
            <a:r>
              <a:rPr lang="en-US" sz="4400" b="1" dirty="0" smtClean="0">
                <a:solidFill>
                  <a:srgbClr val="93A42A"/>
                </a:solidFill>
                <a:latin typeface="+mj-lt"/>
              </a:rPr>
              <a:t>Perpetual beta</a:t>
            </a:r>
            <a:endParaRPr lang="en-US" sz="4400" b="1" dirty="0">
              <a:solidFill>
                <a:schemeClr val="bg1"/>
              </a:solidFill>
              <a:latin typeface="+mj-lt"/>
            </a:endParaRPr>
          </a:p>
        </p:txBody>
      </p:sp>
    </p:spTree>
    <p:extLst>
      <p:ext uri="{BB962C8B-B14F-4D97-AF65-F5344CB8AC3E}">
        <p14:creationId xmlns:p14="http://schemas.microsoft.com/office/powerpoint/2010/main" val="1888101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laborate.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1905000"/>
            <a:ext cx="8229600" cy="1143000"/>
          </a:xfrm>
        </p:spPr>
        <p:txBody>
          <a:bodyPr>
            <a:noAutofit/>
          </a:bodyPr>
          <a:lstStyle/>
          <a:p>
            <a:r>
              <a:rPr lang="en-US" sz="7200" b="1" dirty="0" smtClean="0">
                <a:solidFill>
                  <a:srgbClr val="93A42A"/>
                </a:solidFill>
              </a:rPr>
              <a:t>Collaborate</a:t>
            </a:r>
            <a:endParaRPr lang="en-US" sz="7200" b="1" dirty="0">
              <a:solidFill>
                <a:srgbClr val="93A42A"/>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itle 1"/>
          <p:cNvSpPr txBox="1">
            <a:spLocks/>
          </p:cNvSpPr>
          <p:nvPr/>
        </p:nvSpPr>
        <p:spPr>
          <a:xfrm>
            <a:off x="0" y="4648200"/>
            <a:ext cx="9165771" cy="1752600"/>
          </a:xfrm>
          <a:prstGeom prst="rect">
            <a:avLst/>
          </a:prstGeom>
          <a:solidFill>
            <a:srgbClr val="046D8B"/>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8F8F8"/>
                </a:solidFill>
              </a:rPr>
              <a:t>Why?</a:t>
            </a:r>
            <a:endParaRPr lang="en-US" sz="5400" b="1" dirty="0">
              <a:solidFill>
                <a:srgbClr val="F8F8F8"/>
              </a:solidFill>
            </a:endParaRPr>
          </a:p>
        </p:txBody>
      </p:sp>
      <p:sp>
        <p:nvSpPr>
          <p:cNvPr id="4" name="Title 1"/>
          <p:cNvSpPr txBox="1">
            <a:spLocks/>
          </p:cNvSpPr>
          <p:nvPr/>
        </p:nvSpPr>
        <p:spPr>
          <a:xfrm>
            <a:off x="-76200" y="2514600"/>
            <a:ext cx="9241971" cy="1752600"/>
          </a:xfrm>
          <a:prstGeom prst="rect">
            <a:avLst/>
          </a:prstGeom>
          <a:solidFill>
            <a:srgbClr val="30929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8F8F8"/>
                </a:solidFill>
              </a:rPr>
              <a:t>How?</a:t>
            </a:r>
            <a:endParaRPr lang="en-US" sz="5400" b="1" dirty="0">
              <a:solidFill>
                <a:srgbClr val="F8F8F8"/>
              </a:solidFill>
            </a:endParaRPr>
          </a:p>
        </p:txBody>
      </p:sp>
      <p:sp>
        <p:nvSpPr>
          <p:cNvPr id="5" name="Title 1"/>
          <p:cNvSpPr txBox="1">
            <a:spLocks/>
          </p:cNvSpPr>
          <p:nvPr/>
        </p:nvSpPr>
        <p:spPr>
          <a:xfrm>
            <a:off x="0" y="381000"/>
            <a:ext cx="9176657" cy="1752600"/>
          </a:xfrm>
          <a:prstGeom prst="rect">
            <a:avLst/>
          </a:prstGeom>
          <a:solidFill>
            <a:srgbClr val="93A42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8F8F8"/>
                </a:solidFill>
              </a:rPr>
              <a:t>Who?</a:t>
            </a:r>
            <a:endParaRPr lang="en-US" sz="5400" b="1" dirty="0">
              <a:solidFill>
                <a:srgbClr val="F8F8F8"/>
              </a:solidFill>
            </a:endParaRPr>
          </a:p>
        </p:txBody>
      </p:sp>
    </p:spTree>
    <p:extLst>
      <p:ext uri="{BB962C8B-B14F-4D97-AF65-F5344CB8AC3E}">
        <p14:creationId xmlns:p14="http://schemas.microsoft.com/office/powerpoint/2010/main" val="1888101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sstate.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title"/>
          </p:nvPr>
        </p:nvSpPr>
        <p:spPr>
          <a:xfrm>
            <a:off x="0" y="2819400"/>
            <a:ext cx="8229600" cy="1143000"/>
          </a:xfrm>
        </p:spPr>
        <p:txBody>
          <a:bodyPr>
            <a:noAutofit/>
          </a:bodyPr>
          <a:lstStyle/>
          <a:p>
            <a:r>
              <a:rPr lang="en-US" sz="7200" dirty="0" smtClean="0">
                <a:solidFill>
                  <a:srgbClr val="ECBE13"/>
                </a:solidFill>
                <a:latin typeface="Segoe Print" pitchFamily="2" charset="0"/>
              </a:rPr>
              <a:t>Rachel</a:t>
            </a:r>
            <a:endParaRPr lang="en-US" sz="7200" dirty="0">
              <a:solidFill>
                <a:srgbClr val="ECBE13"/>
              </a:solidFill>
              <a:latin typeface="Segoe Print" pitchFamily="2" charset="0"/>
            </a:endParaRPr>
          </a:p>
        </p:txBody>
      </p:sp>
      <p:sp>
        <p:nvSpPr>
          <p:cNvPr id="3" name="Title 1"/>
          <p:cNvSpPr txBox="1">
            <a:spLocks/>
          </p:cNvSpPr>
          <p:nvPr/>
        </p:nvSpPr>
        <p:spPr>
          <a:xfrm>
            <a:off x="2362200" y="4038600"/>
            <a:ext cx="4876800" cy="10207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ECBE13"/>
                </a:solidFill>
                <a:effectLst/>
                <a:uLnTx/>
                <a:uFillTx/>
                <a:latin typeface="+mj-lt"/>
                <a:ea typeface="+mj-ea"/>
                <a:cs typeface="+mj-cs"/>
              </a:rPr>
              <a:t>Mississippi State University</a:t>
            </a:r>
            <a:endParaRPr kumimoji="0" lang="en-US" sz="3600" b="1" i="0" u="none" strike="noStrike" kern="1200" cap="none" spc="0" normalizeH="0" baseline="0" noProof="0" dirty="0">
              <a:ln>
                <a:noFill/>
              </a:ln>
              <a:solidFill>
                <a:srgbClr val="ECBE13"/>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4" name="TextBox 3"/>
          <p:cNvSpPr txBox="1"/>
          <p:nvPr/>
        </p:nvSpPr>
        <p:spPr>
          <a:xfrm>
            <a:off x="0" y="6611779"/>
            <a:ext cx="3352800" cy="246221"/>
          </a:xfrm>
          <a:prstGeom prst="rect">
            <a:avLst/>
          </a:prstGeom>
          <a:noFill/>
        </p:spPr>
        <p:txBody>
          <a:bodyPr wrap="square" rtlCol="0">
            <a:spAutoFit/>
          </a:bodyPr>
          <a:lstStyle/>
          <a:p>
            <a:pPr defTabSz="457200" fontAlgn="base">
              <a:spcBef>
                <a:spcPct val="0"/>
              </a:spcBef>
              <a:spcAft>
                <a:spcPct val="0"/>
              </a:spcAft>
            </a:pPr>
            <a:endParaRPr lang="en-US" sz="1000" dirty="0">
              <a:solidFill>
                <a:prstClr val="black"/>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3763"/>
            <a:ext cx="9144000" cy="4590473"/>
          </a:xfrm>
          <a:prstGeom prst="rect">
            <a:avLst/>
          </a:prstGeom>
        </p:spPr>
      </p:pic>
    </p:spTree>
    <p:extLst>
      <p:ext uri="{BB962C8B-B14F-4D97-AF65-F5344CB8AC3E}">
        <p14:creationId xmlns:p14="http://schemas.microsoft.com/office/powerpoint/2010/main" val="3015422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FB8AC"/>
        </a:solidFill>
        <a:effectLst/>
      </p:bgPr>
    </p:bg>
    <p:spTree>
      <p:nvGrpSpPr>
        <p:cNvPr id="1" name=""/>
        <p:cNvGrpSpPr/>
        <p:nvPr/>
      </p:nvGrpSpPr>
      <p:grpSpPr>
        <a:xfrm>
          <a:off x="0" y="0"/>
          <a:ext cx="0" cy="0"/>
          <a:chOff x="0" y="0"/>
          <a:chExt cx="0" cy="0"/>
        </a:xfrm>
      </p:grpSpPr>
      <p:pic>
        <p:nvPicPr>
          <p:cNvPr id="3" name="Picture 2" descr="scuba.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0"/>
            <a:ext cx="5105400" cy="6858000"/>
          </a:xfrm>
        </p:spPr>
        <p:txBody>
          <a:bodyPr>
            <a:noAutofit/>
          </a:bodyPr>
          <a:lstStyle/>
          <a:p>
            <a:r>
              <a:rPr lang="en-US" sz="7200" b="1" dirty="0" smtClean="0">
                <a:solidFill>
                  <a:schemeClr val="bg1"/>
                </a:solidFill>
              </a:rPr>
              <a:t>Plunge Into the Deep</a:t>
            </a:r>
            <a:endParaRPr lang="en-US" sz="72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FB8AC"/>
        </a:solidFill>
        <a:effectLst/>
      </p:bgPr>
    </p:bg>
    <p:spTree>
      <p:nvGrpSpPr>
        <p:cNvPr id="1" name=""/>
        <p:cNvGrpSpPr/>
        <p:nvPr/>
      </p:nvGrpSpPr>
      <p:grpSpPr>
        <a:xfrm>
          <a:off x="0" y="0"/>
          <a:ext cx="0" cy="0"/>
          <a:chOff x="0" y="0"/>
          <a:chExt cx="0" cy="0"/>
        </a:xfrm>
      </p:grpSpPr>
      <p:pic>
        <p:nvPicPr>
          <p:cNvPr id="3" name="Picture 2" descr="sandcastleconstruction.jpg"/>
          <p:cNvPicPr>
            <a:picLocks noChangeAspect="1"/>
          </p:cNvPicPr>
          <p:nvPr/>
        </p:nvPicPr>
        <p:blipFill>
          <a:blip r:embed="rId2" cstate="print"/>
          <a:stretch>
            <a:fillRect/>
          </a:stretch>
        </p:blipFill>
        <p:spPr>
          <a:xfrm>
            <a:off x="0" y="381000"/>
            <a:ext cx="9144000" cy="6098977"/>
          </a:xfrm>
          <a:prstGeom prst="rect">
            <a:avLst/>
          </a:prstGeom>
        </p:spPr>
      </p:pic>
      <p:sp>
        <p:nvSpPr>
          <p:cNvPr id="2" name="Title 1"/>
          <p:cNvSpPr>
            <a:spLocks noGrp="1"/>
          </p:cNvSpPr>
          <p:nvPr>
            <p:ph type="title"/>
          </p:nvPr>
        </p:nvSpPr>
        <p:spPr>
          <a:xfrm rot="20536256">
            <a:off x="-203983" y="2604630"/>
            <a:ext cx="3276600" cy="1173162"/>
          </a:xfrm>
        </p:spPr>
        <p:txBody>
          <a:bodyPr>
            <a:noAutofit/>
          </a:bodyPr>
          <a:lstStyle/>
          <a:p>
            <a:r>
              <a:rPr lang="en-US" sz="7200" b="1" dirty="0" smtClean="0">
                <a:solidFill>
                  <a:schemeClr val="bg1"/>
                </a:solidFill>
              </a:rPr>
              <a:t>Plan</a:t>
            </a:r>
            <a:endParaRPr lang="en-US" sz="7200"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Patrons</a:t>
            </a:r>
            <a:endParaRPr lang="en-US" sz="4400" b="1" dirty="0">
              <a:solidFill>
                <a:srgbClr val="2FB8AC"/>
              </a:solidFill>
              <a:latin typeface="+mj-lt"/>
            </a:endParaRPr>
          </a:p>
        </p:txBody>
      </p:sp>
      <p:sp>
        <p:nvSpPr>
          <p:cNvPr id="5" name="Rectangle 4"/>
          <p:cNvSpPr/>
          <p:nvPr/>
        </p:nvSpPr>
        <p:spPr>
          <a:xfrm>
            <a:off x="4572000" y="457200"/>
            <a:ext cx="4343400" cy="2743200"/>
          </a:xfrm>
          <a:prstGeom prst="rect">
            <a:avLst/>
          </a:prstGeom>
          <a:solidFill>
            <a:srgbClr val="ECB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Library</a:t>
            </a:r>
            <a:endParaRPr lang="en-US" sz="4400" b="1" dirty="0">
              <a:solidFill>
                <a:srgbClr val="2FB8AC"/>
              </a:solidFill>
              <a:latin typeface="+mj-lt"/>
            </a:endParaRPr>
          </a:p>
        </p:txBody>
      </p:sp>
      <p:sp>
        <p:nvSpPr>
          <p:cNvPr id="6" name="Rectangle 5"/>
          <p:cNvSpPr/>
          <p:nvPr/>
        </p:nvSpPr>
        <p:spPr>
          <a:xfrm>
            <a:off x="152400" y="3505200"/>
            <a:ext cx="4343400" cy="2743200"/>
          </a:xfrm>
          <a:prstGeom prst="rect">
            <a:avLst/>
          </a:prstGeom>
          <a:solidFill>
            <a:srgbClr val="93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University</a:t>
            </a:r>
            <a:endParaRPr lang="en-US" sz="4400" b="1" dirty="0">
              <a:solidFill>
                <a:srgbClr val="2FB8AC"/>
              </a:solidFill>
              <a:latin typeface="+mj-lt"/>
            </a:endParaRPr>
          </a:p>
        </p:txBody>
      </p:sp>
      <p:sp>
        <p:nvSpPr>
          <p:cNvPr id="7" name="Rectangle 6"/>
          <p:cNvSpPr/>
          <p:nvPr/>
        </p:nvSpPr>
        <p:spPr>
          <a:xfrm>
            <a:off x="4572000" y="3505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Professional Standards</a:t>
            </a:r>
            <a:endParaRPr lang="en-US" sz="4400" b="1" dirty="0">
              <a:solidFill>
                <a:srgbClr val="2FB8AC"/>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FB8A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553200" cy="1143000"/>
          </a:xfrm>
        </p:spPr>
        <p:txBody>
          <a:bodyPr>
            <a:noAutofit/>
          </a:bodyPr>
          <a:lstStyle/>
          <a:p>
            <a:r>
              <a:rPr lang="en-US" sz="7200" b="1" dirty="0" smtClean="0">
                <a:solidFill>
                  <a:schemeClr val="bg1"/>
                </a:solidFill>
              </a:rPr>
              <a:t>Market</a:t>
            </a:r>
            <a:endParaRPr lang="en-US" sz="7200" b="1" dirty="0">
              <a:solidFill>
                <a:schemeClr val="bg1"/>
              </a:solidFill>
            </a:endParaRPr>
          </a:p>
        </p:txBody>
      </p:sp>
      <p:pic>
        <p:nvPicPr>
          <p:cNvPr id="3" name="Picture 2" descr="beachsign.jpg"/>
          <p:cNvPicPr>
            <a:picLocks noChangeAspect="1"/>
          </p:cNvPicPr>
          <p:nvPr/>
        </p:nvPicPr>
        <p:blipFill>
          <a:blip r:embed="rId2" cstate="print"/>
          <a:stretch>
            <a:fillRect/>
          </a:stretch>
        </p:blipFill>
        <p:spPr>
          <a:xfrm>
            <a:off x="0" y="1371600"/>
            <a:ext cx="9144000" cy="5143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WOMM</a:t>
            </a:r>
            <a:endParaRPr lang="en-US" sz="4400" b="1" dirty="0">
              <a:solidFill>
                <a:srgbClr val="2FB8AC"/>
              </a:solidFill>
              <a:latin typeface="+mj-lt"/>
            </a:endParaRPr>
          </a:p>
        </p:txBody>
      </p:sp>
      <p:sp>
        <p:nvSpPr>
          <p:cNvPr id="5" name="Rectangle 4"/>
          <p:cNvSpPr/>
          <p:nvPr/>
        </p:nvSpPr>
        <p:spPr>
          <a:xfrm>
            <a:off x="4572000" y="457200"/>
            <a:ext cx="4343400" cy="2743200"/>
          </a:xfrm>
          <a:prstGeom prst="rect">
            <a:avLst/>
          </a:prstGeom>
          <a:solidFill>
            <a:srgbClr val="ECB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KISS</a:t>
            </a:r>
            <a:endParaRPr lang="en-US" sz="4400" b="1" dirty="0">
              <a:solidFill>
                <a:srgbClr val="2FB8AC"/>
              </a:solidFill>
              <a:latin typeface="+mj-lt"/>
            </a:endParaRPr>
          </a:p>
        </p:txBody>
      </p:sp>
      <p:sp>
        <p:nvSpPr>
          <p:cNvPr id="6" name="Rectangle 5"/>
          <p:cNvSpPr/>
          <p:nvPr/>
        </p:nvSpPr>
        <p:spPr>
          <a:xfrm>
            <a:off x="152400" y="3505200"/>
            <a:ext cx="4343400" cy="2743200"/>
          </a:xfrm>
          <a:prstGeom prst="rect">
            <a:avLst/>
          </a:prstGeom>
          <a:solidFill>
            <a:srgbClr val="93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Social Media</a:t>
            </a:r>
            <a:endParaRPr lang="en-US" sz="4400" b="1" dirty="0">
              <a:solidFill>
                <a:srgbClr val="2FB8AC"/>
              </a:solidFill>
              <a:latin typeface="+mj-lt"/>
            </a:endParaRPr>
          </a:p>
        </p:txBody>
      </p:sp>
      <p:sp>
        <p:nvSpPr>
          <p:cNvPr id="7" name="Rectangle 6"/>
          <p:cNvSpPr/>
          <p:nvPr/>
        </p:nvSpPr>
        <p:spPr>
          <a:xfrm>
            <a:off x="4572000" y="3505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Stakeholders</a:t>
            </a:r>
            <a:endParaRPr lang="en-US" sz="4400" b="1" dirty="0">
              <a:solidFill>
                <a:srgbClr val="2FB8AC"/>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FB8AC"/>
        </a:solidFill>
        <a:effectLst/>
      </p:bgPr>
    </p:bg>
    <p:spTree>
      <p:nvGrpSpPr>
        <p:cNvPr id="1" name=""/>
        <p:cNvGrpSpPr/>
        <p:nvPr/>
      </p:nvGrpSpPr>
      <p:grpSpPr>
        <a:xfrm>
          <a:off x="0" y="0"/>
          <a:ext cx="0" cy="0"/>
          <a:chOff x="0" y="0"/>
          <a:chExt cx="0" cy="0"/>
        </a:xfrm>
      </p:grpSpPr>
      <p:pic>
        <p:nvPicPr>
          <p:cNvPr id="3" name="Picture 2" descr="shellcollection.jpg"/>
          <p:cNvPicPr>
            <a:picLocks noChangeAspect="1"/>
          </p:cNvPicPr>
          <p:nvPr/>
        </p:nvPicPr>
        <p:blipFill>
          <a:blip r:embed="rId2" cstate="print"/>
          <a:stretch>
            <a:fillRect/>
          </a:stretch>
        </p:blipFill>
        <p:spPr>
          <a:xfrm>
            <a:off x="0" y="385763"/>
            <a:ext cx="9144000" cy="6086475"/>
          </a:xfrm>
          <a:prstGeom prst="rect">
            <a:avLst/>
          </a:prstGeom>
        </p:spPr>
      </p:pic>
      <p:sp>
        <p:nvSpPr>
          <p:cNvPr id="2" name="Title 1"/>
          <p:cNvSpPr>
            <a:spLocks noGrp="1"/>
          </p:cNvSpPr>
          <p:nvPr>
            <p:ph type="title"/>
          </p:nvPr>
        </p:nvSpPr>
        <p:spPr>
          <a:xfrm>
            <a:off x="4876800" y="5334000"/>
            <a:ext cx="4495800" cy="1143000"/>
          </a:xfrm>
        </p:spPr>
        <p:txBody>
          <a:bodyPr>
            <a:noAutofit/>
          </a:bodyPr>
          <a:lstStyle/>
          <a:p>
            <a:r>
              <a:rPr lang="en-US" sz="7200" b="1" dirty="0" smtClean="0">
                <a:solidFill>
                  <a:schemeClr val="bg1"/>
                </a:solidFill>
              </a:rPr>
              <a:t>Collect</a:t>
            </a:r>
            <a:endParaRPr lang="en-US" sz="7200"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457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DUH!</a:t>
            </a:r>
            <a:endParaRPr lang="en-US" sz="4400" b="1" dirty="0">
              <a:solidFill>
                <a:srgbClr val="2FB8AC"/>
              </a:solidFill>
              <a:latin typeface="+mj-lt"/>
            </a:endParaRPr>
          </a:p>
        </p:txBody>
      </p:sp>
      <p:sp>
        <p:nvSpPr>
          <p:cNvPr id="5" name="Rectangle 4"/>
          <p:cNvSpPr/>
          <p:nvPr/>
        </p:nvSpPr>
        <p:spPr>
          <a:xfrm>
            <a:off x="4572000" y="457200"/>
            <a:ext cx="4343400" cy="2743200"/>
          </a:xfrm>
          <a:prstGeom prst="rect">
            <a:avLst/>
          </a:prstGeom>
          <a:solidFill>
            <a:srgbClr val="ECB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E-book Strategy</a:t>
            </a:r>
            <a:endParaRPr lang="en-US" sz="4400" b="1" dirty="0">
              <a:solidFill>
                <a:srgbClr val="2FB8AC"/>
              </a:solidFill>
              <a:latin typeface="+mj-lt"/>
            </a:endParaRPr>
          </a:p>
        </p:txBody>
      </p:sp>
      <p:sp>
        <p:nvSpPr>
          <p:cNvPr id="6" name="Rectangle 5"/>
          <p:cNvSpPr/>
          <p:nvPr/>
        </p:nvSpPr>
        <p:spPr>
          <a:xfrm>
            <a:off x="152400" y="3505200"/>
            <a:ext cx="4343400" cy="2743200"/>
          </a:xfrm>
          <a:prstGeom prst="rect">
            <a:avLst/>
          </a:prstGeom>
          <a:solidFill>
            <a:srgbClr val="93A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Holes?</a:t>
            </a:r>
            <a:endParaRPr lang="en-US" sz="4400" b="1" dirty="0">
              <a:solidFill>
                <a:srgbClr val="2FB8AC"/>
              </a:solidFill>
              <a:latin typeface="+mj-lt"/>
            </a:endParaRPr>
          </a:p>
        </p:txBody>
      </p:sp>
      <p:sp>
        <p:nvSpPr>
          <p:cNvPr id="7" name="Rectangle 6"/>
          <p:cNvSpPr/>
          <p:nvPr/>
        </p:nvSpPr>
        <p:spPr>
          <a:xfrm>
            <a:off x="4572000" y="3505200"/>
            <a:ext cx="4343400" cy="2743200"/>
          </a:xfrm>
          <a:prstGeom prst="rect">
            <a:avLst/>
          </a:prstGeom>
          <a:solidFill>
            <a:srgbClr val="046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2FB8AC"/>
                </a:solidFill>
                <a:latin typeface="+mj-lt"/>
              </a:rPr>
              <a:t>Know your people!</a:t>
            </a:r>
            <a:endParaRPr lang="en-US" sz="4400" b="1" dirty="0">
              <a:solidFill>
                <a:srgbClr val="2FB8AC"/>
              </a:solidFill>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4" name="TextBox 3"/>
          <p:cNvSpPr txBox="1"/>
          <p:nvPr/>
        </p:nvSpPr>
        <p:spPr>
          <a:xfrm>
            <a:off x="0" y="6611779"/>
            <a:ext cx="3352800" cy="246221"/>
          </a:xfrm>
          <a:prstGeom prst="rect">
            <a:avLst/>
          </a:prstGeom>
          <a:noFill/>
        </p:spPr>
        <p:txBody>
          <a:bodyPr wrap="square" rtlCol="0">
            <a:spAutoFit/>
          </a:bodyPr>
          <a:lstStyle/>
          <a:p>
            <a:pPr defTabSz="457200" fontAlgn="base">
              <a:spcBef>
                <a:spcPct val="0"/>
              </a:spcBef>
              <a:spcAft>
                <a:spcPct val="0"/>
              </a:spcAft>
            </a:pPr>
            <a:endParaRPr lang="en-US" sz="1000" dirty="0">
              <a:solidFill>
                <a:prstClr val="black"/>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6754"/>
            <a:ext cx="9144000" cy="4604492"/>
          </a:xfrm>
          <a:prstGeom prst="rect">
            <a:avLst/>
          </a:prstGeom>
        </p:spPr>
      </p:pic>
    </p:spTree>
    <p:extLst>
      <p:ext uri="{BB962C8B-B14F-4D97-AF65-F5344CB8AC3E}">
        <p14:creationId xmlns:p14="http://schemas.microsoft.com/office/powerpoint/2010/main" val="3447413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rfing.jpg"/>
          <p:cNvPicPr>
            <a:picLocks noChangeAspect="1"/>
          </p:cNvPicPr>
          <p:nvPr/>
        </p:nvPicPr>
        <p:blipFill>
          <a:blip r:embed="rId2" cstate="print"/>
          <a:stretch>
            <a:fillRect/>
          </a:stretch>
        </p:blipFill>
        <p:spPr>
          <a:xfrm>
            <a:off x="-1" y="0"/>
            <a:ext cx="10312177" cy="6858000"/>
          </a:xfrm>
          <a:prstGeom prst="rect">
            <a:avLst/>
          </a:prstGeom>
        </p:spPr>
      </p:pic>
      <p:sp>
        <p:nvSpPr>
          <p:cNvPr id="2" name="Title 1"/>
          <p:cNvSpPr>
            <a:spLocks noGrp="1"/>
          </p:cNvSpPr>
          <p:nvPr>
            <p:ph type="title"/>
          </p:nvPr>
        </p:nvSpPr>
        <p:spPr>
          <a:xfrm>
            <a:off x="-152400" y="2819400"/>
            <a:ext cx="4876800" cy="4572000"/>
          </a:xfrm>
        </p:spPr>
        <p:txBody>
          <a:bodyPr>
            <a:noAutofit/>
          </a:bodyPr>
          <a:lstStyle/>
          <a:p>
            <a:r>
              <a:rPr lang="en-US" sz="7200" b="1" dirty="0" smtClean="0">
                <a:solidFill>
                  <a:srgbClr val="ECBE13"/>
                </a:solidFill>
              </a:rPr>
              <a:t>Swim with the Current</a:t>
            </a:r>
            <a:endParaRPr lang="en-US" sz="7200" b="1" dirty="0">
              <a:solidFill>
                <a:srgbClr val="ECBE13"/>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umap.jpg"/>
          <p:cNvPicPr>
            <a:picLocks noChangeAspect="1"/>
          </p:cNvPicPr>
          <p:nvPr/>
        </p:nvPicPr>
        <p:blipFill>
          <a:blip r:embed="rId2" cstate="print"/>
          <a:stretch>
            <a:fillRect/>
          </a:stretch>
        </p:blipFill>
        <p:spPr>
          <a:xfrm>
            <a:off x="609600" y="0"/>
            <a:ext cx="5589270" cy="6858000"/>
          </a:xfrm>
          <a:prstGeom prst="rect">
            <a:avLst/>
          </a:prstGeom>
        </p:spPr>
      </p:pic>
      <p:sp>
        <p:nvSpPr>
          <p:cNvPr id="2" name="Title 1"/>
          <p:cNvSpPr>
            <a:spLocks noGrp="1"/>
          </p:cNvSpPr>
          <p:nvPr>
            <p:ph type="title"/>
          </p:nvPr>
        </p:nvSpPr>
        <p:spPr>
          <a:xfrm>
            <a:off x="5638800" y="1447800"/>
            <a:ext cx="3505200" cy="1249362"/>
          </a:xfrm>
        </p:spPr>
        <p:txBody>
          <a:bodyPr>
            <a:noAutofit/>
          </a:bodyPr>
          <a:lstStyle/>
          <a:p>
            <a:r>
              <a:rPr lang="en-US" sz="7200" b="1" dirty="0" smtClean="0">
                <a:solidFill>
                  <a:srgbClr val="046D8B"/>
                </a:solidFill>
              </a:rPr>
              <a:t>Britt</a:t>
            </a:r>
            <a:endParaRPr lang="en-US" sz="7200" b="1" dirty="0">
              <a:solidFill>
                <a:srgbClr val="046D8B"/>
              </a:solidFill>
            </a:endParaRPr>
          </a:p>
        </p:txBody>
      </p:sp>
      <p:sp>
        <p:nvSpPr>
          <p:cNvPr id="3" name="Title 1"/>
          <p:cNvSpPr txBox="1">
            <a:spLocks/>
          </p:cNvSpPr>
          <p:nvPr/>
        </p:nvSpPr>
        <p:spPr>
          <a:xfrm>
            <a:off x="5867400" y="2819400"/>
            <a:ext cx="3276600" cy="10207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46D8B"/>
                </a:solidFill>
                <a:effectLst/>
                <a:uLnTx/>
                <a:uFillTx/>
                <a:latin typeface="+mj-lt"/>
                <a:ea typeface="+mj-ea"/>
                <a:cs typeface="+mj-cs"/>
              </a:rPr>
              <a:t>Utah State University</a:t>
            </a:r>
            <a:endParaRPr kumimoji="0" lang="en-US" sz="3200" b="1" i="0" u="none" strike="noStrike" kern="1200" cap="none" spc="0" normalizeH="0" baseline="0" noProof="0" dirty="0">
              <a:ln>
                <a:noFill/>
              </a:ln>
              <a:solidFill>
                <a:srgbClr val="046D8B"/>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gaphone.jpg"/>
          <p:cNvPicPr>
            <a:picLocks noChangeAspect="1"/>
          </p:cNvPicPr>
          <p:nvPr/>
        </p:nvPicPr>
        <p:blipFill>
          <a:blip r:embed="rId2" cstate="print"/>
          <a:stretch>
            <a:fillRect/>
          </a:stretch>
        </p:blipFill>
        <p:spPr>
          <a:xfrm>
            <a:off x="-1259801" y="0"/>
            <a:ext cx="10403801" cy="6858000"/>
          </a:xfrm>
          <a:prstGeom prst="rect">
            <a:avLst/>
          </a:prstGeom>
        </p:spPr>
      </p:pic>
      <p:sp>
        <p:nvSpPr>
          <p:cNvPr id="2" name="Title 1"/>
          <p:cNvSpPr>
            <a:spLocks noGrp="1"/>
          </p:cNvSpPr>
          <p:nvPr>
            <p:ph type="title"/>
          </p:nvPr>
        </p:nvSpPr>
        <p:spPr>
          <a:xfrm rot="21004621">
            <a:off x="-41400" y="999803"/>
            <a:ext cx="5721600" cy="3553732"/>
          </a:xfrm>
        </p:spPr>
        <p:txBody>
          <a:bodyPr>
            <a:noAutofit/>
          </a:bodyPr>
          <a:lstStyle/>
          <a:p>
            <a:r>
              <a:rPr lang="en-US" sz="7200" b="1" dirty="0" smtClean="0">
                <a:solidFill>
                  <a:srgbClr val="ECBE13"/>
                </a:solidFill>
              </a:rPr>
              <a:t>Technology for Outreach</a:t>
            </a:r>
            <a:endParaRPr lang="en-US" sz="7200" b="1" dirty="0">
              <a:solidFill>
                <a:srgbClr val="ECBE13"/>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0886"/>
            <a:ext cx="4190998" cy="2849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4" y="3771900"/>
            <a:ext cx="4190999" cy="3172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8478" y="2"/>
            <a:ext cx="4445521" cy="29666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8177" y="3684814"/>
            <a:ext cx="4445519" cy="3248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txBox="1">
            <a:spLocks/>
          </p:cNvSpPr>
          <p:nvPr/>
        </p:nvSpPr>
        <p:spPr>
          <a:xfrm>
            <a:off x="0" y="3022405"/>
            <a:ext cx="9163696" cy="749495"/>
          </a:xfrm>
          <a:prstGeom prst="rect">
            <a:avLst/>
          </a:prstGeom>
          <a:solidFill>
            <a:srgbClr val="2FB8AC"/>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ECBE13"/>
                </a:solidFill>
              </a:rPr>
              <a:t>P</a:t>
            </a:r>
            <a:r>
              <a:rPr lang="en-US" b="1" dirty="0" smtClean="0">
                <a:solidFill>
                  <a:srgbClr val="ECBE13"/>
                </a:solidFill>
              </a:rPr>
              <a:t>ortal &amp; Orientation Videos</a:t>
            </a:r>
            <a:endParaRPr lang="en-US" b="1" dirty="0">
              <a:solidFill>
                <a:srgbClr val="ECBE13"/>
              </a:solidFill>
            </a:endParaRPr>
          </a:p>
        </p:txBody>
      </p:sp>
      <p:grpSp>
        <p:nvGrpSpPr>
          <p:cNvPr id="9" name="Group 8"/>
          <p:cNvGrpSpPr/>
          <p:nvPr/>
        </p:nvGrpSpPr>
        <p:grpSpPr>
          <a:xfrm>
            <a:off x="1066800" y="1600200"/>
            <a:ext cx="6858000" cy="5343836"/>
            <a:chOff x="1066800" y="1600200"/>
            <a:chExt cx="6858000" cy="5343836"/>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1929097"/>
              <a:ext cx="1892038" cy="1082422"/>
            </a:xfrm>
            <a:prstGeom prst="rect">
              <a:avLst/>
            </a:prstGeom>
            <a:solidFill>
              <a:srgbClr val="FFFFFF">
                <a:shade val="85000"/>
              </a:srgbClr>
            </a:solidFill>
            <a:ln w="38100" cap="sq" cmpd="sng">
              <a:solidFill>
                <a:srgbClr val="2FB8A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2209800" y="1600200"/>
              <a:ext cx="1752600" cy="990600"/>
            </a:xfrm>
            <a:prstGeom prst="rect">
              <a:avLst/>
            </a:prstGeom>
            <a:noFill/>
            <a:ln w="7620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FB8AC"/>
                </a:solidFill>
              </a:endParaRPr>
            </a:p>
          </p:txBody>
        </p:sp>
        <p:sp>
          <p:nvSpPr>
            <p:cNvPr id="11" name="Rectangle 10"/>
            <p:cNvSpPr/>
            <p:nvPr/>
          </p:nvSpPr>
          <p:spPr>
            <a:xfrm>
              <a:off x="1066800" y="5486400"/>
              <a:ext cx="2133600" cy="1457636"/>
            </a:xfrm>
            <a:prstGeom prst="rect">
              <a:avLst/>
            </a:prstGeom>
            <a:noFill/>
            <a:ln w="7620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19800" y="5105400"/>
              <a:ext cx="1905000" cy="1838636"/>
            </a:xfrm>
            <a:prstGeom prst="rect">
              <a:avLst/>
            </a:prstGeom>
            <a:noFill/>
            <a:ln w="7620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8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07" y="1"/>
            <a:ext cx="8386416" cy="6095999"/>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696" y="3581400"/>
            <a:ext cx="2067193" cy="4124901"/>
          </a:xfrm>
          <a:prstGeom prst="rect">
            <a:avLst/>
          </a:prstGeom>
        </p:spPr>
      </p:pic>
      <p:cxnSp>
        <p:nvCxnSpPr>
          <p:cNvPr id="11" name="Straight Arrow Connector 10"/>
          <p:cNvCxnSpPr/>
          <p:nvPr/>
        </p:nvCxnSpPr>
        <p:spPr>
          <a:xfrm>
            <a:off x="6678386" y="3094264"/>
            <a:ext cx="255814" cy="647700"/>
          </a:xfrm>
          <a:prstGeom prst="straightConnector1">
            <a:avLst/>
          </a:prstGeom>
          <a:ln w="76200">
            <a:solidFill>
              <a:srgbClr val="2FB8AC"/>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334000" y="2743200"/>
            <a:ext cx="3200400" cy="4963101"/>
          </a:xfrm>
          <a:prstGeom prst="rect">
            <a:avLst/>
          </a:prstGeom>
          <a:noFill/>
          <a:ln w="7620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90307" y="6141162"/>
            <a:ext cx="5424307" cy="719559"/>
          </a:xfrm>
          <a:prstGeom prst="rect">
            <a:avLst/>
          </a:prstGeom>
          <a:solidFill>
            <a:srgbClr val="2FB8AC"/>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Not Finding it?</a:t>
            </a:r>
            <a:endParaRPr lang="en-US" b="1" dirty="0">
              <a:solidFill>
                <a:srgbClr val="ECBE13"/>
              </a:solidFill>
            </a:endParaRPr>
          </a:p>
        </p:txBody>
      </p:sp>
    </p:spTree>
    <p:extLst>
      <p:ext uri="{BB962C8B-B14F-4D97-AF65-F5344CB8AC3E}">
        <p14:creationId xmlns:p14="http://schemas.microsoft.com/office/powerpoint/2010/main" val="432815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28600"/>
            <a:ext cx="9144000" cy="55567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495450"/>
            <a:ext cx="2562583" cy="3219900"/>
          </a:xfrm>
          <a:prstGeom prst="rect">
            <a:avLst/>
          </a:prstGeom>
          <a:ln w="44450" cmpd="sng">
            <a:noFill/>
          </a:ln>
        </p:spPr>
      </p:pic>
      <p:cxnSp>
        <p:nvCxnSpPr>
          <p:cNvPr id="7" name="Straight Arrow Connector 6"/>
          <p:cNvCxnSpPr/>
          <p:nvPr/>
        </p:nvCxnSpPr>
        <p:spPr>
          <a:xfrm flipH="1">
            <a:off x="2438400" y="4267200"/>
            <a:ext cx="2743200" cy="977728"/>
          </a:xfrm>
          <a:prstGeom prst="straightConnector1">
            <a:avLst/>
          </a:prstGeom>
          <a:ln w="76200">
            <a:solidFill>
              <a:srgbClr val="2FB8AC"/>
            </a:solidFill>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rot="21135941">
            <a:off x="3668485" y="3289473"/>
            <a:ext cx="4441371" cy="1524000"/>
          </a:xfrm>
          <a:prstGeom prst="ellipse">
            <a:avLst/>
          </a:prstGeom>
          <a:noFill/>
          <a:ln w="3810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0999" y="3495450"/>
            <a:ext cx="2562583" cy="3219900"/>
          </a:xfrm>
          <a:prstGeom prst="rect">
            <a:avLst/>
          </a:prstGeom>
          <a:noFill/>
          <a:ln w="57150">
            <a:solidFill>
              <a:srgbClr val="2FB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0" y="0"/>
            <a:ext cx="9144000" cy="838200"/>
          </a:xfrm>
          <a:prstGeom prst="rect">
            <a:avLst/>
          </a:prstGeom>
          <a:solidFill>
            <a:srgbClr val="2FB8AC"/>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Embed in Databases</a:t>
            </a:r>
            <a:endParaRPr lang="en-US" b="1" dirty="0">
              <a:solidFill>
                <a:srgbClr val="ECBE13"/>
              </a:solidFill>
            </a:endParaRPr>
          </a:p>
        </p:txBody>
      </p:sp>
    </p:spTree>
    <p:extLst>
      <p:ext uri="{BB962C8B-B14F-4D97-AF65-F5344CB8AC3E}">
        <p14:creationId xmlns:p14="http://schemas.microsoft.com/office/powerpoint/2010/main" val="3811255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oaties.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4953000"/>
            <a:ext cx="9144000" cy="1676400"/>
          </a:xfrm>
        </p:spPr>
        <p:txBody>
          <a:bodyPr>
            <a:noAutofit/>
          </a:bodyPr>
          <a:lstStyle/>
          <a:p>
            <a:r>
              <a:rPr lang="en-US" sz="7200" b="1" dirty="0" smtClean="0">
                <a:solidFill>
                  <a:srgbClr val="ECBE13"/>
                </a:solidFill>
              </a:rPr>
              <a:t>Technology for Instruction</a:t>
            </a:r>
            <a:endParaRPr lang="en-US" sz="7200" b="1" dirty="0">
              <a:solidFill>
                <a:srgbClr val="ECBE13"/>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0"/>
            <a:ext cx="9144000" cy="1752600"/>
          </a:xfrm>
          <a:solidFill>
            <a:srgbClr val="2FB8AC"/>
          </a:solidFill>
        </p:spPr>
        <p:txBody>
          <a:bodyPr/>
          <a:lstStyle/>
          <a:p>
            <a:r>
              <a:rPr lang="en-US" b="1" dirty="0" smtClean="0">
                <a:solidFill>
                  <a:srgbClr val="ECBE13"/>
                </a:solidFill>
              </a:rPr>
              <a:t>Asynchronous </a:t>
            </a:r>
            <a:endParaRPr lang="en-US" b="1" dirty="0">
              <a:solidFill>
                <a:srgbClr val="ECBE13"/>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703340"/>
            <a:ext cx="1495425" cy="148346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52400"/>
            <a:ext cx="4335063" cy="24558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755" y="2514600"/>
            <a:ext cx="3874788" cy="23774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119743"/>
            <a:ext cx="2650014" cy="212917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3131231"/>
            <a:ext cx="2829277" cy="731341"/>
          </a:xfrm>
          <a:prstGeom prst="rect">
            <a:avLst/>
          </a:prstGeom>
          <a:ln>
            <a:solidFill>
              <a:schemeClr val="tx1"/>
            </a:solidFill>
          </a:ln>
        </p:spPr>
      </p:pic>
    </p:spTree>
    <p:extLst>
      <p:ext uri="{BB962C8B-B14F-4D97-AF65-F5344CB8AC3E}">
        <p14:creationId xmlns:p14="http://schemas.microsoft.com/office/powerpoint/2010/main" val="7197574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17" y="4365776"/>
            <a:ext cx="9144000" cy="1752600"/>
          </a:xfrm>
          <a:prstGeom prst="rect">
            <a:avLst/>
          </a:prstGeom>
          <a:solidFill>
            <a:srgbClr val="93A42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Synchronous </a:t>
            </a:r>
            <a:endParaRPr lang="en-US" b="1" dirty="0">
              <a:solidFill>
                <a:srgbClr val="ECBE13"/>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646853"/>
            <a:ext cx="3248479" cy="10669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120" y="533400"/>
            <a:ext cx="3581900" cy="9050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8015" y="2057400"/>
            <a:ext cx="3550210" cy="2667288"/>
          </a:xfrm>
          <a:prstGeom prst="rect">
            <a:avLst/>
          </a:prstGeom>
          <a:ln>
            <a:solidFill>
              <a:schemeClr val="tx1"/>
            </a:solidFill>
          </a:ln>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7481"/>
          <a:stretch/>
        </p:blipFill>
        <p:spPr>
          <a:xfrm>
            <a:off x="341173" y="324314"/>
            <a:ext cx="4782913" cy="306673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7222" y="5562483"/>
            <a:ext cx="1991003" cy="67636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5670205"/>
            <a:ext cx="1090839" cy="1069021"/>
          </a:xfrm>
          <a:prstGeom prst="rect">
            <a:avLst/>
          </a:prstGeom>
        </p:spPr>
      </p:pic>
    </p:spTree>
    <p:extLst>
      <p:ext uri="{BB962C8B-B14F-4D97-AF65-F5344CB8AC3E}">
        <p14:creationId xmlns:p14="http://schemas.microsoft.com/office/powerpoint/2010/main" val="1780258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1"/>
          <p:cNvSpPr txBox="1">
            <a:spLocks/>
          </p:cNvSpPr>
          <p:nvPr/>
        </p:nvSpPr>
        <p:spPr>
          <a:xfrm>
            <a:off x="0" y="4648200"/>
            <a:ext cx="9144000" cy="1752600"/>
          </a:xfrm>
          <a:prstGeom prst="rect">
            <a:avLst/>
          </a:prstGeom>
          <a:solidFill>
            <a:srgbClr val="046D8B"/>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Engaging tools</a:t>
            </a:r>
            <a:endParaRPr lang="en-US" b="1" dirty="0">
              <a:solidFill>
                <a:srgbClr val="ECBE13"/>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8381999" cy="4781398"/>
          </a:xfrm>
          <a:prstGeom prst="rect">
            <a:avLst/>
          </a:prstGeom>
        </p:spPr>
      </p:pic>
    </p:spTree>
    <p:extLst>
      <p:ext uri="{BB962C8B-B14F-4D97-AF65-F5344CB8AC3E}">
        <p14:creationId xmlns:p14="http://schemas.microsoft.com/office/powerpoint/2010/main" val="17039729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estyling.jpg"/>
          <p:cNvPicPr>
            <a:picLocks noChangeAspect="1"/>
          </p:cNvPicPr>
          <p:nvPr/>
        </p:nvPicPr>
        <p:blipFill>
          <a:blip r:embed="rId2" cstate="print"/>
          <a:stretch>
            <a:fillRect/>
          </a:stretch>
        </p:blipFill>
        <p:spPr>
          <a:xfrm>
            <a:off x="-1213805" y="0"/>
            <a:ext cx="10357805" cy="6858000"/>
          </a:xfrm>
          <a:prstGeom prst="rect">
            <a:avLst/>
          </a:prstGeom>
        </p:spPr>
      </p:pic>
      <p:sp>
        <p:nvSpPr>
          <p:cNvPr id="2" name="Title 1"/>
          <p:cNvSpPr>
            <a:spLocks noGrp="1"/>
          </p:cNvSpPr>
          <p:nvPr>
            <p:ph type="title"/>
          </p:nvPr>
        </p:nvSpPr>
        <p:spPr>
          <a:xfrm>
            <a:off x="1143000" y="2362200"/>
            <a:ext cx="8229600" cy="1143000"/>
          </a:xfrm>
        </p:spPr>
        <p:txBody>
          <a:bodyPr>
            <a:noAutofit/>
          </a:bodyPr>
          <a:lstStyle/>
          <a:p>
            <a:r>
              <a:rPr lang="en-US" sz="7200" b="1" dirty="0" smtClean="0">
                <a:solidFill>
                  <a:srgbClr val="ECBE13"/>
                </a:solidFill>
              </a:rPr>
              <a:t>Keep up!</a:t>
            </a:r>
            <a:endParaRPr lang="en-US" sz="7200" b="1" dirty="0">
              <a:solidFill>
                <a:srgbClr val="ECBE13"/>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itle 1"/>
          <p:cNvSpPr txBox="1">
            <a:spLocks/>
          </p:cNvSpPr>
          <p:nvPr/>
        </p:nvSpPr>
        <p:spPr>
          <a:xfrm>
            <a:off x="0" y="4648200"/>
            <a:ext cx="9165771" cy="1752600"/>
          </a:xfrm>
          <a:prstGeom prst="rect">
            <a:avLst/>
          </a:prstGeom>
          <a:solidFill>
            <a:srgbClr val="046D8B"/>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RSS/Twitter</a:t>
            </a:r>
            <a:endParaRPr lang="en-US" b="1" dirty="0">
              <a:solidFill>
                <a:srgbClr val="ECBE13"/>
              </a:solidFill>
            </a:endParaRPr>
          </a:p>
        </p:txBody>
      </p:sp>
      <p:sp>
        <p:nvSpPr>
          <p:cNvPr id="4" name="Title 1"/>
          <p:cNvSpPr txBox="1">
            <a:spLocks/>
          </p:cNvSpPr>
          <p:nvPr/>
        </p:nvSpPr>
        <p:spPr>
          <a:xfrm>
            <a:off x="0" y="2514600"/>
            <a:ext cx="9165771" cy="1752600"/>
          </a:xfrm>
          <a:prstGeom prst="rect">
            <a:avLst/>
          </a:prstGeom>
          <a:solidFill>
            <a:srgbClr val="93A42A"/>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Go to Conferences</a:t>
            </a:r>
            <a:endParaRPr lang="en-US" b="1" dirty="0">
              <a:solidFill>
                <a:srgbClr val="ECBE13"/>
              </a:solidFill>
            </a:endParaRPr>
          </a:p>
        </p:txBody>
      </p:sp>
      <p:sp>
        <p:nvSpPr>
          <p:cNvPr id="5" name="Title 1"/>
          <p:cNvSpPr txBox="1">
            <a:spLocks/>
          </p:cNvSpPr>
          <p:nvPr/>
        </p:nvSpPr>
        <p:spPr>
          <a:xfrm>
            <a:off x="0" y="381000"/>
            <a:ext cx="9176657" cy="1752600"/>
          </a:xfrm>
          <a:prstGeom prst="rect">
            <a:avLst/>
          </a:prstGeom>
          <a:solidFill>
            <a:srgbClr val="2FB8AC"/>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ECBE13"/>
                </a:solidFill>
              </a:rPr>
              <a:t>Attend Webinars</a:t>
            </a:r>
            <a:endParaRPr lang="en-US" b="1" dirty="0">
              <a:solidFill>
                <a:srgbClr val="ECBE13"/>
              </a:solidFill>
            </a:endParaRPr>
          </a:p>
        </p:txBody>
      </p:sp>
    </p:spTree>
    <p:extLst>
      <p:ext uri="{BB962C8B-B14F-4D97-AF65-F5344CB8AC3E}">
        <p14:creationId xmlns:p14="http://schemas.microsoft.com/office/powerpoint/2010/main" val="18881013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rthfield.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533400"/>
            <a:ext cx="3352800" cy="1020762"/>
          </a:xfrm>
        </p:spPr>
        <p:txBody>
          <a:bodyPr>
            <a:noAutofit/>
          </a:bodyPr>
          <a:lstStyle/>
          <a:p>
            <a:r>
              <a:rPr lang="en-US" sz="7200" b="1" dirty="0" smtClean="0">
                <a:solidFill>
                  <a:srgbClr val="93A42A"/>
                </a:solidFill>
              </a:rPr>
              <a:t>Heidi</a:t>
            </a:r>
            <a:endParaRPr lang="en-US" sz="7200" b="1" dirty="0">
              <a:solidFill>
                <a:srgbClr val="93A42A"/>
              </a:solidFill>
            </a:endParaRPr>
          </a:p>
        </p:txBody>
      </p:sp>
      <p:sp>
        <p:nvSpPr>
          <p:cNvPr id="3" name="Title 1"/>
          <p:cNvSpPr txBox="1">
            <a:spLocks/>
          </p:cNvSpPr>
          <p:nvPr/>
        </p:nvSpPr>
        <p:spPr>
          <a:xfrm>
            <a:off x="3581400" y="1295400"/>
            <a:ext cx="3352800" cy="102076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93A42A"/>
                </a:solidFill>
                <a:effectLst/>
                <a:uLnTx/>
                <a:uFillTx/>
                <a:latin typeface="+mj-lt"/>
                <a:ea typeface="+mj-ea"/>
                <a:cs typeface="+mj-cs"/>
              </a:rPr>
              <a:t>Norwich University</a:t>
            </a:r>
            <a:endParaRPr kumimoji="0" lang="en-US" sz="3600" b="1" i="0" u="none" strike="noStrike" kern="1200" cap="none" spc="0" normalizeH="0" baseline="0" noProof="0" dirty="0">
              <a:ln>
                <a:noFill/>
              </a:ln>
              <a:solidFill>
                <a:srgbClr val="93A42A"/>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txBox="1">
            <a:spLocks/>
          </p:cNvSpPr>
          <p:nvPr/>
        </p:nvSpPr>
        <p:spPr>
          <a:xfrm>
            <a:off x="3505200" y="5257800"/>
            <a:ext cx="5943600" cy="1295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F8F8F8"/>
                </a:solidFill>
                <a:effectLst/>
                <a:uLnTx/>
                <a:uFillTx/>
                <a:latin typeface="+mj-lt"/>
                <a:ea typeface="+mj-ea"/>
                <a:cs typeface="+mj-cs"/>
              </a:rPr>
              <a:t>Have Fun!</a:t>
            </a:r>
            <a:endParaRPr kumimoji="0" lang="en-US" sz="7200" b="1" i="0" u="none" strike="noStrike" kern="1200" cap="none" spc="0" normalizeH="0" baseline="0" noProof="0" dirty="0">
              <a:ln>
                <a:noFill/>
              </a:ln>
              <a:solidFill>
                <a:srgbClr val="F8F8F8"/>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4" name="TextBox 3"/>
          <p:cNvSpPr txBox="1"/>
          <p:nvPr/>
        </p:nvSpPr>
        <p:spPr>
          <a:xfrm>
            <a:off x="0" y="6611779"/>
            <a:ext cx="3352800" cy="246221"/>
          </a:xfrm>
          <a:prstGeom prst="rect">
            <a:avLst/>
          </a:prstGeom>
          <a:noFill/>
        </p:spPr>
        <p:txBody>
          <a:bodyPr wrap="square" rtlCol="0">
            <a:spAutoFit/>
          </a:bodyPr>
          <a:lstStyle/>
          <a:p>
            <a:pPr defTabSz="457200" fontAlgn="base">
              <a:spcBef>
                <a:spcPct val="0"/>
              </a:spcBef>
              <a:spcAft>
                <a:spcPct val="0"/>
              </a:spcAft>
            </a:pPr>
            <a:endParaRPr lang="en-US" sz="1000" dirty="0">
              <a:solidFill>
                <a:prstClr val="black"/>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5623"/>
            <a:ext cx="9144000" cy="4626754"/>
          </a:xfrm>
          <a:prstGeom prst="rect">
            <a:avLst/>
          </a:prstGeom>
        </p:spPr>
      </p:pic>
    </p:spTree>
    <p:extLst>
      <p:ext uri="{BB962C8B-B14F-4D97-AF65-F5344CB8AC3E}">
        <p14:creationId xmlns:p14="http://schemas.microsoft.com/office/powerpoint/2010/main" val="24707979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stionmarksand.jpg"/>
          <p:cNvPicPr>
            <a:picLocks noChangeAspect="1"/>
          </p:cNvPicPr>
          <p:nvPr/>
        </p:nvPicPr>
        <p:blipFill>
          <a:blip r:embed="rId2" cstate="print"/>
          <a:stretch>
            <a:fillRect/>
          </a:stretch>
        </p:blipFill>
        <p:spPr>
          <a:xfrm>
            <a:off x="1470148" y="0"/>
            <a:ext cx="6203703"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152400"/>
            <a:ext cx="4495800" cy="1447800"/>
          </a:xfrm>
        </p:spPr>
        <p:txBody>
          <a:bodyPr>
            <a:normAutofit/>
          </a:bodyPr>
          <a:lstStyle/>
          <a:p>
            <a:r>
              <a:rPr lang="en-US" sz="7200" dirty="0" smtClean="0">
                <a:solidFill>
                  <a:srgbClr val="046D8B"/>
                </a:solidFill>
              </a:rPr>
              <a:t>Credits</a:t>
            </a:r>
            <a:endParaRPr lang="en-US" sz="7200" dirty="0">
              <a:solidFill>
                <a:srgbClr val="046D8B"/>
              </a:solidFill>
            </a:endParaRPr>
          </a:p>
        </p:txBody>
      </p:sp>
      <p:sp>
        <p:nvSpPr>
          <p:cNvPr id="3" name="Rectangle 2"/>
          <p:cNvSpPr/>
          <p:nvPr/>
        </p:nvSpPr>
        <p:spPr>
          <a:xfrm>
            <a:off x="0" y="0"/>
            <a:ext cx="8001000" cy="692497"/>
          </a:xfrm>
          <a:prstGeom prst="rect">
            <a:avLst/>
          </a:prstGeom>
        </p:spPr>
        <p:txBody>
          <a:bodyPr wrap="square">
            <a:spAutoFit/>
          </a:bodyPr>
          <a:lstStyle/>
          <a:p>
            <a:r>
              <a:rPr lang="en-US" sz="1300" b="1" dirty="0" smtClean="0"/>
              <a:t>Color Palette</a:t>
            </a:r>
          </a:p>
          <a:p>
            <a:r>
              <a:rPr lang="en-US" sz="1300" dirty="0" smtClean="0"/>
              <a:t>400 Lovers by </a:t>
            </a:r>
            <a:r>
              <a:rPr lang="en-US" sz="1300" dirty="0" err="1" smtClean="0"/>
              <a:t>Tzadkiel</a:t>
            </a:r>
            <a:endParaRPr lang="en-US" sz="1300" dirty="0" smtClean="0"/>
          </a:p>
          <a:p>
            <a:r>
              <a:rPr lang="en-US" sz="1300" dirty="0" smtClean="0"/>
              <a:t>http://www.colourlovers.com/palette/1276025/400_Lovers</a:t>
            </a:r>
            <a:endParaRPr lang="en-US" sz="1300" dirty="0"/>
          </a:p>
        </p:txBody>
      </p:sp>
      <p:sp>
        <p:nvSpPr>
          <p:cNvPr id="4" name="Rectangle 3"/>
          <p:cNvSpPr/>
          <p:nvPr/>
        </p:nvSpPr>
        <p:spPr>
          <a:xfrm>
            <a:off x="0" y="685800"/>
            <a:ext cx="9144000" cy="6494085"/>
          </a:xfrm>
          <a:prstGeom prst="rect">
            <a:avLst/>
          </a:prstGeom>
        </p:spPr>
        <p:txBody>
          <a:bodyPr wrap="square">
            <a:spAutoFit/>
          </a:bodyPr>
          <a:lstStyle/>
          <a:p>
            <a:r>
              <a:rPr lang="en-US" sz="1300" b="1" dirty="0" smtClean="0"/>
              <a:t>Images </a:t>
            </a:r>
            <a:r>
              <a:rPr lang="en-US" sz="1300" dirty="0" smtClean="0"/>
              <a:t>(All Creative Commons Licensed and Used Accordingly)</a:t>
            </a:r>
            <a:endParaRPr lang="en-US" sz="1300" b="1" dirty="0" smtClean="0"/>
          </a:p>
          <a:p>
            <a:r>
              <a:rPr lang="en-US" sz="1300" dirty="0" smtClean="0"/>
              <a:t>1. Goggles by </a:t>
            </a:r>
            <a:r>
              <a:rPr lang="en-US" sz="1300" dirty="0" err="1" smtClean="0"/>
              <a:t>kaje_yomamma</a:t>
            </a:r>
            <a:r>
              <a:rPr lang="en-US" sz="1300" dirty="0" smtClean="0"/>
              <a:t> </a:t>
            </a:r>
            <a:r>
              <a:rPr lang="en-US" sz="1300" dirty="0" smtClean="0">
                <a:hlinkClick r:id="rId3"/>
              </a:rPr>
              <a:t>http://www.flickr.com/photos/28504195@N08/4988401680/</a:t>
            </a:r>
            <a:endParaRPr lang="en-US" sz="1300" dirty="0" smtClean="0"/>
          </a:p>
          <a:p>
            <a:r>
              <a:rPr lang="en-US" sz="1300" dirty="0" smtClean="0"/>
              <a:t>2. Drill Field by Roger Smith http://www.flickr.com/photos/65701179@N00/93734151/in/pool-39892358@N00/</a:t>
            </a:r>
          </a:p>
          <a:p>
            <a:r>
              <a:rPr lang="en-US" sz="1300" dirty="0" smtClean="0"/>
              <a:t>3. Map of USU Regional Campuses</a:t>
            </a:r>
          </a:p>
          <a:p>
            <a:r>
              <a:rPr lang="en-US" sz="1300" dirty="0" smtClean="0"/>
              <a:t>4. Northfield by </a:t>
            </a:r>
            <a:r>
              <a:rPr lang="en-US" sz="1300" dirty="0" err="1" smtClean="0"/>
              <a:t>librarianmer</a:t>
            </a:r>
            <a:r>
              <a:rPr lang="en-US" sz="1300" dirty="0" smtClean="0"/>
              <a:t> http://www.flickr.com/photos/librarianmer/33032390/in/photostream/</a:t>
            </a:r>
          </a:p>
          <a:p>
            <a:r>
              <a:rPr lang="en-US" sz="1300" dirty="0" smtClean="0"/>
              <a:t>5. UNCG Photo by David Wilson - 12/6/05 - Aerial view of the UNCG campus in the evening during the holiday luminaries display.</a:t>
            </a:r>
          </a:p>
          <a:p>
            <a:r>
              <a:rPr lang="en-US" sz="1300" dirty="0" smtClean="0"/>
              <a:t>7. splash by </a:t>
            </a:r>
            <a:r>
              <a:rPr lang="en-US" sz="1300" dirty="0" err="1" smtClean="0"/>
              <a:t>omnia_mutantur</a:t>
            </a:r>
            <a:r>
              <a:rPr lang="en-US" sz="1300" dirty="0" smtClean="0"/>
              <a:t> http://www.flickr.com/photos/39685874@N00/2814042039/</a:t>
            </a:r>
          </a:p>
          <a:p>
            <a:r>
              <a:rPr lang="en-US" sz="1300" dirty="0" smtClean="0"/>
              <a:t>8. Swarm of </a:t>
            </a:r>
            <a:r>
              <a:rPr lang="en-US" sz="1300" dirty="0" err="1" smtClean="0"/>
              <a:t>Anthias</a:t>
            </a:r>
            <a:r>
              <a:rPr lang="en-US" sz="1300" dirty="0" smtClean="0"/>
              <a:t> by Erwin </a:t>
            </a:r>
            <a:r>
              <a:rPr lang="en-US" sz="1300" dirty="0" err="1" smtClean="0"/>
              <a:t>Kodiat</a:t>
            </a:r>
            <a:r>
              <a:rPr lang="en-US" sz="1300" dirty="0" smtClean="0"/>
              <a:t> http://www.flickr.com/photos/99134924@N00/24180432/</a:t>
            </a:r>
          </a:p>
          <a:p>
            <a:r>
              <a:rPr lang="en-US" sz="1300" dirty="0" smtClean="0"/>
              <a:t>9. can you hear it ring? by </a:t>
            </a:r>
            <a:r>
              <a:rPr lang="en-US" sz="1300" dirty="0" err="1" smtClean="0"/>
              <a:t>awkward_er</a:t>
            </a:r>
            <a:r>
              <a:rPr lang="en-US" sz="1300" dirty="0" smtClean="0"/>
              <a:t> http://www.flickr.com/photos/29163894@N02/3696325069/</a:t>
            </a:r>
          </a:p>
          <a:p>
            <a:r>
              <a:rPr lang="en-US" sz="1300" dirty="0" smtClean="0"/>
              <a:t>10. Yelling or kissing by </a:t>
            </a:r>
            <a:r>
              <a:rPr lang="en-US" sz="1300" dirty="0" err="1" smtClean="0"/>
              <a:t>quinn.anya</a:t>
            </a:r>
            <a:r>
              <a:rPr lang="en-US" sz="1300" dirty="0" smtClean="0"/>
              <a:t> http://www.flickr.com/photos/quinnanya/4464686019/in/photostream/</a:t>
            </a:r>
          </a:p>
          <a:p>
            <a:r>
              <a:rPr lang="en-US" sz="1300" dirty="0" smtClean="0"/>
              <a:t>11. Save Our Fish! by </a:t>
            </a:r>
            <a:r>
              <a:rPr lang="en-US" sz="1300" dirty="0" err="1" smtClean="0"/>
              <a:t>MadAboutCows</a:t>
            </a:r>
            <a:r>
              <a:rPr lang="en-US" sz="1300" dirty="0" smtClean="0"/>
              <a:t> http://www.flickr.com/photos/42492293@N00/2933466887/</a:t>
            </a:r>
          </a:p>
          <a:p>
            <a:r>
              <a:rPr lang="en-US" sz="1300" dirty="0" smtClean="0"/>
              <a:t>13. Hello, summer. by </a:t>
            </a:r>
            <a:r>
              <a:rPr lang="en-US" sz="1300" dirty="0" err="1" smtClean="0"/>
              <a:t>SabrinaDan</a:t>
            </a:r>
            <a:r>
              <a:rPr lang="en-US" sz="1300" dirty="0" smtClean="0"/>
              <a:t> Photo http://www.flickr.com/photos/21187962@N03/3790480831/</a:t>
            </a:r>
          </a:p>
          <a:p>
            <a:r>
              <a:rPr lang="en-US" sz="1300" dirty="0" smtClean="0"/>
              <a:t>14. The incorrect way to hold a crab by pcgn7 http://www.flickr.com/photos/21204781@N07/2355579689/</a:t>
            </a:r>
          </a:p>
          <a:p>
            <a:r>
              <a:rPr lang="en-US" sz="1300" dirty="0" smtClean="0"/>
              <a:t>16. Beach picnic by pinprick http://www.flickr.com/photos/17365783@N00/4900536832/</a:t>
            </a:r>
          </a:p>
          <a:p>
            <a:r>
              <a:rPr lang="en-US" sz="1300" dirty="0" smtClean="0"/>
              <a:t>17. Going fishing by </a:t>
            </a:r>
            <a:r>
              <a:rPr lang="en-US" sz="1300" dirty="0" err="1" smtClean="0"/>
              <a:t>atmtx</a:t>
            </a:r>
            <a:r>
              <a:rPr lang="en-US" sz="1300" dirty="0" smtClean="0"/>
              <a:t> http://www.flickr.com/photos/atmtx/3855300632/</a:t>
            </a:r>
          </a:p>
          <a:p>
            <a:r>
              <a:rPr lang="en-US" sz="1300" dirty="0" smtClean="0"/>
              <a:t>18. </a:t>
            </a:r>
            <a:r>
              <a:rPr lang="en-US" sz="1300" dirty="0" err="1" smtClean="0"/>
              <a:t>Mondello</a:t>
            </a:r>
            <a:r>
              <a:rPr lang="en-US" sz="1300" dirty="0" smtClean="0"/>
              <a:t> by </a:t>
            </a:r>
            <a:r>
              <a:rPr lang="en-US" sz="1300" dirty="0" err="1" smtClean="0"/>
              <a:t>Macorig</a:t>
            </a:r>
            <a:r>
              <a:rPr lang="en-US" sz="1300" dirty="0" smtClean="0"/>
              <a:t> Paolo http://www.flickr.com/photos/71758328@N00/223645219/</a:t>
            </a:r>
          </a:p>
          <a:p>
            <a:r>
              <a:rPr lang="en-US" sz="1300" dirty="0" smtClean="0"/>
              <a:t>21. Scuba by </a:t>
            </a:r>
            <a:r>
              <a:rPr lang="en-US" sz="1300" dirty="0" err="1" smtClean="0"/>
              <a:t>halseike</a:t>
            </a:r>
            <a:r>
              <a:rPr lang="en-US" sz="1300" dirty="0" smtClean="0"/>
              <a:t> http://www.flickr.com/photos/99624358@N00/5343410373/</a:t>
            </a:r>
          </a:p>
          <a:p>
            <a:r>
              <a:rPr lang="en-US" sz="1300" dirty="0" smtClean="0"/>
              <a:t>22. Sand Castle Construction by </a:t>
            </a:r>
            <a:r>
              <a:rPr lang="en-US" sz="1300" dirty="0" err="1" smtClean="0"/>
              <a:t>jaywood_uk</a:t>
            </a:r>
            <a:r>
              <a:rPr lang="en-US" sz="1300" dirty="0" smtClean="0"/>
              <a:t> http://www.flickr.com/photos/jaywood/2762736502/in/photostream/</a:t>
            </a:r>
          </a:p>
          <a:p>
            <a:r>
              <a:rPr lang="en-US" sz="1300" dirty="0" smtClean="0"/>
              <a:t>24. img_1279 by </a:t>
            </a:r>
            <a:r>
              <a:rPr lang="en-US" sz="1300" dirty="0" err="1" smtClean="0"/>
              <a:t>acb</a:t>
            </a:r>
            <a:r>
              <a:rPr lang="en-US" sz="1300" dirty="0" smtClean="0"/>
              <a:t> http://www.flickr.com/photos/37912374670@N01/2493530274/</a:t>
            </a:r>
          </a:p>
          <a:p>
            <a:r>
              <a:rPr lang="en-US" sz="1300" dirty="0" smtClean="0"/>
              <a:t>26. shell collection by steatlhproject2006 http://www.flickr.com/photos/83963643@N00/220764512/</a:t>
            </a:r>
          </a:p>
          <a:p>
            <a:r>
              <a:rPr lang="en-US" sz="1300" dirty="0" smtClean="0"/>
              <a:t>29. Surfing Cocoa Beach Florida by Kevin N. Murphy http://www.flickr.com/photos/knmurphy/3827402016/sizes/l/in/photostream/</a:t>
            </a:r>
          </a:p>
          <a:p>
            <a:r>
              <a:rPr lang="en-US" sz="1300" dirty="0" smtClean="0"/>
              <a:t>30. Day 231/365 - Hey! You in the boat! By Great Beyond http://www.flickr.com/photos/26104563@N00/5041883160/</a:t>
            </a:r>
          </a:p>
          <a:p>
            <a:r>
              <a:rPr lang="en-US" sz="1300" dirty="0" smtClean="0"/>
              <a:t>34. Lucas in the pool by Lars Ploughman http://www.flickr.com/photos/75062596@N00/6316699691/</a:t>
            </a:r>
          </a:p>
          <a:p>
            <a:r>
              <a:rPr lang="en-US" sz="1300" dirty="0" smtClean="0"/>
              <a:t>36. Google+ Hangout from </a:t>
            </a:r>
            <a:r>
              <a:rPr lang="en-US" sz="1300" dirty="0" err="1" smtClean="0"/>
              <a:t>Telepresence</a:t>
            </a:r>
            <a:r>
              <a:rPr lang="en-US" sz="1300" dirty="0" smtClean="0"/>
              <a:t> Options http://www.telepresenceoptions.com/2012/01/google_hangout_for_videoconfer_1/</a:t>
            </a:r>
          </a:p>
          <a:p>
            <a:r>
              <a:rPr lang="en-US" sz="1300" dirty="0" smtClean="0"/>
              <a:t>38. </a:t>
            </a:r>
            <a:r>
              <a:rPr lang="en-US" sz="1300" dirty="0" err="1" smtClean="0"/>
              <a:t>Freestyling</a:t>
            </a:r>
            <a:r>
              <a:rPr lang="en-US" sz="1300" dirty="0" smtClean="0"/>
              <a:t> by </a:t>
            </a:r>
            <a:r>
              <a:rPr lang="en-US" sz="1300" dirty="0" err="1" smtClean="0"/>
              <a:t>AdLavinsky</a:t>
            </a:r>
            <a:r>
              <a:rPr lang="en-US" sz="1300" dirty="0" smtClean="0"/>
              <a:t> http://www.flickr.com/photos/27981682@N05/5109228652/</a:t>
            </a:r>
          </a:p>
          <a:p>
            <a:r>
              <a:rPr lang="en-US" sz="1300" dirty="0" smtClean="0"/>
              <a:t>40. – by </a:t>
            </a:r>
            <a:r>
              <a:rPr lang="en-US" sz="1300" dirty="0" err="1" smtClean="0"/>
              <a:t>Shenghung</a:t>
            </a:r>
            <a:r>
              <a:rPr lang="en-US" sz="1300" dirty="0" smtClean="0"/>
              <a:t> Lin http://www.flickr.com/photos/40764207@N00/6160659112/</a:t>
            </a:r>
          </a:p>
          <a:p>
            <a:r>
              <a:rPr lang="en-US" sz="1300" dirty="0" smtClean="0"/>
              <a:t>42. (85/365)? by Finding Josephine http://www.flickr.com/photos/34233222@N05/3801511495/</a:t>
            </a:r>
          </a:p>
          <a:p>
            <a:r>
              <a:rPr lang="en-US" sz="1300" dirty="0" smtClean="0"/>
              <a:t>44. Thanks a Bunch by The </a:t>
            </a:r>
            <a:r>
              <a:rPr lang="en-US" sz="1300" dirty="0" err="1" smtClean="0"/>
              <a:t>Stakhanovite</a:t>
            </a:r>
            <a:r>
              <a:rPr lang="en-US" sz="1300" dirty="0" smtClean="0"/>
              <a:t> Twins http://www.flickr.com/photos/59479249@N00/1254954232/</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anks.jpg"/>
          <p:cNvPicPr>
            <a:picLocks noChangeAspect="1"/>
          </p:cNvPicPr>
          <p:nvPr/>
        </p:nvPicPr>
        <p:blipFill>
          <a:blip r:embed="rId2" cstate="print">
            <a:lum bright="70000" contrast="-70000"/>
          </a:blip>
          <a:stretch>
            <a:fillRect/>
          </a:stretch>
        </p:blipFill>
        <p:spPr>
          <a:xfrm>
            <a:off x="0" y="0"/>
            <a:ext cx="7734133" cy="6858000"/>
          </a:xfrm>
          <a:prstGeom prst="rect">
            <a:avLst/>
          </a:prstGeom>
        </p:spPr>
      </p:pic>
      <p:sp>
        <p:nvSpPr>
          <p:cNvPr id="3" name="Subtitle 2"/>
          <p:cNvSpPr txBox="1">
            <a:spLocks/>
          </p:cNvSpPr>
          <p:nvPr/>
        </p:nvSpPr>
        <p:spPr>
          <a:xfrm>
            <a:off x="4343400" y="228600"/>
            <a:ext cx="4800600" cy="1524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rgbClr val="309292"/>
                </a:solidFill>
                <a:effectLst/>
                <a:uLnTx/>
                <a:uFillTx/>
                <a:latin typeface="Segoe Print" pitchFamily="2" charset="0"/>
                <a:ea typeface="+mn-ea"/>
                <a:cs typeface="+mn-cs"/>
              </a:rPr>
              <a:t>Rachel </a:t>
            </a:r>
            <a:r>
              <a:rPr kumimoji="0" lang="en-US" sz="2400" b="1" i="0" u="none" strike="noStrike" kern="1200" cap="none" spc="0" normalizeH="0" baseline="0" noProof="0" dirty="0" err="1" smtClean="0">
                <a:ln>
                  <a:noFill/>
                </a:ln>
                <a:solidFill>
                  <a:srgbClr val="309292"/>
                </a:solidFill>
                <a:effectLst/>
                <a:uLnTx/>
                <a:uFillTx/>
                <a:latin typeface="Segoe Print" pitchFamily="2" charset="0"/>
                <a:ea typeface="+mn-ea"/>
                <a:cs typeface="+mn-cs"/>
              </a:rPr>
              <a:t>Cannady</a:t>
            </a:r>
            <a:endParaRPr kumimoji="0" lang="en-US" sz="2400" b="1" i="0" u="none" strike="noStrike" kern="1200" cap="none" spc="0" normalizeH="0" baseline="0" noProof="0" dirty="0" smtClean="0">
              <a:ln>
                <a:noFill/>
              </a:ln>
              <a:solidFill>
                <a:srgbClr val="309292"/>
              </a:solidFill>
              <a:effectLst/>
              <a:uLnTx/>
              <a:uFillTx/>
              <a:latin typeface="Segoe Print"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rgbClr val="309292"/>
                </a:solidFill>
                <a:effectLst/>
                <a:uLnTx/>
                <a:uFillTx/>
                <a:latin typeface="Segoe Print" pitchFamily="2" charset="0"/>
                <a:ea typeface="+mn-ea"/>
                <a:cs typeface="+mn-cs"/>
              </a:rPr>
              <a:t>Mississippi</a:t>
            </a:r>
            <a:r>
              <a:rPr kumimoji="0" lang="en-US" sz="2400" b="1" i="0" u="none" strike="noStrike" kern="1200" cap="none" spc="0" normalizeH="0" noProof="0" dirty="0" smtClean="0">
                <a:ln>
                  <a:noFill/>
                </a:ln>
                <a:solidFill>
                  <a:srgbClr val="309292"/>
                </a:solidFill>
                <a:effectLst/>
                <a:uLnTx/>
                <a:uFillTx/>
                <a:latin typeface="Segoe Print" pitchFamily="2" charset="0"/>
                <a:ea typeface="+mn-ea"/>
                <a:cs typeface="+mn-cs"/>
              </a:rPr>
              <a:t> State University</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b="1" dirty="0" smtClean="0">
                <a:solidFill>
                  <a:srgbClr val="309292"/>
                </a:solidFill>
                <a:latin typeface="Segoe Print" pitchFamily="2" charset="0"/>
              </a:rPr>
              <a:t>rcannady@library.msstate.edu</a:t>
            </a:r>
            <a:endParaRPr kumimoji="0" lang="en-US" sz="2400" b="1" i="0" u="none" strike="noStrike" kern="1200" cap="none" spc="0" normalizeH="0" noProof="0" dirty="0" smtClean="0">
              <a:ln>
                <a:noFill/>
              </a:ln>
              <a:solidFill>
                <a:srgbClr val="309292"/>
              </a:solidFill>
              <a:effectLst/>
              <a:uLnTx/>
              <a:uFillTx/>
              <a:latin typeface="Segoe Print"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1" i="0" u="none" strike="noStrike" kern="1200" cap="none" spc="0" normalizeH="0" baseline="0" noProof="0" dirty="0" smtClean="0">
              <a:ln>
                <a:noFill/>
              </a:ln>
              <a:solidFill>
                <a:schemeClr val="tx1"/>
              </a:solidFill>
              <a:effectLst/>
              <a:uLnTx/>
              <a:uFillTx/>
              <a:latin typeface="Segoe Print"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Segoe Print" pitchFamily="2" charset="0"/>
              <a:ea typeface="+mn-ea"/>
              <a:cs typeface="+mn-cs"/>
            </a:endParaRPr>
          </a:p>
        </p:txBody>
      </p:sp>
      <p:sp>
        <p:nvSpPr>
          <p:cNvPr id="4" name="Subtitle 2"/>
          <p:cNvSpPr txBox="1">
            <a:spLocks/>
          </p:cNvSpPr>
          <p:nvPr/>
        </p:nvSpPr>
        <p:spPr>
          <a:xfrm>
            <a:off x="5181600" y="3048000"/>
            <a:ext cx="3352800" cy="13716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ECBE13"/>
                </a:solidFill>
                <a:effectLst/>
                <a:uLnTx/>
                <a:uFillTx/>
                <a:latin typeface="Segoe Print" pitchFamily="2" charset="0"/>
              </a:rPr>
              <a:t>Beth </a:t>
            </a:r>
            <a:r>
              <a:rPr kumimoji="0" lang="en-US" sz="2400" b="1" i="0" u="none" strike="noStrike" kern="1200" cap="none" spc="0" normalizeH="0" baseline="0" noProof="0" dirty="0" err="1" smtClean="0">
                <a:ln>
                  <a:noFill/>
                </a:ln>
                <a:solidFill>
                  <a:srgbClr val="ECBE13"/>
                </a:solidFill>
                <a:effectLst/>
                <a:uLnTx/>
                <a:uFillTx/>
                <a:latin typeface="Segoe Print" pitchFamily="2" charset="0"/>
              </a:rPr>
              <a:t>Filar</a:t>
            </a:r>
            <a:r>
              <a:rPr kumimoji="0" lang="en-US" sz="2400" b="1" i="0" u="none" strike="noStrike" kern="1200" cap="none" spc="0" normalizeH="0" baseline="0" noProof="0" dirty="0" smtClean="0">
                <a:ln>
                  <a:noFill/>
                </a:ln>
                <a:solidFill>
                  <a:srgbClr val="ECBE13"/>
                </a:solidFill>
                <a:effectLst/>
                <a:uLnTx/>
                <a:uFillTx/>
                <a:latin typeface="Segoe Print" pitchFamily="2" charset="0"/>
              </a:rPr>
              <a:t> Williams</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solidFill>
                  <a:srgbClr val="ECBE13"/>
                </a:solidFill>
                <a:latin typeface="Segoe Print" pitchFamily="2" charset="0"/>
                <a:ea typeface="+mn-ea"/>
                <a:cs typeface="+mn-cs"/>
              </a:rPr>
              <a:t>UNC – Greensboro</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ECBE13"/>
                </a:solidFill>
                <a:effectLst/>
                <a:uLnTx/>
                <a:uFillTx/>
                <a:latin typeface="Segoe Print" pitchFamily="2" charset="0"/>
              </a:rPr>
              <a:t>efwilli3@uncg.edu</a:t>
            </a:r>
            <a:endParaRPr kumimoji="0" lang="en-US" sz="2400" b="0" i="0" u="none" strike="noStrike" kern="1200" cap="none" spc="0" normalizeH="0" baseline="0" noProof="0" dirty="0" smtClean="0">
              <a:ln>
                <a:noFill/>
              </a:ln>
              <a:solidFill>
                <a:srgbClr val="ECBE13"/>
              </a:solidFill>
              <a:effectLst/>
              <a:uLnTx/>
              <a:uFillTx/>
              <a:latin typeface="+mn-lt"/>
              <a:ea typeface="+mn-ea"/>
              <a:cs typeface="+mn-cs"/>
            </a:endParaRPr>
          </a:p>
        </p:txBody>
      </p:sp>
      <p:sp>
        <p:nvSpPr>
          <p:cNvPr id="5" name="Subtitle 2"/>
          <p:cNvSpPr txBox="1">
            <a:spLocks/>
          </p:cNvSpPr>
          <p:nvPr/>
        </p:nvSpPr>
        <p:spPr>
          <a:xfrm>
            <a:off x="5181600" y="1600200"/>
            <a:ext cx="3962400" cy="1447800"/>
          </a:xfrm>
          <a:prstGeom prst="rect">
            <a:avLst/>
          </a:prstGeom>
        </p:spPr>
        <p:txBody>
          <a:bodyPr>
            <a:normAutofit/>
          </a:bodyPr>
          <a:lstStyle/>
          <a:p>
            <a:pPr marL="342900" marR="0" lvl="0" indent="-342900"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rgbClr val="2FB8AC"/>
                </a:solidFill>
                <a:effectLst/>
                <a:uLnTx/>
                <a:uFillTx/>
                <a:latin typeface="Segoe Print" pitchFamily="2" charset="0"/>
                <a:ea typeface="+mn-ea"/>
                <a:cs typeface="+mn-cs"/>
              </a:rPr>
              <a:t>Britt </a:t>
            </a:r>
            <a:r>
              <a:rPr kumimoji="0" lang="en-US" sz="2400" b="1" i="0" u="none" strike="noStrike" kern="1200" cap="none" spc="0" normalizeH="0" baseline="0" noProof="0" dirty="0" err="1" smtClean="0">
                <a:ln>
                  <a:noFill/>
                </a:ln>
                <a:solidFill>
                  <a:srgbClr val="2FB8AC"/>
                </a:solidFill>
                <a:effectLst/>
                <a:uLnTx/>
                <a:uFillTx/>
                <a:latin typeface="Segoe Print" pitchFamily="2" charset="0"/>
                <a:ea typeface="+mn-ea"/>
                <a:cs typeface="+mn-cs"/>
              </a:rPr>
              <a:t>Fagerheim</a:t>
            </a:r>
            <a:endParaRPr kumimoji="0" lang="en-US" sz="2400" b="1" i="0" u="none" strike="noStrike" kern="1200" cap="none" spc="0" normalizeH="0" baseline="0" noProof="0" dirty="0" smtClean="0">
              <a:ln>
                <a:noFill/>
              </a:ln>
              <a:solidFill>
                <a:srgbClr val="2FB8AC"/>
              </a:solidFill>
              <a:effectLst/>
              <a:uLnTx/>
              <a:uFillTx/>
              <a:latin typeface="Segoe Print" pitchFamily="2" charset="0"/>
              <a:ea typeface="+mn-ea"/>
              <a:cs typeface="+mn-cs"/>
            </a:endParaRPr>
          </a:p>
          <a:p>
            <a:pPr marL="342900" marR="0" lvl="0" indent="-342900" defTabSz="914400" rtl="0" eaLnBrk="1" fontAlgn="auto" latinLnBrk="0" hangingPunct="1">
              <a:lnSpc>
                <a:spcPct val="100000"/>
              </a:lnSpc>
              <a:spcBef>
                <a:spcPct val="20000"/>
              </a:spcBef>
              <a:spcAft>
                <a:spcPts val="0"/>
              </a:spcAft>
              <a:buClrTx/>
              <a:buSzTx/>
              <a:tabLst/>
              <a:defRPr/>
            </a:pPr>
            <a:r>
              <a:rPr lang="en-US" sz="2400" b="1" dirty="0" smtClean="0">
                <a:solidFill>
                  <a:srgbClr val="2FB8AC"/>
                </a:solidFill>
                <a:latin typeface="Segoe Print" pitchFamily="2" charset="0"/>
              </a:rPr>
              <a:t>Utah State University</a:t>
            </a:r>
          </a:p>
          <a:p>
            <a:pPr marL="342900" marR="0" lvl="0" indent="-342900" defTabSz="914400" rtl="0" eaLnBrk="1" fontAlgn="auto" latinLnBrk="0" hangingPunct="1">
              <a:lnSpc>
                <a:spcPct val="100000"/>
              </a:lnSpc>
              <a:spcBef>
                <a:spcPct val="20000"/>
              </a:spcBef>
              <a:spcAft>
                <a:spcPts val="0"/>
              </a:spcAft>
              <a:buClrTx/>
              <a:buSzTx/>
              <a:tabLst/>
              <a:defRPr/>
            </a:pPr>
            <a:r>
              <a:rPr lang="en-US" sz="2400" b="1" dirty="0" smtClean="0">
                <a:solidFill>
                  <a:srgbClr val="2FB8AC"/>
                </a:solidFill>
                <a:latin typeface="Segoe Print" pitchFamily="2" charset="0"/>
              </a:rPr>
              <a:t>britt.fagerheim@usu.edu</a:t>
            </a:r>
            <a:endParaRPr kumimoji="0" lang="en-US" sz="2400" b="1" i="0" u="none" strike="noStrike" kern="1200" cap="none" spc="0" normalizeH="0" baseline="0" noProof="0" dirty="0" smtClean="0">
              <a:ln>
                <a:noFill/>
              </a:ln>
              <a:solidFill>
                <a:srgbClr val="2FB8AC"/>
              </a:solidFill>
              <a:effectLst/>
              <a:uLnTx/>
              <a:uFillTx/>
              <a:latin typeface="Segoe Print"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Segoe Print" pitchFamily="2" charset="0"/>
              <a:ea typeface="+mn-ea"/>
              <a:cs typeface="+mn-cs"/>
            </a:endParaRPr>
          </a:p>
        </p:txBody>
      </p:sp>
      <p:sp>
        <p:nvSpPr>
          <p:cNvPr id="6" name="Subtitle 2"/>
          <p:cNvSpPr txBox="1">
            <a:spLocks/>
          </p:cNvSpPr>
          <p:nvPr/>
        </p:nvSpPr>
        <p:spPr>
          <a:xfrm>
            <a:off x="5181600" y="4495800"/>
            <a:ext cx="3505200" cy="13716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93A42A"/>
                </a:solidFill>
                <a:effectLst/>
                <a:uLnTx/>
                <a:uFillTx/>
                <a:latin typeface="Segoe Print" pitchFamily="2" charset="0"/>
              </a:rPr>
              <a:t>Heidi Steiner</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dirty="0" smtClean="0">
                <a:solidFill>
                  <a:srgbClr val="93A42A"/>
                </a:solidFill>
                <a:latin typeface="Segoe Print" pitchFamily="2" charset="0"/>
              </a:rPr>
              <a:t>Norwich University</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rgbClr val="93A42A"/>
                </a:solidFill>
                <a:effectLst/>
                <a:uLnTx/>
                <a:uFillTx/>
                <a:latin typeface="Segoe Print" pitchFamily="2" charset="0"/>
                <a:ea typeface="+mn-ea"/>
                <a:cs typeface="+mn-cs"/>
              </a:rPr>
              <a:t>hsteiner@norwich.edu</a:t>
            </a:r>
            <a:endParaRPr kumimoji="0" lang="en-US" sz="2400" b="1" i="0" u="none" strike="noStrike" kern="1200" cap="none" spc="0" normalizeH="0" baseline="0" noProof="0" dirty="0" smtClean="0">
              <a:ln>
                <a:noFill/>
              </a:ln>
              <a:solidFill>
                <a:srgbClr val="93A42A"/>
              </a:solidFill>
              <a:effectLst/>
              <a:uLnTx/>
              <a:uFillTx/>
              <a:latin typeface="+mn-lt"/>
              <a:ea typeface="+mn-ea"/>
              <a:cs typeface="+mn-cs"/>
            </a:endParaRPr>
          </a:p>
        </p:txBody>
      </p:sp>
      <p:sp>
        <p:nvSpPr>
          <p:cNvPr id="7" name="TextBox 6"/>
          <p:cNvSpPr txBox="1"/>
          <p:nvPr/>
        </p:nvSpPr>
        <p:spPr>
          <a:xfrm>
            <a:off x="457200" y="6088559"/>
            <a:ext cx="8382000" cy="523220"/>
          </a:xfrm>
          <a:prstGeom prst="rect">
            <a:avLst/>
          </a:prstGeom>
          <a:noFill/>
        </p:spPr>
        <p:txBody>
          <a:bodyPr wrap="square" rtlCol="0">
            <a:spAutoFit/>
          </a:bodyPr>
          <a:lstStyle/>
          <a:p>
            <a:pPr algn="ctr"/>
            <a:r>
              <a:rPr lang="en-US" sz="2800" b="1" dirty="0" smtClean="0">
                <a:solidFill>
                  <a:srgbClr val="309292"/>
                </a:solidFill>
                <a:latin typeface="Segoe Print" pitchFamily="2" charset="0"/>
              </a:rPr>
              <a:t>http://guides.library.msstate.edu/divingin</a:t>
            </a:r>
            <a:endParaRPr lang="en-US" sz="28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12338 Luminaire DW-016.jpg"/>
          <p:cNvPicPr>
            <a:picLocks noChangeAspect="1"/>
          </p:cNvPicPr>
          <p:nvPr/>
        </p:nvPicPr>
        <p:blipFill>
          <a:blip r:embed="rId2" cstate="print"/>
          <a:stretch>
            <a:fillRect/>
          </a:stretch>
        </p:blipFill>
        <p:spPr>
          <a:xfrm>
            <a:off x="0" y="392373"/>
            <a:ext cx="9144000" cy="6073254"/>
          </a:xfrm>
          <a:prstGeom prst="rect">
            <a:avLst/>
          </a:prstGeom>
        </p:spPr>
      </p:pic>
      <p:sp>
        <p:nvSpPr>
          <p:cNvPr id="2" name="Title 1"/>
          <p:cNvSpPr>
            <a:spLocks noGrp="1"/>
          </p:cNvSpPr>
          <p:nvPr>
            <p:ph type="title"/>
          </p:nvPr>
        </p:nvSpPr>
        <p:spPr>
          <a:xfrm>
            <a:off x="-381000" y="647700"/>
            <a:ext cx="4953000" cy="1143000"/>
          </a:xfrm>
        </p:spPr>
        <p:txBody>
          <a:bodyPr>
            <a:noAutofit/>
          </a:bodyPr>
          <a:lstStyle/>
          <a:p>
            <a:r>
              <a:rPr lang="en-US" sz="7200" b="1" dirty="0" smtClean="0">
                <a:solidFill>
                  <a:srgbClr val="ECBE13"/>
                </a:solidFill>
              </a:rPr>
              <a:t>Beth</a:t>
            </a:r>
            <a:endParaRPr lang="en-US" sz="7200" b="1" dirty="0">
              <a:solidFill>
                <a:srgbClr val="ECBE13"/>
              </a:solidFill>
            </a:endParaRPr>
          </a:p>
        </p:txBody>
      </p:sp>
      <p:sp>
        <p:nvSpPr>
          <p:cNvPr id="4" name="Title 1"/>
          <p:cNvSpPr txBox="1">
            <a:spLocks/>
          </p:cNvSpPr>
          <p:nvPr/>
        </p:nvSpPr>
        <p:spPr>
          <a:xfrm>
            <a:off x="3276600" y="647700"/>
            <a:ext cx="58674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ECBE13"/>
                </a:solidFill>
                <a:latin typeface="+mj-lt"/>
                <a:ea typeface="+mj-ea"/>
                <a:cs typeface="+mj-cs"/>
              </a:rPr>
              <a:t>University of North Carolina - Greensboro</a:t>
            </a:r>
            <a:endParaRPr kumimoji="0" lang="en-US" sz="3600" b="1" i="0" u="none" strike="noStrike" kern="1200" cap="none" spc="0" normalizeH="0" baseline="0" noProof="0" dirty="0">
              <a:ln>
                <a:noFill/>
              </a:ln>
              <a:solidFill>
                <a:srgbClr val="ECBE13"/>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4" name="TextBox 3"/>
          <p:cNvSpPr txBox="1"/>
          <p:nvPr/>
        </p:nvSpPr>
        <p:spPr>
          <a:xfrm>
            <a:off x="0" y="6611779"/>
            <a:ext cx="3352800" cy="246221"/>
          </a:xfrm>
          <a:prstGeom prst="rect">
            <a:avLst/>
          </a:prstGeom>
          <a:noFill/>
        </p:spPr>
        <p:txBody>
          <a:bodyPr wrap="square" rtlCol="0">
            <a:spAutoFit/>
          </a:bodyPr>
          <a:lstStyle/>
          <a:p>
            <a:pPr defTabSz="457200" fontAlgn="base">
              <a:spcBef>
                <a:spcPct val="0"/>
              </a:spcBef>
              <a:spcAft>
                <a:spcPct val="0"/>
              </a:spcAft>
            </a:pPr>
            <a:endParaRPr lang="en-US" sz="1000" dirty="0">
              <a:solidFill>
                <a:prstClr val="black"/>
              </a:solidFill>
              <a:latin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490"/>
            <a:ext cx="9144000" cy="4609020"/>
          </a:xfrm>
          <a:prstGeom prst="rect">
            <a:avLst/>
          </a:prstGeom>
        </p:spPr>
      </p:pic>
    </p:spTree>
    <p:extLst>
      <p:ext uri="{BB962C8B-B14F-4D97-AF65-F5344CB8AC3E}">
        <p14:creationId xmlns:p14="http://schemas.microsoft.com/office/powerpoint/2010/main" val="3045612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066800"/>
            <a:ext cx="4419600" cy="4724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46D8B"/>
                </a:solidFill>
                <a:effectLst/>
                <a:uLnTx/>
                <a:uFillTx/>
                <a:latin typeface="+mj-lt"/>
                <a:ea typeface="+mj-ea"/>
                <a:cs typeface="+mj-cs"/>
              </a:rPr>
              <a:t>Tips from the Diving Board</a:t>
            </a:r>
            <a:endParaRPr kumimoji="0" lang="en-US" sz="7200" b="1" i="0" u="none" strike="noStrike" kern="1200" cap="none" spc="0" normalizeH="0" baseline="0" noProof="0" dirty="0">
              <a:ln>
                <a:noFill/>
              </a:ln>
              <a:solidFill>
                <a:srgbClr val="046D8B"/>
              </a:solidFill>
              <a:effectLst/>
              <a:uLnTx/>
              <a:uFillTx/>
              <a:latin typeface="+mj-lt"/>
              <a:ea typeface="+mj-ea"/>
              <a:cs typeface="+mj-cs"/>
            </a:endParaRPr>
          </a:p>
        </p:txBody>
      </p:sp>
      <p:pic>
        <p:nvPicPr>
          <p:cNvPr id="3" name="Picture 2" descr="dive.jpg"/>
          <p:cNvPicPr>
            <a:picLocks noChangeAspect="1"/>
          </p:cNvPicPr>
          <p:nvPr/>
        </p:nvPicPr>
        <p:blipFill>
          <a:blip r:embed="rId2" cstate="print"/>
          <a:stretch>
            <a:fillRect/>
          </a:stretch>
        </p:blipFill>
        <p:spPr>
          <a:xfrm>
            <a:off x="4435822" y="0"/>
            <a:ext cx="4708178"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arm.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762000"/>
            <a:ext cx="7315200" cy="2743200"/>
          </a:xfrm>
        </p:spPr>
        <p:txBody>
          <a:bodyPr>
            <a:noAutofit/>
          </a:bodyPr>
          <a:lstStyle/>
          <a:p>
            <a:r>
              <a:rPr lang="en-US" sz="7200" b="1" dirty="0" smtClean="0">
                <a:solidFill>
                  <a:srgbClr val="2FB8AC"/>
                </a:solidFill>
              </a:rPr>
              <a:t>Create a Relay Team</a:t>
            </a:r>
            <a:endParaRPr lang="en-US" sz="7200" b="1" dirty="0">
              <a:solidFill>
                <a:srgbClr val="2FB8A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46D8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7200" b="1" dirty="0" smtClean="0">
                <a:solidFill>
                  <a:srgbClr val="2FB8AC"/>
                </a:solidFill>
              </a:rPr>
              <a:t>Listen</a:t>
            </a:r>
            <a:endParaRPr lang="en-US" sz="7200" b="1" dirty="0">
              <a:solidFill>
                <a:srgbClr val="2FB8AC"/>
              </a:solidFill>
            </a:endParaRPr>
          </a:p>
        </p:txBody>
      </p:sp>
      <p:pic>
        <p:nvPicPr>
          <p:cNvPr id="3" name="Picture 2" descr="listen.jpg"/>
          <p:cNvPicPr>
            <a:picLocks noChangeAspect="1"/>
          </p:cNvPicPr>
          <p:nvPr/>
        </p:nvPicPr>
        <p:blipFill>
          <a:blip r:embed="rId2" cstate="print"/>
          <a:stretch>
            <a:fillRect/>
          </a:stretch>
        </p:blipFill>
        <p:spPr>
          <a:xfrm>
            <a:off x="0" y="1714500"/>
            <a:ext cx="9144000" cy="5143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LA 2012">
      <a:majorFont>
        <a:latin typeface="Segoe Print"/>
        <a:ea typeface=""/>
        <a:cs typeface=""/>
      </a:majorFont>
      <a:minorFont>
        <a:latin typeface="Lao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32573</TotalTime>
  <Words>646</Words>
  <Application>Microsoft Office PowerPoint</Application>
  <PresentationFormat>On-screen Show (4:3)</PresentationFormat>
  <Paragraphs>135</Paragraphs>
  <Slides>44</Slides>
  <Notes>8</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2_Office Theme</vt:lpstr>
      <vt:lpstr>3_Office Theme</vt:lpstr>
      <vt:lpstr>4_Office Theme</vt:lpstr>
      <vt:lpstr>5_Office Theme</vt:lpstr>
      <vt:lpstr>Diving In and Learning to Swim as a New Distance Education Librarian</vt:lpstr>
      <vt:lpstr>Rachel</vt:lpstr>
      <vt:lpstr>Britt</vt:lpstr>
      <vt:lpstr>Heidi</vt:lpstr>
      <vt:lpstr>Beth</vt:lpstr>
      <vt:lpstr>PowerPoint Presentation</vt:lpstr>
      <vt:lpstr>PowerPoint Presentation</vt:lpstr>
      <vt:lpstr>Create a Relay Team</vt:lpstr>
      <vt:lpstr>Listen</vt:lpstr>
      <vt:lpstr>Build Relationships</vt:lpstr>
      <vt:lpstr>Advocate</vt:lpstr>
      <vt:lpstr>PowerPoint Presentation</vt:lpstr>
      <vt:lpstr>Be Brave.  Dive In!!</vt:lpstr>
      <vt:lpstr>Take Risks</vt:lpstr>
      <vt:lpstr> </vt:lpstr>
      <vt:lpstr>Improvise</vt:lpstr>
      <vt:lpstr>PowerPoint Presentation</vt:lpstr>
      <vt:lpstr>Collaborate</vt:lpstr>
      <vt:lpstr>PowerPoint Presentation</vt:lpstr>
      <vt:lpstr>PowerPoint Presentation</vt:lpstr>
      <vt:lpstr>Plunge Into the Deep</vt:lpstr>
      <vt:lpstr>Plan</vt:lpstr>
      <vt:lpstr>PowerPoint Presentation</vt:lpstr>
      <vt:lpstr>Market</vt:lpstr>
      <vt:lpstr>PowerPoint Presentation</vt:lpstr>
      <vt:lpstr>Collect</vt:lpstr>
      <vt:lpstr>PowerPoint Presentation</vt:lpstr>
      <vt:lpstr>PowerPoint Presentation</vt:lpstr>
      <vt:lpstr>Swim with the Current</vt:lpstr>
      <vt:lpstr>Technology for Outreach</vt:lpstr>
      <vt:lpstr>PowerPoint Presentation</vt:lpstr>
      <vt:lpstr>PowerPoint Presentation</vt:lpstr>
      <vt:lpstr>PowerPoint Presentation</vt:lpstr>
      <vt:lpstr>Technology for Instruction</vt:lpstr>
      <vt:lpstr>Asynchronous </vt:lpstr>
      <vt:lpstr>PowerPoint Presentation</vt:lpstr>
      <vt:lpstr>PowerPoint Presentation</vt:lpstr>
      <vt:lpstr>Keep up!</vt:lpstr>
      <vt:lpstr>PowerPoint Presentation</vt:lpstr>
      <vt:lpstr>PowerPoint Presentation</vt:lpstr>
      <vt:lpstr>PowerPoint Presentation</vt:lpstr>
      <vt:lpstr>PowerPoint Presentation</vt:lpstr>
      <vt:lpstr>Credits</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Diving In and Learning to Swim as a New Distance Education Librarian</dc:title>
  <dc:creator>Heidi</dc:creator>
  <cp:lastModifiedBy>Elisabeth Williams</cp:lastModifiedBy>
  <cp:revision>76</cp:revision>
  <dcterms:created xsi:type="dcterms:W3CDTF">2012-05-16T23:04:17Z</dcterms:created>
  <dcterms:modified xsi:type="dcterms:W3CDTF">2012-06-27T16:40:52Z</dcterms:modified>
</cp:coreProperties>
</file>