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charts/chart2.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28"/>
  </p:notesMasterIdLst>
  <p:sldIdLst>
    <p:sldId id="256" r:id="rId2"/>
    <p:sldId id="257" r:id="rId3"/>
    <p:sldId id="258" r:id="rId4"/>
    <p:sldId id="279" r:id="rId5"/>
    <p:sldId id="280" r:id="rId6"/>
    <p:sldId id="281" r:id="rId7"/>
    <p:sldId id="285" r:id="rId8"/>
    <p:sldId id="260" r:id="rId9"/>
    <p:sldId id="287"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283" r:id="rId24"/>
    <p:sldId id="267" r:id="rId25"/>
    <p:sldId id="286"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778"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chow\AppData\Local\Temp\Temp1_Results%20(11).zip\SurveySummary_1110201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how%20Family%20Computer\Desktop\SLM%20Self-Efficacy\BP\PrePost%20Self-Efficacy%20and%20Social%20Information%20Sca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Microsoft Sans Serif"/>
                <a:ea typeface="Microsoft Sans Serif"/>
                <a:cs typeface="Microsoft Sans Serif"/>
              </a:defRPr>
            </a:pPr>
            <a:r>
              <a:rPr lang="en-US"/>
              <a:t>Do you think the following stakeholders have an improved understanding of what you and your library does because of strategic planning?</a:t>
            </a:r>
          </a:p>
        </c:rich>
      </c:tx>
      <c:layout>
        <c:manualLayout>
          <c:xMode val="edge"/>
          <c:yMode val="edge"/>
          <c:x val="0.14062523841898333"/>
          <c:y val="3.3248123361726944E-2"/>
        </c:manualLayout>
      </c:layout>
      <c:overlay val="0"/>
      <c:spPr>
        <a:noFill/>
        <a:ln w="25400">
          <a:noFill/>
        </a:ln>
      </c:spPr>
    </c:title>
    <c:autoTitleDeleted val="0"/>
    <c:plotArea>
      <c:layout>
        <c:manualLayout>
          <c:layoutTarget val="inner"/>
          <c:xMode val="edge"/>
          <c:yMode val="edge"/>
          <c:x val="7.6389018400435382E-2"/>
          <c:y val="0.25063969918840312"/>
          <c:w val="0.81423749158645897"/>
          <c:h val="0.59079357665837873"/>
        </c:manualLayout>
      </c:layout>
      <c:barChart>
        <c:barDir val="col"/>
        <c:grouping val="stacked"/>
        <c:varyColors val="0"/>
        <c:ser>
          <c:idx val="0"/>
          <c:order val="0"/>
          <c:tx>
            <c:v>Yes</c:v>
          </c:tx>
          <c:spPr>
            <a:solidFill>
              <a:srgbClr val="9999FF"/>
            </a:solidFill>
            <a:ln w="12700">
              <a:solidFill>
                <a:srgbClr val="000000"/>
              </a:solidFill>
              <a:prstDash val="solid"/>
            </a:ln>
          </c:spPr>
          <c:invertIfNegative val="0"/>
          <c:cat>
            <c:strRef>
              <c:f>'[SurveySummary_11102011.xls]Question 5'!$A$4:$A$8</c:f>
              <c:strCache>
                <c:ptCount val="5"/>
                <c:pt idx="0">
                  <c:v>School administrators</c:v>
                </c:pt>
                <c:pt idx="1">
                  <c:v>Teachers</c:v>
                </c:pt>
                <c:pt idx="2">
                  <c:v>Students</c:v>
                </c:pt>
                <c:pt idx="3">
                  <c:v>Parents</c:v>
                </c:pt>
                <c:pt idx="4">
                  <c:v>School librarian peers</c:v>
                </c:pt>
              </c:strCache>
            </c:strRef>
          </c:cat>
          <c:val>
            <c:numRef>
              <c:f>'[SurveySummary_11102011.xls]Question 5'!$D$4:$D$8</c:f>
              <c:numCache>
                <c:formatCode>General</c:formatCode>
                <c:ptCount val="5"/>
                <c:pt idx="0">
                  <c:v>0</c:v>
                </c:pt>
                <c:pt idx="1">
                  <c:v>1</c:v>
                </c:pt>
                <c:pt idx="2">
                  <c:v>1</c:v>
                </c:pt>
                <c:pt idx="3">
                  <c:v>0</c:v>
                </c:pt>
                <c:pt idx="4">
                  <c:v>1</c:v>
                </c:pt>
              </c:numCache>
            </c:numRef>
          </c:val>
        </c:ser>
        <c:ser>
          <c:idx val="1"/>
          <c:order val="1"/>
          <c:tx>
            <c:v>No</c:v>
          </c:tx>
          <c:spPr>
            <a:solidFill>
              <a:srgbClr val="993366"/>
            </a:solidFill>
            <a:ln w="12700">
              <a:solidFill>
                <a:srgbClr val="000000"/>
              </a:solidFill>
              <a:prstDash val="solid"/>
            </a:ln>
          </c:spPr>
          <c:invertIfNegative val="0"/>
          <c:cat>
            <c:strRef>
              <c:f>'[SurveySummary_11102011.xls]Question 5'!$A$4:$A$8</c:f>
              <c:strCache>
                <c:ptCount val="5"/>
                <c:pt idx="0">
                  <c:v>School administrators</c:v>
                </c:pt>
                <c:pt idx="1">
                  <c:v>Teachers</c:v>
                </c:pt>
                <c:pt idx="2">
                  <c:v>Students</c:v>
                </c:pt>
                <c:pt idx="3">
                  <c:v>Parents</c:v>
                </c:pt>
                <c:pt idx="4">
                  <c:v>School librarian peers</c:v>
                </c:pt>
              </c:strCache>
            </c:strRef>
          </c:cat>
          <c:val>
            <c:numRef>
              <c:f>'[SurveySummary_11102011.xls]Question 5'!$C$4:$C$8</c:f>
              <c:numCache>
                <c:formatCode>General</c:formatCode>
                <c:ptCount val="5"/>
                <c:pt idx="0">
                  <c:v>1</c:v>
                </c:pt>
                <c:pt idx="1">
                  <c:v>0</c:v>
                </c:pt>
                <c:pt idx="2">
                  <c:v>0</c:v>
                </c:pt>
                <c:pt idx="3">
                  <c:v>1</c:v>
                </c:pt>
                <c:pt idx="4">
                  <c:v>0</c:v>
                </c:pt>
              </c:numCache>
            </c:numRef>
          </c:val>
        </c:ser>
        <c:dLbls>
          <c:showLegendKey val="0"/>
          <c:showVal val="0"/>
          <c:showCatName val="0"/>
          <c:showSerName val="0"/>
          <c:showPercent val="0"/>
          <c:showBubbleSize val="0"/>
        </c:dLbls>
        <c:gapWidth val="150"/>
        <c:overlap val="100"/>
        <c:axId val="143665024"/>
        <c:axId val="143666560"/>
      </c:barChart>
      <c:catAx>
        <c:axId val="14366502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Microsoft Sans Serif"/>
                <a:ea typeface="Microsoft Sans Serif"/>
                <a:cs typeface="Microsoft Sans Serif"/>
              </a:defRPr>
            </a:pPr>
            <a:endParaRPr lang="en-US"/>
          </a:p>
        </c:txPr>
        <c:crossAx val="143666560"/>
        <c:crosses val="autoZero"/>
        <c:auto val="1"/>
        <c:lblAlgn val="ctr"/>
        <c:lblOffset val="100"/>
        <c:tickLblSkip val="1"/>
        <c:tickMarkSkip val="1"/>
        <c:noMultiLvlLbl val="0"/>
      </c:catAx>
      <c:valAx>
        <c:axId val="143666560"/>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Microsoft Sans Serif"/>
                <a:ea typeface="Microsoft Sans Serif"/>
                <a:cs typeface="Microsoft Sans Serif"/>
              </a:defRPr>
            </a:pPr>
            <a:endParaRPr lang="en-US"/>
          </a:p>
        </c:txPr>
        <c:crossAx val="143665024"/>
        <c:crossesAt val="1"/>
        <c:crossBetween val="between"/>
      </c:valAx>
      <c:spPr>
        <a:solidFill>
          <a:srgbClr val="EEEEEE"/>
        </a:solidFill>
        <a:ln w="25400">
          <a:noFill/>
        </a:ln>
      </c:spPr>
    </c:plotArea>
    <c:legend>
      <c:legendPos val="r"/>
      <c:layout>
        <c:manualLayout>
          <c:xMode val="edge"/>
          <c:yMode val="edge"/>
          <c:x val="0.90972376458700321"/>
          <c:y val="0.49104920657319795"/>
          <c:w val="7.6389018400435382E-2"/>
          <c:h val="0.1099745618887891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Microsoft Sans Serif"/>
              <a:ea typeface="Microsoft Sans Serif"/>
              <a:cs typeface="Microsoft Sans Serif"/>
            </a:defRPr>
          </a:pPr>
          <a:endParaRPr lang="en-US"/>
        </a:p>
      </c:txPr>
    </c:legend>
    <c:plotVisOnly val="1"/>
    <c:dispBlanksAs val="gap"/>
    <c:showDLblsOverMax val="0"/>
  </c:chart>
  <c:spPr>
    <a:solidFill>
      <a:srgbClr val="EEEEEE"/>
    </a:solidFill>
    <a:ln w="3175">
      <a:solidFill>
        <a:srgbClr val="000000"/>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Sheet1!$AR$3</c:f>
              <c:strCache>
                <c:ptCount val="1"/>
                <c:pt idx="0">
                  <c:v>Pre</c:v>
                </c:pt>
              </c:strCache>
            </c:strRef>
          </c:tx>
          <c:invertIfNegative val="0"/>
          <c:cat>
            <c:multiLvlStrRef>
              <c:f>Sheet1!$AS$1:$AZ$2</c:f>
              <c:multiLvlStrCache>
                <c:ptCount val="8"/>
                <c:lvl>
                  <c:pt idx="0">
                    <c:v>1. I will be able to achieve most of the goals that I have set for myself.</c:v>
                  </c:pt>
                  <c:pt idx="1">
                    <c:v>2. When facing difficult tasks, I am certain that I will accomplish them.</c:v>
                  </c:pt>
                  <c:pt idx="2">
                    <c:v>3. In general, I think that I can obtain outcomes that are important to me.</c:v>
                  </c:pt>
                  <c:pt idx="3">
                    <c:v>4. I believe I can succeed at most any endeavor to which I set my mind.</c:v>
                  </c:pt>
                  <c:pt idx="4">
                    <c:v>5. I will be able to successfully overcome many challenges.</c:v>
                  </c:pt>
                  <c:pt idx="5">
                    <c:v>6. I am confident that I can perform effectively on many different tasks.</c:v>
                  </c:pt>
                  <c:pt idx="6">
                    <c:v>7. Compared to other people, I can do most tasks very well.</c:v>
                  </c:pt>
                  <c:pt idx="7">
                    <c:v>8. Even when things are tough, I can perform quite well.</c:v>
                  </c:pt>
                </c:lvl>
                <c:lvl>
                  <c:pt idx="0">
                    <c:v>Please rate your overall confidence in the following:</c:v>
                  </c:pt>
                </c:lvl>
              </c:multiLvlStrCache>
            </c:multiLvlStrRef>
          </c:cat>
          <c:val>
            <c:numRef>
              <c:f>Sheet1!$AS$3:$AZ$3</c:f>
              <c:numCache>
                <c:formatCode>General</c:formatCode>
                <c:ptCount val="8"/>
                <c:pt idx="0">
                  <c:v>3</c:v>
                </c:pt>
                <c:pt idx="1">
                  <c:v>2</c:v>
                </c:pt>
                <c:pt idx="2">
                  <c:v>4</c:v>
                </c:pt>
                <c:pt idx="3">
                  <c:v>5</c:v>
                </c:pt>
                <c:pt idx="4">
                  <c:v>4</c:v>
                </c:pt>
                <c:pt idx="5">
                  <c:v>7</c:v>
                </c:pt>
                <c:pt idx="6">
                  <c:v>7</c:v>
                </c:pt>
                <c:pt idx="7">
                  <c:v>5</c:v>
                </c:pt>
              </c:numCache>
            </c:numRef>
          </c:val>
        </c:ser>
        <c:ser>
          <c:idx val="1"/>
          <c:order val="1"/>
          <c:tx>
            <c:strRef>
              <c:f>Sheet1!$AR$4</c:f>
              <c:strCache>
                <c:ptCount val="1"/>
                <c:pt idx="0">
                  <c:v>Post</c:v>
                </c:pt>
              </c:strCache>
            </c:strRef>
          </c:tx>
          <c:invertIfNegative val="0"/>
          <c:cat>
            <c:multiLvlStrRef>
              <c:f>Sheet1!$AS$1:$AZ$2</c:f>
              <c:multiLvlStrCache>
                <c:ptCount val="8"/>
                <c:lvl>
                  <c:pt idx="0">
                    <c:v>1. I will be able to achieve most of the goals that I have set for myself.</c:v>
                  </c:pt>
                  <c:pt idx="1">
                    <c:v>2. When facing difficult tasks, I am certain that I will accomplish them.</c:v>
                  </c:pt>
                  <c:pt idx="2">
                    <c:v>3. In general, I think that I can obtain outcomes that are important to me.</c:v>
                  </c:pt>
                  <c:pt idx="3">
                    <c:v>4. I believe I can succeed at most any endeavor to which I set my mind.</c:v>
                  </c:pt>
                  <c:pt idx="4">
                    <c:v>5. I will be able to successfully overcome many challenges.</c:v>
                  </c:pt>
                  <c:pt idx="5">
                    <c:v>6. I am confident that I can perform effectively on many different tasks.</c:v>
                  </c:pt>
                  <c:pt idx="6">
                    <c:v>7. Compared to other people, I can do most tasks very well.</c:v>
                  </c:pt>
                  <c:pt idx="7">
                    <c:v>8. Even when things are tough, I can perform quite well.</c:v>
                  </c:pt>
                </c:lvl>
                <c:lvl>
                  <c:pt idx="0">
                    <c:v>Please rate your overall confidence in the following:</c:v>
                  </c:pt>
                </c:lvl>
              </c:multiLvlStrCache>
            </c:multiLvlStrRef>
          </c:cat>
          <c:val>
            <c:numRef>
              <c:f>Sheet1!$AS$4:$AZ$4</c:f>
              <c:numCache>
                <c:formatCode>General</c:formatCode>
                <c:ptCount val="8"/>
                <c:pt idx="0">
                  <c:v>7</c:v>
                </c:pt>
                <c:pt idx="1">
                  <c:v>6</c:v>
                </c:pt>
                <c:pt idx="2">
                  <c:v>6</c:v>
                </c:pt>
                <c:pt idx="3">
                  <c:v>7</c:v>
                </c:pt>
                <c:pt idx="4">
                  <c:v>5</c:v>
                </c:pt>
                <c:pt idx="5">
                  <c:v>6</c:v>
                </c:pt>
                <c:pt idx="6">
                  <c:v>7</c:v>
                </c:pt>
                <c:pt idx="7">
                  <c:v>7</c:v>
                </c:pt>
              </c:numCache>
            </c:numRef>
          </c:val>
        </c:ser>
        <c:dLbls>
          <c:showLegendKey val="0"/>
          <c:showVal val="0"/>
          <c:showCatName val="0"/>
          <c:showSerName val="0"/>
          <c:showPercent val="0"/>
          <c:showBubbleSize val="0"/>
        </c:dLbls>
        <c:gapWidth val="150"/>
        <c:axId val="143718272"/>
        <c:axId val="143719808"/>
      </c:barChart>
      <c:catAx>
        <c:axId val="143718272"/>
        <c:scaling>
          <c:orientation val="minMax"/>
        </c:scaling>
        <c:delete val="0"/>
        <c:axPos val="b"/>
        <c:majorTickMark val="out"/>
        <c:minorTickMark val="none"/>
        <c:tickLblPos val="nextTo"/>
        <c:crossAx val="143719808"/>
        <c:crosses val="autoZero"/>
        <c:auto val="1"/>
        <c:lblAlgn val="ctr"/>
        <c:lblOffset val="100"/>
        <c:noMultiLvlLbl val="0"/>
      </c:catAx>
      <c:valAx>
        <c:axId val="143719808"/>
        <c:scaling>
          <c:orientation val="minMax"/>
          <c:max val="7"/>
        </c:scaling>
        <c:delete val="0"/>
        <c:axPos val="l"/>
        <c:majorGridlines/>
        <c:numFmt formatCode="General" sourceLinked="1"/>
        <c:majorTickMark val="out"/>
        <c:minorTickMark val="none"/>
        <c:tickLblPos val="nextTo"/>
        <c:crossAx val="143718272"/>
        <c:crosses val="autoZero"/>
        <c:crossBetween val="between"/>
      </c:valAx>
    </c:plotArea>
    <c:legend>
      <c:legendPos val="r"/>
      <c:layout/>
      <c:overlay val="0"/>
    </c:legend>
    <c:plotVisOnly val="1"/>
    <c:dispBlanksAs val="gap"/>
    <c:showDLblsOverMax val="0"/>
  </c:chart>
  <c:txPr>
    <a:bodyPr/>
    <a:lstStyle/>
    <a:p>
      <a:pPr>
        <a:defRPr sz="12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AFA85-1645-41B5-98ED-A4330D296FC1}" type="datetimeFigureOut">
              <a:rPr lang="en-US" smtClean="0"/>
              <a:t>11/10/2011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01AD1F-4DDB-4BAF-9F4F-33A5A41BB1AA}" type="slidenum">
              <a:rPr lang="en-US" smtClean="0"/>
              <a:t>‹#›</a:t>
            </a:fld>
            <a:endParaRPr lang="en-US"/>
          </a:p>
        </p:txBody>
      </p:sp>
    </p:spTree>
    <p:extLst>
      <p:ext uri="{BB962C8B-B14F-4D97-AF65-F5344CB8AC3E}">
        <p14:creationId xmlns:p14="http://schemas.microsoft.com/office/powerpoint/2010/main" val="232600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3</a:t>
            </a:fld>
            <a:endParaRPr lang="en-US"/>
          </a:p>
        </p:txBody>
      </p:sp>
    </p:spTree>
    <p:extLst>
      <p:ext uri="{BB962C8B-B14F-4D97-AF65-F5344CB8AC3E}">
        <p14:creationId xmlns:p14="http://schemas.microsoft.com/office/powerpoint/2010/main" val="2328934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12</a:t>
            </a:fld>
            <a:endParaRPr lang="en-US"/>
          </a:p>
        </p:txBody>
      </p:sp>
    </p:spTree>
    <p:extLst>
      <p:ext uri="{BB962C8B-B14F-4D97-AF65-F5344CB8AC3E}">
        <p14:creationId xmlns:p14="http://schemas.microsoft.com/office/powerpoint/2010/main" val="168380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13</a:t>
            </a:fld>
            <a:endParaRPr lang="en-US"/>
          </a:p>
        </p:txBody>
      </p:sp>
    </p:spTree>
    <p:extLst>
      <p:ext uri="{BB962C8B-B14F-4D97-AF65-F5344CB8AC3E}">
        <p14:creationId xmlns:p14="http://schemas.microsoft.com/office/powerpoint/2010/main" val="2863929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 and Patty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14</a:t>
            </a:fld>
            <a:endParaRPr lang="en-US"/>
          </a:p>
        </p:txBody>
      </p:sp>
    </p:spTree>
    <p:extLst>
      <p:ext uri="{BB962C8B-B14F-4D97-AF65-F5344CB8AC3E}">
        <p14:creationId xmlns:p14="http://schemas.microsoft.com/office/powerpoint/2010/main" val="1509748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 and Patty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15</a:t>
            </a:fld>
            <a:endParaRPr lang="en-US"/>
          </a:p>
        </p:txBody>
      </p:sp>
    </p:spTree>
    <p:extLst>
      <p:ext uri="{BB962C8B-B14F-4D97-AF65-F5344CB8AC3E}">
        <p14:creationId xmlns:p14="http://schemas.microsoft.com/office/powerpoint/2010/main" val="1291674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16</a:t>
            </a:fld>
            <a:endParaRPr lang="en-US"/>
          </a:p>
        </p:txBody>
      </p:sp>
    </p:spTree>
    <p:extLst>
      <p:ext uri="{BB962C8B-B14F-4D97-AF65-F5344CB8AC3E}">
        <p14:creationId xmlns:p14="http://schemas.microsoft.com/office/powerpoint/2010/main" val="653531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17</a:t>
            </a:fld>
            <a:endParaRPr lang="en-US"/>
          </a:p>
        </p:txBody>
      </p:sp>
    </p:spTree>
    <p:extLst>
      <p:ext uri="{BB962C8B-B14F-4D97-AF65-F5344CB8AC3E}">
        <p14:creationId xmlns:p14="http://schemas.microsoft.com/office/powerpoint/2010/main" val="4129868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18</a:t>
            </a:fld>
            <a:endParaRPr lang="en-US"/>
          </a:p>
        </p:txBody>
      </p:sp>
    </p:spTree>
    <p:extLst>
      <p:ext uri="{BB962C8B-B14F-4D97-AF65-F5344CB8AC3E}">
        <p14:creationId xmlns:p14="http://schemas.microsoft.com/office/powerpoint/2010/main" val="933755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19</a:t>
            </a:fld>
            <a:endParaRPr lang="en-US"/>
          </a:p>
        </p:txBody>
      </p:sp>
    </p:spTree>
    <p:extLst>
      <p:ext uri="{BB962C8B-B14F-4D97-AF65-F5344CB8AC3E}">
        <p14:creationId xmlns:p14="http://schemas.microsoft.com/office/powerpoint/2010/main" val="2486207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20</a:t>
            </a:fld>
            <a:endParaRPr lang="en-US"/>
          </a:p>
        </p:txBody>
      </p:sp>
    </p:spTree>
    <p:extLst>
      <p:ext uri="{BB962C8B-B14F-4D97-AF65-F5344CB8AC3E}">
        <p14:creationId xmlns:p14="http://schemas.microsoft.com/office/powerpoint/2010/main" val="132435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21</a:t>
            </a:fld>
            <a:endParaRPr lang="en-US"/>
          </a:p>
        </p:txBody>
      </p:sp>
    </p:spTree>
    <p:extLst>
      <p:ext uri="{BB962C8B-B14F-4D97-AF65-F5344CB8AC3E}">
        <p14:creationId xmlns:p14="http://schemas.microsoft.com/office/powerpoint/2010/main" val="187522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4</a:t>
            </a:fld>
            <a:endParaRPr lang="en-US"/>
          </a:p>
        </p:txBody>
      </p:sp>
    </p:spTree>
    <p:extLst>
      <p:ext uri="{BB962C8B-B14F-4D97-AF65-F5344CB8AC3E}">
        <p14:creationId xmlns:p14="http://schemas.microsoft.com/office/powerpoint/2010/main" val="1908296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22</a:t>
            </a:fld>
            <a:endParaRPr lang="en-US"/>
          </a:p>
        </p:txBody>
      </p:sp>
    </p:spTree>
    <p:extLst>
      <p:ext uri="{BB962C8B-B14F-4D97-AF65-F5344CB8AC3E}">
        <p14:creationId xmlns:p14="http://schemas.microsoft.com/office/powerpoint/2010/main" val="417962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23</a:t>
            </a:fld>
            <a:endParaRPr lang="en-US"/>
          </a:p>
        </p:txBody>
      </p:sp>
    </p:spTree>
    <p:extLst>
      <p:ext uri="{BB962C8B-B14F-4D97-AF65-F5344CB8AC3E}">
        <p14:creationId xmlns:p14="http://schemas.microsoft.com/office/powerpoint/2010/main" val="1526207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24</a:t>
            </a:fld>
            <a:endParaRPr lang="en-US"/>
          </a:p>
        </p:txBody>
      </p:sp>
    </p:spTree>
    <p:extLst>
      <p:ext uri="{BB962C8B-B14F-4D97-AF65-F5344CB8AC3E}">
        <p14:creationId xmlns:p14="http://schemas.microsoft.com/office/powerpoint/2010/main" val="3629261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25</a:t>
            </a:fld>
            <a:endParaRPr lang="en-US"/>
          </a:p>
        </p:txBody>
      </p:sp>
    </p:spTree>
    <p:extLst>
      <p:ext uri="{BB962C8B-B14F-4D97-AF65-F5344CB8AC3E}">
        <p14:creationId xmlns:p14="http://schemas.microsoft.com/office/powerpoint/2010/main" val="160212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5</a:t>
            </a:fld>
            <a:endParaRPr lang="en-US"/>
          </a:p>
        </p:txBody>
      </p:sp>
    </p:spTree>
    <p:extLst>
      <p:ext uri="{BB962C8B-B14F-4D97-AF65-F5344CB8AC3E}">
        <p14:creationId xmlns:p14="http://schemas.microsoft.com/office/powerpoint/2010/main" val="1751018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6</a:t>
            </a:fld>
            <a:endParaRPr lang="en-US"/>
          </a:p>
        </p:txBody>
      </p:sp>
    </p:spTree>
    <p:extLst>
      <p:ext uri="{BB962C8B-B14F-4D97-AF65-F5344CB8AC3E}">
        <p14:creationId xmlns:p14="http://schemas.microsoft.com/office/powerpoint/2010/main" val="2801422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7</a:t>
            </a:fld>
            <a:endParaRPr lang="en-US"/>
          </a:p>
        </p:txBody>
      </p:sp>
    </p:spTree>
    <p:extLst>
      <p:ext uri="{BB962C8B-B14F-4D97-AF65-F5344CB8AC3E}">
        <p14:creationId xmlns:p14="http://schemas.microsoft.com/office/powerpoint/2010/main" val="6691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8</a:t>
            </a:fld>
            <a:endParaRPr lang="en-US"/>
          </a:p>
        </p:txBody>
      </p:sp>
    </p:spTree>
    <p:extLst>
      <p:ext uri="{BB962C8B-B14F-4D97-AF65-F5344CB8AC3E}">
        <p14:creationId xmlns:p14="http://schemas.microsoft.com/office/powerpoint/2010/main" val="2074556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9</a:t>
            </a:fld>
            <a:endParaRPr lang="en-US"/>
          </a:p>
        </p:txBody>
      </p:sp>
    </p:spTree>
    <p:extLst>
      <p:ext uri="{BB962C8B-B14F-4D97-AF65-F5344CB8AC3E}">
        <p14:creationId xmlns:p14="http://schemas.microsoft.com/office/powerpoint/2010/main" val="937305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10</a:t>
            </a:fld>
            <a:endParaRPr lang="en-US"/>
          </a:p>
        </p:txBody>
      </p:sp>
    </p:spTree>
    <p:extLst>
      <p:ext uri="{BB962C8B-B14F-4D97-AF65-F5344CB8AC3E}">
        <p14:creationId xmlns:p14="http://schemas.microsoft.com/office/powerpoint/2010/main" val="2275952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A01AD1F-4DDB-4BAF-9F4F-33A5A41BB1AA}" type="slidenum">
              <a:rPr lang="en-US" smtClean="0"/>
              <a:t>11</a:t>
            </a:fld>
            <a:endParaRPr lang="en-US"/>
          </a:p>
        </p:txBody>
      </p:sp>
    </p:spTree>
    <p:extLst>
      <p:ext uri="{BB962C8B-B14F-4D97-AF65-F5344CB8AC3E}">
        <p14:creationId xmlns:p14="http://schemas.microsoft.com/office/powerpoint/2010/main" val="30195881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0F59901-D5AB-4BA4-8291-1F1CF5F70581}"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r>
              <a:rPr lang="en-US" dirty="0" smtClean="0"/>
              <a:t>of 26</a:t>
            </a:r>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4E3AD-A224-4D7F-92DA-02F760A28370}"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B60939-2005-4A75-97F8-16E3D4F93994}"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FBDB67-9640-439A-BC00-99CCE9F5608F}" type="datetime1">
              <a:rPr lang="en-US" smtClean="0"/>
              <a:t>11/10/2011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B9D6693-88A2-4901-A152-32F6C14488C1}" type="slidenum">
              <a:rPr lang="en-US" smtClean="0"/>
              <a:pPr/>
              <a:t>‹#›</a:t>
            </a:fld>
            <a:r>
              <a:rPr lang="en-US" dirty="0" smtClean="0"/>
              <a:t> of 36</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a:xfrm>
            <a:off x="5715000" y="6340475"/>
            <a:ext cx="1524000" cy="365125"/>
          </a:xfrm>
        </p:spPr>
        <p:txBody>
          <a:bodyPr/>
          <a:lstStyle/>
          <a:p>
            <a:fld id="{A9560BEF-5628-4999-9376-95A421603AE3}"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r>
              <a:rPr lang="en-US" dirty="0" smtClean="0"/>
              <a:t> of 26</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50EFA-7703-40D3-932F-0A46B04B4C98}"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76C3CA0-837C-428B-A7EE-99521CAD8C9A}" type="datetime1">
              <a:rPr lang="en-US" smtClean="0"/>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9DAD986-6A96-450B-A616-EE8AA789FA54}" type="datetime1">
              <a:rPr lang="en-US" smtClean="0"/>
              <a:t>11/10/2011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FCA995-47F6-4DE8-B261-03B191DA5785}" type="datetime1">
              <a:rPr lang="en-US" smtClean="0"/>
              <a:t>11/10/2011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56558-ACC6-43CB-9332-72CFBBFD65C8}" type="datetime1">
              <a:rPr lang="en-US" smtClean="0"/>
              <a:t>11/10/2011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BA9A-F2C0-4F09-8BC6-BC803DAB91AE}" type="datetime1">
              <a:rPr lang="en-US" smtClean="0"/>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26840-9C77-4E26-A8D7-6A6C1C7708EA}" type="datetime1">
              <a:rPr lang="en-US" smtClean="0"/>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4"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B39F5DC-4F98-4BDB-98B2-59D1DBC1D6FB}" type="datetime1">
              <a:rPr lang="en-US" smtClean="0"/>
              <a:t>11/10/2011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hf hdr="0" ftr="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wmich.edu/nonprofit/Guide/guide7.htm"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urveymonkey.com/MySurvey_SettingsTitle.aspx?sm=MZ407I451rxkLPZbogK2iK0GPwIUgls534iCm2vW6Qg=&amp;TB_iframe=true&amp;height=200&amp;width=40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1800" dirty="0" smtClean="0"/>
              <a:t>Anthony Chow, Ph.D.</a:t>
            </a:r>
          </a:p>
          <a:p>
            <a:r>
              <a:rPr lang="en-US" sz="1800" dirty="0" smtClean="0"/>
              <a:t>Amy </a:t>
            </a:r>
            <a:r>
              <a:rPr lang="en-US" sz="1800" dirty="0" err="1" smtClean="0"/>
              <a:t>Figley</a:t>
            </a:r>
            <a:r>
              <a:rPr lang="en-US" sz="1800" dirty="0" smtClean="0"/>
              <a:t>, MLIS candidate</a:t>
            </a:r>
          </a:p>
          <a:p>
            <a:r>
              <a:rPr lang="en-US" sz="1800" dirty="0" smtClean="0"/>
              <a:t>Stephanie Sells, MLIS candidate</a:t>
            </a:r>
          </a:p>
          <a:p>
            <a:r>
              <a:rPr lang="en-US" sz="1800" dirty="0" smtClean="0"/>
              <a:t>The University of North Carolina at Greensboro</a:t>
            </a:r>
          </a:p>
          <a:p>
            <a:r>
              <a:rPr lang="en-US" sz="1800" dirty="0" smtClean="0"/>
              <a:t>--</a:t>
            </a:r>
          </a:p>
          <a:p>
            <a:r>
              <a:rPr lang="en-US" sz="1800" dirty="0" smtClean="0"/>
              <a:t>Patricia Stringer, MLIS, School Librarian</a:t>
            </a:r>
          </a:p>
          <a:p>
            <a:endParaRPr lang="en-US" sz="1800" dirty="0" smtClean="0"/>
          </a:p>
          <a:p>
            <a:endParaRPr lang="en-US" sz="1800" dirty="0"/>
          </a:p>
        </p:txBody>
      </p:sp>
      <p:sp>
        <p:nvSpPr>
          <p:cNvPr id="2" name="Title 1"/>
          <p:cNvSpPr>
            <a:spLocks noGrp="1"/>
          </p:cNvSpPr>
          <p:nvPr>
            <p:ph type="ctrTitle"/>
          </p:nvPr>
        </p:nvSpPr>
        <p:spPr/>
        <p:txBody>
          <a:bodyPr>
            <a:normAutofit/>
          </a:bodyPr>
          <a:lstStyle/>
          <a:p>
            <a:r>
              <a:rPr lang="en-US" dirty="0"/>
              <a:t>Shaping the Future: Strategic Planning and School Libraries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 Elementary School</a:t>
            </a:r>
            <a:endParaRPr lang="en-US" dirty="0"/>
          </a:p>
        </p:txBody>
      </p:sp>
      <p:sp>
        <p:nvSpPr>
          <p:cNvPr id="3" name="Content Placeholder 2"/>
          <p:cNvSpPr>
            <a:spLocks noGrp="1"/>
          </p:cNvSpPr>
          <p:nvPr>
            <p:ph sz="quarter" idx="13"/>
          </p:nvPr>
        </p:nvSpPr>
        <p:spPr/>
        <p:txBody>
          <a:bodyPr/>
          <a:lstStyle/>
          <a:p>
            <a:r>
              <a:rPr lang="en-US" dirty="0" smtClean="0"/>
              <a:t>Joan is </a:t>
            </a:r>
            <a:r>
              <a:rPr lang="en-US" dirty="0"/>
              <a:t>an elementary school librarian who got involved in the project after a presentation </a:t>
            </a:r>
            <a:r>
              <a:rPr lang="en-US" dirty="0" smtClean="0"/>
              <a:t>in </a:t>
            </a:r>
            <a:r>
              <a:rPr lang="en-US" dirty="0"/>
              <a:t>which communication with stakeholders was addressed. She felt her situation would be better if she had better support. She views her role primarily as teacher, and she teaches 4-6 classes each day, although she also works with technology. Her library is about 10,000 volumes, and she is on a fixed/flex schedule. Her main frustration is that she doesn’t feel her job is well understood by the teachers and administration. She wanted to get everyone on board with her vision for the library and to create an advisory board. </a:t>
            </a:r>
          </a:p>
          <a:p>
            <a:r>
              <a:rPr lang="en-US" dirty="0" smtClean="0"/>
              <a:t>Joan created </a:t>
            </a:r>
            <a:r>
              <a:rPr lang="en-US" dirty="0"/>
              <a:t>a vision statement focused on giving students information literacy, technology training, a love of reading and a good foundation for their later schooling. Her mission statement focused on collaboration with teachers, integrated instruction, open access, and a collection that supports the curriculum and promotes a love of reading. </a:t>
            </a:r>
          </a:p>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r>
              <a:rPr lang="en-US" smtClean="0"/>
              <a:t> of 26</a:t>
            </a:r>
            <a:endParaRPr lang="en-US" dirty="0"/>
          </a:p>
        </p:txBody>
      </p:sp>
      <p:sp>
        <p:nvSpPr>
          <p:cNvPr id="8" name="Date Placeholder 7"/>
          <p:cNvSpPr>
            <a:spLocks noGrp="1"/>
          </p:cNvSpPr>
          <p:nvPr>
            <p:ph type="dt" sz="half" idx="10"/>
          </p:nvPr>
        </p:nvSpPr>
        <p:spPr/>
        <p:txBody>
          <a:bodyPr/>
          <a:lstStyle/>
          <a:p>
            <a:fld id="{CB47EC88-A8C3-4A3A-9A80-AF85742B4EAA}" type="datetime1">
              <a:rPr lang="en-US" smtClean="0"/>
              <a:t>11/10/2011</a:t>
            </a:fld>
            <a:endParaRPr lang="en-US"/>
          </a:p>
        </p:txBody>
      </p:sp>
    </p:spTree>
    <p:extLst>
      <p:ext uri="{BB962C8B-B14F-4D97-AF65-F5344CB8AC3E}">
        <p14:creationId xmlns:p14="http://schemas.microsoft.com/office/powerpoint/2010/main" val="161078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7010400" cy="1143000"/>
          </a:xfrm>
        </p:spPr>
        <p:txBody>
          <a:bodyPr/>
          <a:lstStyle/>
          <a:p>
            <a:r>
              <a:rPr lang="en-US" dirty="0" smtClean="0"/>
              <a:t>Goals and Objectives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696981210"/>
              </p:ext>
            </p:extLst>
          </p:nvPr>
        </p:nvGraphicFramePr>
        <p:xfrm>
          <a:off x="533400" y="1676400"/>
          <a:ext cx="7924800" cy="4663509"/>
        </p:xfrm>
        <a:graphic>
          <a:graphicData uri="http://schemas.openxmlformats.org/drawingml/2006/table">
            <a:tbl>
              <a:tblPr firstRow="1" firstCol="1" bandRow="1">
                <a:tableStyleId>{5C22544A-7EE6-4342-B048-85BDC9FD1C3A}</a:tableStyleId>
              </a:tblPr>
              <a:tblGrid>
                <a:gridCol w="7924800"/>
              </a:tblGrid>
              <a:tr h="0">
                <a:tc>
                  <a:txBody>
                    <a:bodyPr/>
                    <a:lstStyle/>
                    <a:p>
                      <a:pPr marL="0" marR="0">
                        <a:lnSpc>
                          <a:spcPct val="115000"/>
                        </a:lnSpc>
                        <a:spcBef>
                          <a:spcPts val="0"/>
                        </a:spcBef>
                        <a:spcAft>
                          <a:spcPts val="0"/>
                        </a:spcAft>
                      </a:pPr>
                      <a:r>
                        <a:rPr lang="en-US" sz="1400">
                          <a:effectLst/>
                        </a:rPr>
                        <a:t>Goal 1: - Ensure the school library collection will support the new Common Core Standards.</a:t>
                      </a:r>
                      <a:endParaRPr lang="en-US" sz="140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1: - Complete a collection analysis based on curriculum topics found in the Common Core.</a:t>
                      </a:r>
                      <a:endParaRPr lang="en-US" sz="1400" dirty="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2: - Create a resource list for teachers to use that includes existing resources.</a:t>
                      </a:r>
                      <a:endParaRPr lang="en-US" sz="1400" dirty="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3: - Create a list of resources for future purchases.</a:t>
                      </a:r>
                      <a:endParaRPr lang="en-US" sz="1400" dirty="0">
                        <a:effectLst/>
                        <a:latin typeface="Calibri"/>
                        <a:ea typeface="Calibri"/>
                        <a:cs typeface="Times New Roman"/>
                      </a:endParaRPr>
                    </a:p>
                  </a:txBody>
                  <a:tcPr marL="30480" marR="30480" marT="30480" marB="30480" anchor="ctr"/>
                </a:tc>
              </a:tr>
              <a:tr h="0">
                <a:tc>
                  <a:txBody>
                    <a:bodyPr/>
                    <a:lstStyle/>
                    <a:p>
                      <a:pPr marL="0" marR="0">
                        <a:lnSpc>
                          <a:spcPct val="115000"/>
                        </a:lnSpc>
                        <a:spcBef>
                          <a:spcPts val="0"/>
                        </a:spcBef>
                        <a:spcAft>
                          <a:spcPts val="0"/>
                        </a:spcAft>
                      </a:pPr>
                      <a:r>
                        <a:rPr lang="en-US" sz="1400">
                          <a:effectLst/>
                        </a:rPr>
                        <a:t>Goal 2: - Promote reading for pleasure to students.</a:t>
                      </a:r>
                      <a:endParaRPr lang="en-US" sz="140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1: - Develop an electronic suggestion box using Google Forms for students to suggest titles for purchase.</a:t>
                      </a:r>
                      <a:endParaRPr lang="en-US" sz="1400" dirty="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2: - Survey students in grades 3-5 about their reading preferences.</a:t>
                      </a:r>
                      <a:endParaRPr lang="en-US" sz="1400" dirty="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3: - Introduce a new reading incentive program.</a:t>
                      </a:r>
                      <a:endParaRPr lang="en-US" sz="1400" dirty="0">
                        <a:effectLst/>
                        <a:latin typeface="Calibri"/>
                        <a:ea typeface="Calibri"/>
                        <a:cs typeface="Times New Roman"/>
                      </a:endParaRPr>
                    </a:p>
                  </a:txBody>
                  <a:tcPr marL="30480" marR="30480" marT="30480" marB="30480" anchor="ctr"/>
                </a:tc>
              </a:tr>
              <a:tr h="0">
                <a:tc>
                  <a:txBody>
                    <a:bodyPr/>
                    <a:lstStyle/>
                    <a:p>
                      <a:pPr marL="0" marR="0">
                        <a:lnSpc>
                          <a:spcPct val="115000"/>
                        </a:lnSpc>
                        <a:spcBef>
                          <a:spcPts val="0"/>
                        </a:spcBef>
                        <a:spcAft>
                          <a:spcPts val="0"/>
                        </a:spcAft>
                      </a:pPr>
                      <a:r>
                        <a:rPr lang="en-US" sz="1400">
                          <a:effectLst/>
                        </a:rPr>
                        <a:t>Goal 3: - Increase access to the school library</a:t>
                      </a:r>
                      <a:endParaRPr lang="en-US" sz="140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1: - Have staff available in the mornings before the tardy bell to assist students and staff.</a:t>
                      </a:r>
                      <a:endParaRPr lang="en-US" sz="1400" dirty="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2: - Pilot an after school program allowing access to the library for students and parents.</a:t>
                      </a:r>
                      <a:endParaRPr lang="en-US" sz="1400" dirty="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3: - Explore options for student self-checkout.</a:t>
                      </a:r>
                      <a:endParaRPr lang="en-US" sz="1400" dirty="0">
                        <a:effectLst/>
                        <a:latin typeface="Calibri"/>
                        <a:ea typeface="Calibri"/>
                        <a:cs typeface="Times New Roman"/>
                      </a:endParaRPr>
                    </a:p>
                  </a:txBody>
                  <a:tcPr marL="30480" marR="30480" marT="30480" marB="30480" anchor="ctr"/>
                </a:tc>
              </a:tr>
              <a:tr h="0">
                <a:tc>
                  <a:txBody>
                    <a:bodyPr/>
                    <a:lstStyle/>
                    <a:p>
                      <a:pPr marL="0" marR="0">
                        <a:lnSpc>
                          <a:spcPct val="115000"/>
                        </a:lnSpc>
                        <a:spcBef>
                          <a:spcPts val="0"/>
                        </a:spcBef>
                        <a:spcAft>
                          <a:spcPts val="0"/>
                        </a:spcAft>
                      </a:pPr>
                      <a:r>
                        <a:rPr lang="en-US" sz="1400">
                          <a:effectLst/>
                        </a:rPr>
                        <a:t>Goal 4: - Increase circulation.</a:t>
                      </a:r>
                      <a:endParaRPr lang="en-US" sz="140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1: - Increase circulation limits.</a:t>
                      </a:r>
                      <a:endParaRPr lang="en-US" sz="1400" dirty="0">
                        <a:effectLst/>
                        <a:latin typeface="Calibri"/>
                        <a:ea typeface="Calibri"/>
                        <a:cs typeface="Times New Roman"/>
                      </a:endParaRPr>
                    </a:p>
                  </a:txBody>
                  <a:tcPr marL="30480" marR="30480" marT="30480" marB="30480" anchor="ctr"/>
                </a:tc>
              </a:tr>
              <a:tr h="0">
                <a:tc>
                  <a:txBody>
                    <a:bodyPr/>
                    <a:lstStyle/>
                    <a:p>
                      <a:pPr marL="457200" marR="0" lvl="1">
                        <a:lnSpc>
                          <a:spcPct val="115000"/>
                        </a:lnSpc>
                        <a:spcBef>
                          <a:spcPts val="0"/>
                        </a:spcBef>
                        <a:spcAft>
                          <a:spcPts val="0"/>
                        </a:spcAft>
                      </a:pPr>
                      <a:r>
                        <a:rPr lang="en-US" sz="1400" dirty="0">
                          <a:effectLst/>
                        </a:rPr>
                        <a:t>Objective 2: - Allow checkout of DVDs for grades 3-5.</a:t>
                      </a:r>
                      <a:endParaRPr lang="en-US" sz="1400" dirty="0">
                        <a:effectLst/>
                        <a:latin typeface="Calibri"/>
                        <a:ea typeface="Calibri"/>
                        <a:cs typeface="Times New Roman"/>
                      </a:endParaRPr>
                    </a:p>
                  </a:txBody>
                  <a:tcPr marL="30480" marR="30480" marT="30480" marB="30480" anchor="ctr"/>
                </a:tc>
              </a:tr>
            </a:tbl>
          </a:graphicData>
        </a:graphic>
      </p:graphicFrame>
      <p:sp>
        <p:nvSpPr>
          <p:cNvPr id="6" name="Rectangle 5"/>
          <p:cNvSpPr/>
          <p:nvPr/>
        </p:nvSpPr>
        <p:spPr>
          <a:xfrm>
            <a:off x="4495800" y="228600"/>
            <a:ext cx="4572000" cy="1384995"/>
          </a:xfrm>
          <a:prstGeom prst="rect">
            <a:avLst/>
          </a:prstGeom>
          <a:solidFill>
            <a:schemeClr val="accent2">
              <a:lumMod val="75000"/>
            </a:schemeClr>
          </a:solidFill>
        </p:spPr>
        <p:txBody>
          <a:bodyPr>
            <a:spAutoFit/>
          </a:bodyPr>
          <a:lstStyle/>
          <a:p>
            <a:r>
              <a:rPr lang="en-US" sz="1400" b="1" dirty="0" smtClean="0"/>
              <a:t>Vision</a:t>
            </a:r>
            <a:r>
              <a:rPr lang="en-US" sz="1400" dirty="0" smtClean="0"/>
              <a:t>: The </a:t>
            </a:r>
            <a:r>
              <a:rPr lang="en-US" sz="1400" dirty="0"/>
              <a:t>school library media program instructs students in the areas of information literacy and technology, promotes a life-long love of reading, and, partnered with classroom instruction, guides students through the first level of their education, giving them the foundation necessary to meet the ultimate goal of finishing high school ready for college or career.</a:t>
            </a:r>
          </a:p>
        </p:txBody>
      </p:sp>
      <p:sp>
        <p:nvSpPr>
          <p:cNvPr id="10" name="Slide Number Placeholder 9"/>
          <p:cNvSpPr>
            <a:spLocks noGrp="1"/>
          </p:cNvSpPr>
          <p:nvPr>
            <p:ph type="sldNum" sz="quarter" idx="12"/>
          </p:nvPr>
        </p:nvSpPr>
        <p:spPr/>
        <p:txBody>
          <a:bodyPr/>
          <a:lstStyle/>
          <a:p>
            <a:fld id="{B6F15528-21DE-4FAA-801E-634DDDAF4B2B}" type="slidenum">
              <a:rPr lang="en-US" smtClean="0"/>
              <a:pPr/>
              <a:t>11</a:t>
            </a:fld>
            <a:r>
              <a:rPr lang="en-US" smtClean="0"/>
              <a:t> of 26</a:t>
            </a:r>
            <a:endParaRPr lang="en-US" dirty="0"/>
          </a:p>
        </p:txBody>
      </p:sp>
      <p:sp>
        <p:nvSpPr>
          <p:cNvPr id="11" name="Date Placeholder 10"/>
          <p:cNvSpPr>
            <a:spLocks noGrp="1"/>
          </p:cNvSpPr>
          <p:nvPr>
            <p:ph type="dt" sz="half" idx="10"/>
          </p:nvPr>
        </p:nvSpPr>
        <p:spPr/>
        <p:txBody>
          <a:bodyPr/>
          <a:lstStyle/>
          <a:p>
            <a:fld id="{65271E0D-79D1-4C16-B5F0-36E9C8677922}" type="datetime1">
              <a:rPr lang="en-US" smtClean="0"/>
              <a:t>11/10/2011</a:t>
            </a:fld>
            <a:endParaRPr lang="en-US"/>
          </a:p>
        </p:txBody>
      </p:sp>
    </p:spTree>
    <p:extLst>
      <p:ext uri="{BB962C8B-B14F-4D97-AF65-F5344CB8AC3E}">
        <p14:creationId xmlns:p14="http://schemas.microsoft.com/office/powerpoint/2010/main" val="195818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 Two Elementary Schools</a:t>
            </a:r>
            <a:endParaRPr lang="en-US" dirty="0"/>
          </a:p>
        </p:txBody>
      </p:sp>
      <p:sp>
        <p:nvSpPr>
          <p:cNvPr id="3" name="Content Placeholder 2"/>
          <p:cNvSpPr>
            <a:spLocks noGrp="1"/>
          </p:cNvSpPr>
          <p:nvPr>
            <p:ph sz="quarter" idx="13"/>
          </p:nvPr>
        </p:nvSpPr>
        <p:spPr/>
        <p:txBody>
          <a:bodyPr/>
          <a:lstStyle/>
          <a:p>
            <a:r>
              <a:rPr lang="en-US" dirty="0" smtClean="0"/>
              <a:t>Sharon </a:t>
            </a:r>
            <a:r>
              <a:rPr lang="en-US" dirty="0"/>
              <a:t>is an elementary school librarian who balances two schools. She sees her job as involvement in literacy. She has a fixed/flex schedule, but because she must fulfill non-library duties, only about a quarter of her time is flexible. She feels well supported at one school, but not as much at the other. </a:t>
            </a:r>
            <a:endParaRPr lang="en-US" dirty="0" smtClean="0"/>
          </a:p>
          <a:p>
            <a:r>
              <a:rPr lang="en-US" dirty="0" smtClean="0"/>
              <a:t>She </a:t>
            </a:r>
            <a:r>
              <a:rPr lang="en-US" dirty="0"/>
              <a:t>wanted to build a media advisory committee. She created a strategic plan. Her goals focused on student reading, collaboration with teachers on research, and providing easy access to the library. </a:t>
            </a:r>
          </a:p>
          <a:p>
            <a:pPr marL="0" indent="0">
              <a:buNone/>
            </a:pPr>
            <a:r>
              <a:rPr lang="en-US" dirty="0"/>
              <a:t> </a:t>
            </a:r>
          </a:p>
          <a:p>
            <a:pPr marL="0" indent="0">
              <a:buNone/>
            </a:pP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r>
              <a:rPr lang="en-US" smtClean="0"/>
              <a:t> of 26</a:t>
            </a:r>
            <a:endParaRPr lang="en-US" dirty="0"/>
          </a:p>
        </p:txBody>
      </p:sp>
      <p:sp>
        <p:nvSpPr>
          <p:cNvPr id="8" name="Date Placeholder 7"/>
          <p:cNvSpPr>
            <a:spLocks noGrp="1"/>
          </p:cNvSpPr>
          <p:nvPr>
            <p:ph type="dt" sz="half" idx="10"/>
          </p:nvPr>
        </p:nvSpPr>
        <p:spPr/>
        <p:txBody>
          <a:bodyPr/>
          <a:lstStyle/>
          <a:p>
            <a:fld id="{A2ACC7EF-559C-4010-8717-B8761773AF79}" type="datetime1">
              <a:rPr lang="en-US" smtClean="0"/>
              <a:t>11/10/2011</a:t>
            </a:fld>
            <a:endParaRPr lang="en-US"/>
          </a:p>
        </p:txBody>
      </p:sp>
    </p:spTree>
    <p:extLst>
      <p:ext uri="{BB962C8B-B14F-4D97-AF65-F5344CB8AC3E}">
        <p14:creationId xmlns:p14="http://schemas.microsoft.com/office/powerpoint/2010/main" val="125030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924800" cy="1143000"/>
          </a:xfrm>
        </p:spPr>
        <p:txBody>
          <a:bodyPr/>
          <a:lstStyle/>
          <a:p>
            <a:r>
              <a:rPr lang="en-US" dirty="0" smtClean="0"/>
              <a:t>Goals and objectives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444080679"/>
              </p:ext>
            </p:extLst>
          </p:nvPr>
        </p:nvGraphicFramePr>
        <p:xfrm>
          <a:off x="228600" y="1676400"/>
          <a:ext cx="4343400" cy="3860292"/>
        </p:xfrm>
        <a:graphic>
          <a:graphicData uri="http://schemas.openxmlformats.org/drawingml/2006/table">
            <a:tbl>
              <a:tblPr firstRow="1" firstCol="1" bandRow="1">
                <a:tableStyleId>{5C22544A-7EE6-4342-B048-85BDC9FD1C3A}</a:tableStyleId>
              </a:tblPr>
              <a:tblGrid>
                <a:gridCol w="4343400"/>
              </a:tblGrid>
              <a:tr h="277091">
                <a:tc>
                  <a:txBody>
                    <a:bodyPr/>
                    <a:lstStyle/>
                    <a:p>
                      <a:pPr marL="0" marR="0">
                        <a:lnSpc>
                          <a:spcPct val="115000"/>
                        </a:lnSpc>
                        <a:spcBef>
                          <a:spcPts val="0"/>
                        </a:spcBef>
                        <a:spcAft>
                          <a:spcPts val="0"/>
                        </a:spcAft>
                      </a:pPr>
                      <a:r>
                        <a:rPr lang="en-US" sz="1400" dirty="0">
                          <a:effectLst/>
                        </a:rPr>
                        <a:t>Goal 1: - Increase literacy</a:t>
                      </a:r>
                      <a:endParaRPr lang="en-US" sz="1400" dirty="0">
                        <a:effectLst/>
                        <a:latin typeface="Calibri"/>
                        <a:ea typeface="Calibri"/>
                        <a:cs typeface="Times New Roman"/>
                      </a:endParaRPr>
                    </a:p>
                  </a:txBody>
                  <a:tcPr marL="30480" marR="30480" marT="30480" marB="30480" anchor="ctr"/>
                </a:tc>
              </a:tr>
              <a:tr h="277091">
                <a:tc>
                  <a:txBody>
                    <a:bodyPr/>
                    <a:lstStyle/>
                    <a:p>
                      <a:pPr marL="457200" marR="0" lvl="1">
                        <a:lnSpc>
                          <a:spcPct val="115000"/>
                        </a:lnSpc>
                        <a:spcBef>
                          <a:spcPts val="0"/>
                        </a:spcBef>
                        <a:spcAft>
                          <a:spcPts val="0"/>
                        </a:spcAft>
                      </a:pPr>
                      <a:r>
                        <a:rPr lang="en-US" sz="1400" dirty="0">
                          <a:effectLst/>
                        </a:rPr>
                        <a:t>Objective 1: - Obtain large quantities of high quality materials</a:t>
                      </a:r>
                      <a:endParaRPr lang="en-US" sz="1400" dirty="0">
                        <a:effectLst/>
                        <a:latin typeface="Calibri"/>
                        <a:ea typeface="Calibri"/>
                        <a:cs typeface="Times New Roman"/>
                      </a:endParaRPr>
                    </a:p>
                  </a:txBody>
                  <a:tcPr marL="30480" marR="30480" marT="30480" marB="30480" anchor="ctr"/>
                </a:tc>
              </a:tr>
              <a:tr h="277091">
                <a:tc>
                  <a:txBody>
                    <a:bodyPr/>
                    <a:lstStyle/>
                    <a:p>
                      <a:pPr marL="457200" marR="0" lvl="1">
                        <a:lnSpc>
                          <a:spcPct val="115000"/>
                        </a:lnSpc>
                        <a:spcBef>
                          <a:spcPts val="0"/>
                        </a:spcBef>
                        <a:spcAft>
                          <a:spcPts val="0"/>
                        </a:spcAft>
                      </a:pPr>
                      <a:r>
                        <a:rPr lang="en-US" sz="1400" dirty="0">
                          <a:effectLst/>
                        </a:rPr>
                        <a:t>Objective 2: - Acquire funding through grants and fund raising</a:t>
                      </a:r>
                      <a:endParaRPr lang="en-US" sz="1400" dirty="0">
                        <a:effectLst/>
                        <a:latin typeface="Calibri"/>
                        <a:ea typeface="Calibri"/>
                        <a:cs typeface="Times New Roman"/>
                      </a:endParaRPr>
                    </a:p>
                  </a:txBody>
                  <a:tcPr marL="30480" marR="30480" marT="30480" marB="30480" anchor="ctr"/>
                </a:tc>
              </a:tr>
              <a:tr h="277091">
                <a:tc>
                  <a:txBody>
                    <a:bodyPr/>
                    <a:lstStyle/>
                    <a:p>
                      <a:pPr marL="457200" marR="0" lvl="1">
                        <a:lnSpc>
                          <a:spcPct val="115000"/>
                        </a:lnSpc>
                        <a:spcBef>
                          <a:spcPts val="0"/>
                        </a:spcBef>
                        <a:spcAft>
                          <a:spcPts val="0"/>
                        </a:spcAft>
                      </a:pPr>
                      <a:r>
                        <a:rPr lang="en-US" sz="1400" dirty="0">
                          <a:effectLst/>
                        </a:rPr>
                        <a:t>Objective 3: - Start reading club</a:t>
                      </a:r>
                      <a:endParaRPr lang="en-US" sz="1400" dirty="0">
                        <a:effectLst/>
                        <a:latin typeface="Calibri"/>
                        <a:ea typeface="Calibri"/>
                        <a:cs typeface="Times New Roman"/>
                      </a:endParaRPr>
                    </a:p>
                  </a:txBody>
                  <a:tcPr marL="30480" marR="30480" marT="30480" marB="30480" anchor="ctr"/>
                </a:tc>
              </a:tr>
              <a:tr h="277091">
                <a:tc>
                  <a:txBody>
                    <a:bodyPr/>
                    <a:lstStyle/>
                    <a:p>
                      <a:pPr marL="0" marR="0">
                        <a:lnSpc>
                          <a:spcPct val="115000"/>
                        </a:lnSpc>
                        <a:spcBef>
                          <a:spcPts val="0"/>
                        </a:spcBef>
                        <a:spcAft>
                          <a:spcPts val="0"/>
                        </a:spcAft>
                      </a:pPr>
                      <a:r>
                        <a:rPr lang="en-US" sz="1400">
                          <a:effectLst/>
                        </a:rPr>
                        <a:t>Goal 2: - Implement research projects</a:t>
                      </a:r>
                      <a:endParaRPr lang="en-US" sz="1400">
                        <a:effectLst/>
                        <a:latin typeface="Calibri"/>
                        <a:ea typeface="Calibri"/>
                        <a:cs typeface="Times New Roman"/>
                      </a:endParaRPr>
                    </a:p>
                  </a:txBody>
                  <a:tcPr marL="30480" marR="30480" marT="30480" marB="30480" anchor="ctr"/>
                </a:tc>
              </a:tr>
              <a:tr h="277091">
                <a:tc>
                  <a:txBody>
                    <a:bodyPr/>
                    <a:lstStyle/>
                    <a:p>
                      <a:pPr marL="457200" marR="0" lvl="1">
                        <a:lnSpc>
                          <a:spcPct val="115000"/>
                        </a:lnSpc>
                        <a:spcBef>
                          <a:spcPts val="0"/>
                        </a:spcBef>
                        <a:spcAft>
                          <a:spcPts val="0"/>
                        </a:spcAft>
                      </a:pPr>
                      <a:r>
                        <a:rPr lang="en-US" sz="1400" dirty="0">
                          <a:effectLst/>
                        </a:rPr>
                        <a:t>Objective 1: - Continuous planning with teachers</a:t>
                      </a:r>
                      <a:endParaRPr lang="en-US" sz="1400" dirty="0">
                        <a:effectLst/>
                        <a:latin typeface="Calibri"/>
                        <a:ea typeface="Calibri"/>
                        <a:cs typeface="Times New Roman"/>
                      </a:endParaRPr>
                    </a:p>
                  </a:txBody>
                  <a:tcPr marL="30480" marR="30480" marT="30480" marB="30480" anchor="ctr"/>
                </a:tc>
              </a:tr>
              <a:tr h="277091">
                <a:tc>
                  <a:txBody>
                    <a:bodyPr/>
                    <a:lstStyle/>
                    <a:p>
                      <a:pPr marL="457200" marR="0" lvl="1">
                        <a:lnSpc>
                          <a:spcPct val="115000"/>
                        </a:lnSpc>
                        <a:spcBef>
                          <a:spcPts val="0"/>
                        </a:spcBef>
                        <a:spcAft>
                          <a:spcPts val="0"/>
                        </a:spcAft>
                      </a:pPr>
                      <a:r>
                        <a:rPr lang="en-US" sz="1400" dirty="0">
                          <a:effectLst/>
                        </a:rPr>
                        <a:t>Objective 2: - Flexible scheduling</a:t>
                      </a:r>
                      <a:endParaRPr lang="en-US" sz="1400" dirty="0">
                        <a:effectLst/>
                        <a:latin typeface="Calibri"/>
                        <a:ea typeface="Calibri"/>
                        <a:cs typeface="Times New Roman"/>
                      </a:endParaRPr>
                    </a:p>
                  </a:txBody>
                  <a:tcPr marL="30480" marR="30480" marT="30480" marB="30480" anchor="ctr"/>
                </a:tc>
              </a:tr>
              <a:tr h="277091">
                <a:tc>
                  <a:txBody>
                    <a:bodyPr/>
                    <a:lstStyle/>
                    <a:p>
                      <a:pPr marL="0" marR="0">
                        <a:lnSpc>
                          <a:spcPct val="115000"/>
                        </a:lnSpc>
                        <a:spcBef>
                          <a:spcPts val="0"/>
                        </a:spcBef>
                        <a:spcAft>
                          <a:spcPts val="0"/>
                        </a:spcAft>
                      </a:pPr>
                      <a:r>
                        <a:rPr lang="en-US" sz="1400">
                          <a:effectLst/>
                        </a:rPr>
                        <a:t>Goal 3: - Increase collaboration</a:t>
                      </a:r>
                      <a:endParaRPr lang="en-US" sz="1400">
                        <a:effectLst/>
                        <a:latin typeface="Calibri"/>
                        <a:ea typeface="Calibri"/>
                        <a:cs typeface="Times New Roman"/>
                      </a:endParaRPr>
                    </a:p>
                  </a:txBody>
                  <a:tcPr marL="30480" marR="30480" marT="30480" marB="30480" anchor="ctr"/>
                </a:tc>
              </a:tr>
              <a:tr h="277091">
                <a:tc>
                  <a:txBody>
                    <a:bodyPr/>
                    <a:lstStyle/>
                    <a:p>
                      <a:pPr marL="457200" marR="0" lvl="1">
                        <a:lnSpc>
                          <a:spcPct val="115000"/>
                        </a:lnSpc>
                        <a:spcBef>
                          <a:spcPts val="0"/>
                        </a:spcBef>
                        <a:spcAft>
                          <a:spcPts val="0"/>
                        </a:spcAft>
                      </a:pPr>
                      <a:r>
                        <a:rPr lang="en-US" sz="1400" dirty="0">
                          <a:effectLst/>
                        </a:rPr>
                        <a:t>Objective 1: - Regularly scheduled planning times</a:t>
                      </a:r>
                      <a:endParaRPr lang="en-US" sz="1400" dirty="0">
                        <a:effectLst/>
                        <a:latin typeface="Calibri"/>
                        <a:ea typeface="Calibri"/>
                        <a:cs typeface="Times New Roman"/>
                      </a:endParaRPr>
                    </a:p>
                  </a:txBody>
                  <a:tcPr marL="30480" marR="30480" marT="30480" marB="30480" anchor="ctr"/>
                </a:tc>
              </a:tr>
              <a:tr h="277091">
                <a:tc>
                  <a:txBody>
                    <a:bodyPr/>
                    <a:lstStyle/>
                    <a:p>
                      <a:pPr marL="0" marR="0">
                        <a:lnSpc>
                          <a:spcPct val="115000"/>
                        </a:lnSpc>
                        <a:spcBef>
                          <a:spcPts val="0"/>
                        </a:spcBef>
                        <a:spcAft>
                          <a:spcPts val="0"/>
                        </a:spcAft>
                      </a:pPr>
                      <a:r>
                        <a:rPr lang="en-US" sz="1400">
                          <a:effectLst/>
                        </a:rPr>
                        <a:t>Goal 4: - Easy access</a:t>
                      </a:r>
                      <a:endParaRPr lang="en-US" sz="1400">
                        <a:effectLst/>
                        <a:latin typeface="Calibri"/>
                        <a:ea typeface="Calibri"/>
                        <a:cs typeface="Times New Roman"/>
                      </a:endParaRPr>
                    </a:p>
                  </a:txBody>
                  <a:tcPr marL="30480" marR="30480" marT="30480" marB="30480" anchor="ctr"/>
                </a:tc>
              </a:tr>
              <a:tr h="277091">
                <a:tc>
                  <a:txBody>
                    <a:bodyPr/>
                    <a:lstStyle/>
                    <a:p>
                      <a:pPr marL="457200" marR="0" lvl="1">
                        <a:lnSpc>
                          <a:spcPct val="115000"/>
                        </a:lnSpc>
                        <a:spcBef>
                          <a:spcPts val="0"/>
                        </a:spcBef>
                        <a:spcAft>
                          <a:spcPts val="0"/>
                        </a:spcAft>
                      </a:pPr>
                      <a:r>
                        <a:rPr lang="en-US" sz="1400" dirty="0">
                          <a:effectLst/>
                        </a:rPr>
                        <a:t>Objective 1: - </a:t>
                      </a:r>
                      <a:r>
                        <a:rPr lang="en-US" sz="1400" dirty="0" smtClean="0">
                          <a:effectLst/>
                        </a:rPr>
                        <a:t>Flexible </a:t>
                      </a:r>
                      <a:r>
                        <a:rPr lang="en-US" sz="1400" dirty="0">
                          <a:effectLst/>
                        </a:rPr>
                        <a:t>scheduling</a:t>
                      </a:r>
                      <a:endParaRPr lang="en-US" sz="1400" dirty="0">
                        <a:effectLst/>
                        <a:latin typeface="Calibri"/>
                        <a:ea typeface="Calibri"/>
                        <a:cs typeface="Times New Roman"/>
                      </a:endParaRPr>
                    </a:p>
                  </a:txBody>
                  <a:tcPr marL="30480" marR="30480" marT="30480" marB="30480" anchor="ctr"/>
                </a:tc>
              </a:tr>
            </a:tbl>
          </a:graphicData>
        </a:graphic>
      </p:graphicFrame>
      <p:sp>
        <p:nvSpPr>
          <p:cNvPr id="5" name="Rectangle 4"/>
          <p:cNvSpPr/>
          <p:nvPr/>
        </p:nvSpPr>
        <p:spPr>
          <a:xfrm>
            <a:off x="4572000" y="152400"/>
            <a:ext cx="4343400" cy="2554545"/>
          </a:xfrm>
          <a:prstGeom prst="rect">
            <a:avLst/>
          </a:prstGeom>
          <a:solidFill>
            <a:schemeClr val="accent2">
              <a:lumMod val="75000"/>
            </a:schemeClr>
          </a:solidFill>
        </p:spPr>
        <p:txBody>
          <a:bodyPr wrap="square">
            <a:spAutoFit/>
          </a:bodyPr>
          <a:lstStyle/>
          <a:p>
            <a:r>
              <a:rPr lang="en-US" sz="1600" b="1" dirty="0" smtClean="0"/>
              <a:t>Mission Statement</a:t>
            </a:r>
            <a:r>
              <a:rPr lang="en-US" sz="1600" dirty="0" smtClean="0"/>
              <a:t>: In </a:t>
            </a:r>
            <a:r>
              <a:rPr lang="en-US" sz="1600" dirty="0"/>
              <a:t>conjunction with our school's Mission Statement, the library will provide access to print, </a:t>
            </a:r>
            <a:r>
              <a:rPr lang="en-US" sz="1600" dirty="0" err="1"/>
              <a:t>nonprint</a:t>
            </a:r>
            <a:r>
              <a:rPr lang="en-US" sz="1600" dirty="0"/>
              <a:t> and electronic media for students, faculty and parents.  The librarian will instruct the members of the school community in research strategies for information retrieval, utilization and dissemination.  This instruction plus access to a variety of formats containing educational and useful information will help equip our students and fulfill their educational goals, allowing them to influence the course of events </a:t>
            </a:r>
            <a:r>
              <a:rPr lang="en-US" sz="1600" dirty="0" err="1"/>
              <a:t>int</a:t>
            </a:r>
            <a:r>
              <a:rPr lang="en-US" sz="1600" dirty="0"/>
              <a:t> eh 21st Century.</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13</a:t>
            </a:fld>
            <a:r>
              <a:rPr lang="en-US" smtClean="0"/>
              <a:t> of 26</a:t>
            </a:r>
            <a:endParaRPr lang="en-US" dirty="0"/>
          </a:p>
        </p:txBody>
      </p:sp>
      <p:sp>
        <p:nvSpPr>
          <p:cNvPr id="10" name="Date Placeholder 9"/>
          <p:cNvSpPr>
            <a:spLocks noGrp="1"/>
          </p:cNvSpPr>
          <p:nvPr>
            <p:ph type="dt" sz="half" idx="10"/>
          </p:nvPr>
        </p:nvSpPr>
        <p:spPr/>
        <p:txBody>
          <a:bodyPr/>
          <a:lstStyle/>
          <a:p>
            <a:fld id="{83BC9D44-EA0E-4006-9914-10839B236494}" type="datetime1">
              <a:rPr lang="en-US" smtClean="0"/>
              <a:t>11/10/2011</a:t>
            </a:fld>
            <a:endParaRPr lang="en-US"/>
          </a:p>
        </p:txBody>
      </p:sp>
    </p:spTree>
    <p:extLst>
      <p:ext uri="{BB962C8B-B14F-4D97-AF65-F5344CB8AC3E}">
        <p14:creationId xmlns:p14="http://schemas.microsoft.com/office/powerpoint/2010/main" val="245372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3: A middle school</a:t>
            </a:r>
            <a:endParaRPr lang="en-US" dirty="0"/>
          </a:p>
        </p:txBody>
      </p:sp>
      <p:sp>
        <p:nvSpPr>
          <p:cNvPr id="3" name="Content Placeholder 2"/>
          <p:cNvSpPr>
            <a:spLocks noGrp="1"/>
          </p:cNvSpPr>
          <p:nvPr>
            <p:ph sz="quarter" idx="13"/>
          </p:nvPr>
        </p:nvSpPr>
        <p:spPr/>
        <p:txBody>
          <a:bodyPr/>
          <a:lstStyle/>
          <a:p>
            <a:r>
              <a:rPr lang="en-US" dirty="0" smtClean="0"/>
              <a:t>Jennifer is </a:t>
            </a:r>
            <a:r>
              <a:rPr lang="en-US" dirty="0"/>
              <a:t>a new librarian who feels a disconnect between what she has been trained to do and how the school views her job. She works in a title 1 magnet middle school. She views her role as promoting reading, facilitating access to materials for students and teachers and providing instruction. Her administration is partially supportive, but there are some policies that make her job more difficult that are based on a poor understanding of what the library should be doing. She hoped to bridge the communication gap with her school leaders. </a:t>
            </a:r>
          </a:p>
          <a:p>
            <a:r>
              <a:rPr lang="en-US" dirty="0" smtClean="0"/>
              <a:t>Jennifer’s</a:t>
            </a:r>
            <a:r>
              <a:rPr lang="en-US" dirty="0" smtClean="0"/>
              <a:t> </a:t>
            </a:r>
            <a:r>
              <a:rPr lang="en-US" dirty="0"/>
              <a:t>strategic plan focused on accessibility, current and relevant resources, and a central place in the school community.</a:t>
            </a:r>
          </a:p>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r>
              <a:rPr lang="en-US" smtClean="0"/>
              <a:t> of 26</a:t>
            </a:r>
            <a:endParaRPr lang="en-US" dirty="0"/>
          </a:p>
        </p:txBody>
      </p:sp>
      <p:sp>
        <p:nvSpPr>
          <p:cNvPr id="8" name="Date Placeholder 7"/>
          <p:cNvSpPr>
            <a:spLocks noGrp="1"/>
          </p:cNvSpPr>
          <p:nvPr>
            <p:ph type="dt" sz="half" idx="10"/>
          </p:nvPr>
        </p:nvSpPr>
        <p:spPr/>
        <p:txBody>
          <a:bodyPr/>
          <a:lstStyle/>
          <a:p>
            <a:fld id="{66C6D1C6-83FD-44C3-B65C-629902357378}" type="datetime1">
              <a:rPr lang="en-US" smtClean="0"/>
              <a:t>11/10/2011</a:t>
            </a:fld>
            <a:endParaRPr lang="en-US"/>
          </a:p>
        </p:txBody>
      </p:sp>
    </p:spTree>
    <p:extLst>
      <p:ext uri="{BB962C8B-B14F-4D97-AF65-F5344CB8AC3E}">
        <p14:creationId xmlns:p14="http://schemas.microsoft.com/office/powerpoint/2010/main" val="69431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&amp; objectives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921165230"/>
              </p:ext>
            </p:extLst>
          </p:nvPr>
        </p:nvGraphicFramePr>
        <p:xfrm>
          <a:off x="457200" y="2192463"/>
          <a:ext cx="7772400" cy="4055937"/>
        </p:xfrm>
        <a:graphic>
          <a:graphicData uri="http://schemas.openxmlformats.org/drawingml/2006/table">
            <a:tbl>
              <a:tblPr firstRow="1" firstCol="1" bandRow="1">
                <a:tableStyleId>{5C22544A-7EE6-4342-B048-85BDC9FD1C3A}</a:tableStyleId>
              </a:tblPr>
              <a:tblGrid>
                <a:gridCol w="7772400"/>
              </a:tblGrid>
              <a:tr h="0">
                <a:tc>
                  <a:txBody>
                    <a:bodyPr/>
                    <a:lstStyle/>
                    <a:p>
                      <a:pPr marL="0" marR="0">
                        <a:lnSpc>
                          <a:spcPct val="115000"/>
                        </a:lnSpc>
                        <a:spcBef>
                          <a:spcPts val="0"/>
                        </a:spcBef>
                        <a:spcAft>
                          <a:spcPts val="0"/>
                        </a:spcAft>
                      </a:pPr>
                      <a:r>
                        <a:rPr lang="en-US" sz="1400" dirty="0">
                          <a:effectLst/>
                        </a:rPr>
                        <a:t>Goal 1: - Update technology resources and access.</a:t>
                      </a:r>
                      <a:endParaRPr lang="en-US" sz="1400" dirty="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1: - Update school website and media center website regularly.</a:t>
                      </a:r>
                      <a:endParaRPr lang="en-US" sz="1400" dirty="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2: - Plan and implement regular technology training for faculty.</a:t>
                      </a:r>
                      <a:endParaRPr lang="en-US" sz="1400" dirty="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3: - Continue to evaluate and select technology resources that support school-wide curricular goals.</a:t>
                      </a:r>
                      <a:endParaRPr lang="en-US" sz="1400" dirty="0">
                        <a:effectLst/>
                        <a:latin typeface="Calibri"/>
                        <a:ea typeface="Calibri"/>
                        <a:cs typeface="Times New Roman"/>
                      </a:endParaRPr>
                    </a:p>
                  </a:txBody>
                  <a:tcPr marL="38100" marR="38100" marT="38100" marB="38100" anchor="ctr"/>
                </a:tc>
              </a:tr>
              <a:tr h="0">
                <a:tc>
                  <a:txBody>
                    <a:bodyPr/>
                    <a:lstStyle/>
                    <a:p>
                      <a:pPr marL="0" marR="0">
                        <a:lnSpc>
                          <a:spcPct val="115000"/>
                        </a:lnSpc>
                        <a:spcBef>
                          <a:spcPts val="0"/>
                        </a:spcBef>
                        <a:spcAft>
                          <a:spcPts val="0"/>
                        </a:spcAft>
                      </a:pPr>
                      <a:r>
                        <a:rPr lang="en-US" sz="1400">
                          <a:effectLst/>
                        </a:rPr>
                        <a:t>Goal 2: - Participation in the broad vision and goals for the school.</a:t>
                      </a:r>
                      <a:endParaRPr lang="en-US" sz="140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1: - Serve on the school based leadership team.</a:t>
                      </a:r>
                      <a:endParaRPr lang="en-US" sz="1400" dirty="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2: - Re-visit collection development plan from 2009.</a:t>
                      </a:r>
                      <a:endParaRPr lang="en-US" sz="1400" dirty="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3: - Participate in Title One and PTSA activities and events.</a:t>
                      </a:r>
                      <a:endParaRPr lang="en-US" sz="1400" dirty="0">
                        <a:effectLst/>
                        <a:latin typeface="Calibri"/>
                        <a:ea typeface="Calibri"/>
                        <a:cs typeface="Times New Roman"/>
                      </a:endParaRPr>
                    </a:p>
                  </a:txBody>
                  <a:tcPr marL="38100" marR="38100" marT="38100" marB="38100" anchor="ctr"/>
                </a:tc>
              </a:tr>
              <a:tr h="0">
                <a:tc>
                  <a:txBody>
                    <a:bodyPr/>
                    <a:lstStyle/>
                    <a:p>
                      <a:pPr marL="0" marR="0">
                        <a:lnSpc>
                          <a:spcPct val="115000"/>
                        </a:lnSpc>
                        <a:spcBef>
                          <a:spcPts val="0"/>
                        </a:spcBef>
                        <a:spcAft>
                          <a:spcPts val="0"/>
                        </a:spcAft>
                      </a:pPr>
                      <a:r>
                        <a:rPr lang="en-US" sz="1400" dirty="0">
                          <a:effectLst/>
                        </a:rPr>
                        <a:t>Goal 3: - Support for school-wide magnet goals.</a:t>
                      </a:r>
                      <a:endParaRPr lang="en-US" sz="1400" dirty="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1: - Collaboration for research instruction.</a:t>
                      </a:r>
                      <a:endParaRPr lang="en-US" sz="1400" dirty="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2: - Collaboration for </a:t>
                      </a:r>
                      <a:r>
                        <a:rPr lang="en-US" sz="1400" dirty="0" err="1">
                          <a:effectLst/>
                        </a:rPr>
                        <a:t>bibligraphic</a:t>
                      </a:r>
                      <a:r>
                        <a:rPr lang="en-US" sz="1400" dirty="0">
                          <a:effectLst/>
                        </a:rPr>
                        <a:t> instruction.</a:t>
                      </a:r>
                      <a:endParaRPr lang="en-US" sz="1400" dirty="0">
                        <a:effectLst/>
                        <a:latin typeface="Calibri"/>
                        <a:ea typeface="Calibri"/>
                        <a:cs typeface="Times New Roman"/>
                      </a:endParaRPr>
                    </a:p>
                  </a:txBody>
                  <a:tcPr marL="38100" marR="38100" marT="38100" marB="38100" anchor="ctr"/>
                </a:tc>
              </a:tr>
              <a:tr h="0">
                <a:tc>
                  <a:txBody>
                    <a:bodyPr/>
                    <a:lstStyle/>
                    <a:p>
                      <a:pPr marL="457200" marR="0" lvl="1">
                        <a:lnSpc>
                          <a:spcPct val="115000"/>
                        </a:lnSpc>
                        <a:spcBef>
                          <a:spcPts val="0"/>
                        </a:spcBef>
                        <a:spcAft>
                          <a:spcPts val="0"/>
                        </a:spcAft>
                      </a:pPr>
                      <a:r>
                        <a:rPr lang="en-US" sz="1400" dirty="0">
                          <a:effectLst/>
                        </a:rPr>
                        <a:t>Objective 3: - Development of web-based tools and access for students.</a:t>
                      </a:r>
                      <a:endParaRPr lang="en-US" sz="1400" dirty="0">
                        <a:effectLst/>
                        <a:latin typeface="Calibri"/>
                        <a:ea typeface="Calibri"/>
                        <a:cs typeface="Times New Roman"/>
                      </a:endParaRPr>
                    </a:p>
                  </a:txBody>
                  <a:tcPr marL="38100" marR="38100" marT="38100" marB="38100" anchor="ctr"/>
                </a:tc>
              </a:tr>
            </a:tbl>
          </a:graphicData>
        </a:graphic>
      </p:graphicFrame>
      <p:sp>
        <p:nvSpPr>
          <p:cNvPr id="5" name="Rectangle 4"/>
          <p:cNvSpPr/>
          <p:nvPr/>
        </p:nvSpPr>
        <p:spPr>
          <a:xfrm>
            <a:off x="4495800" y="-9479"/>
            <a:ext cx="4572000" cy="2308324"/>
          </a:xfrm>
          <a:prstGeom prst="rect">
            <a:avLst/>
          </a:prstGeom>
          <a:solidFill>
            <a:schemeClr val="accent2">
              <a:lumMod val="75000"/>
            </a:schemeClr>
          </a:solidFill>
        </p:spPr>
        <p:txBody>
          <a:bodyPr>
            <a:spAutoFit/>
          </a:bodyPr>
          <a:lstStyle/>
          <a:p>
            <a:r>
              <a:rPr lang="en-US" b="1" dirty="0" smtClean="0"/>
              <a:t>Vision</a:t>
            </a:r>
            <a:r>
              <a:rPr lang="en-US" dirty="0" smtClean="0"/>
              <a:t>: The </a:t>
            </a:r>
            <a:r>
              <a:rPr lang="en-US" dirty="0"/>
              <a:t>School Media Center will be a vital part of the school community. The School Media Center will provide services and resources that are current, relevant and accessible. It will be a portal for resources and technology for the staff and students. By opening doors to information for our school community, we will create an environment that fosters growth toward life-long learning.</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15</a:t>
            </a:fld>
            <a:r>
              <a:rPr lang="en-US" smtClean="0"/>
              <a:t> of 26</a:t>
            </a:r>
            <a:endParaRPr lang="en-US" dirty="0"/>
          </a:p>
        </p:txBody>
      </p:sp>
      <p:sp>
        <p:nvSpPr>
          <p:cNvPr id="10" name="Date Placeholder 9"/>
          <p:cNvSpPr>
            <a:spLocks noGrp="1"/>
          </p:cNvSpPr>
          <p:nvPr>
            <p:ph type="dt" sz="half" idx="10"/>
          </p:nvPr>
        </p:nvSpPr>
        <p:spPr/>
        <p:txBody>
          <a:bodyPr/>
          <a:lstStyle/>
          <a:p>
            <a:fld id="{88535D69-D0D4-4E5C-B4BD-65AC946D8604}" type="datetime1">
              <a:rPr lang="en-US" smtClean="0"/>
              <a:t>11/10/2011</a:t>
            </a:fld>
            <a:endParaRPr lang="en-US"/>
          </a:p>
        </p:txBody>
      </p:sp>
    </p:spTree>
    <p:extLst>
      <p:ext uri="{BB962C8B-B14F-4D97-AF65-F5344CB8AC3E}">
        <p14:creationId xmlns:p14="http://schemas.microsoft.com/office/powerpoint/2010/main" val="3044251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4: A High school</a:t>
            </a:r>
            <a:endParaRPr lang="en-US" dirty="0"/>
          </a:p>
        </p:txBody>
      </p:sp>
      <p:sp>
        <p:nvSpPr>
          <p:cNvPr id="3" name="Content Placeholder 2"/>
          <p:cNvSpPr>
            <a:spLocks noGrp="1"/>
          </p:cNvSpPr>
          <p:nvPr>
            <p:ph sz="quarter" idx="13"/>
          </p:nvPr>
        </p:nvSpPr>
        <p:spPr/>
        <p:txBody>
          <a:bodyPr/>
          <a:lstStyle/>
          <a:p>
            <a:r>
              <a:rPr lang="en-US" dirty="0" smtClean="0"/>
              <a:t>Linda works </a:t>
            </a:r>
            <a:r>
              <a:rPr lang="en-US" dirty="0"/>
              <a:t>in a high school. She sees herself primarily as an information literacy teacher. She would like to be more of a leader in her school and to close the gap between the library she learned about in library school and the reality. She did not feel understood or supported in her job. She created a strategic plan that had a major focus on her leadership within the school and on making the library more fun. She hoped to change the relationship she had with her school leadership and teachers. Her goals included fighting the library stereotype, collaboration with teachers and working on her role as a leader within the school. </a:t>
            </a:r>
          </a:p>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r>
              <a:rPr lang="en-US" smtClean="0"/>
              <a:t> of 26</a:t>
            </a:r>
            <a:endParaRPr lang="en-US" dirty="0"/>
          </a:p>
        </p:txBody>
      </p:sp>
      <p:sp>
        <p:nvSpPr>
          <p:cNvPr id="8" name="Date Placeholder 7"/>
          <p:cNvSpPr>
            <a:spLocks noGrp="1"/>
          </p:cNvSpPr>
          <p:nvPr>
            <p:ph type="dt" sz="half" idx="10"/>
          </p:nvPr>
        </p:nvSpPr>
        <p:spPr/>
        <p:txBody>
          <a:bodyPr/>
          <a:lstStyle/>
          <a:p>
            <a:fld id="{5C82C356-F09F-4AB8-A5EE-40D1A2969804}" type="datetime1">
              <a:rPr lang="en-US" smtClean="0"/>
              <a:t>11/10/2011</a:t>
            </a:fld>
            <a:endParaRPr lang="en-US"/>
          </a:p>
        </p:txBody>
      </p:sp>
    </p:spTree>
    <p:extLst>
      <p:ext uri="{BB962C8B-B14F-4D97-AF65-F5344CB8AC3E}">
        <p14:creationId xmlns:p14="http://schemas.microsoft.com/office/powerpoint/2010/main" val="246014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7924800" cy="1143000"/>
          </a:xfrm>
        </p:spPr>
        <p:txBody>
          <a:bodyPr/>
          <a:lstStyle/>
          <a:p>
            <a:r>
              <a:rPr lang="en-US" dirty="0" smtClean="0"/>
              <a:t>Goals &amp; objectives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171734480"/>
              </p:ext>
            </p:extLst>
          </p:nvPr>
        </p:nvGraphicFramePr>
        <p:xfrm>
          <a:off x="457200" y="1447800"/>
          <a:ext cx="8305800" cy="3505200"/>
        </p:xfrm>
        <a:graphic>
          <a:graphicData uri="http://schemas.openxmlformats.org/drawingml/2006/table">
            <a:tbl>
              <a:tblPr firstRow="1" firstCol="1" bandRow="1">
                <a:tableStyleId>{5C22544A-7EE6-4342-B048-85BDC9FD1C3A}</a:tableStyleId>
              </a:tblPr>
              <a:tblGrid>
                <a:gridCol w="8305800"/>
              </a:tblGrid>
              <a:tr h="350520">
                <a:tc>
                  <a:txBody>
                    <a:bodyPr/>
                    <a:lstStyle/>
                    <a:p>
                      <a:pPr marL="0" marR="0">
                        <a:lnSpc>
                          <a:spcPct val="115000"/>
                        </a:lnSpc>
                        <a:spcBef>
                          <a:spcPts val="0"/>
                        </a:spcBef>
                        <a:spcAft>
                          <a:spcPts val="0"/>
                        </a:spcAft>
                      </a:pPr>
                      <a:r>
                        <a:rPr lang="en-US" sz="1400" dirty="0">
                          <a:effectLst/>
                        </a:rPr>
                        <a:t>Goal 1: - </a:t>
                      </a:r>
                      <a:r>
                        <a:rPr lang="en-US" sz="1400" dirty="0" smtClean="0">
                          <a:effectLst/>
                        </a:rPr>
                        <a:t>Removal </a:t>
                      </a:r>
                      <a:r>
                        <a:rPr lang="en-US" sz="1400" dirty="0">
                          <a:effectLst/>
                        </a:rPr>
                        <a:t>of </a:t>
                      </a:r>
                      <a:r>
                        <a:rPr lang="en-US" sz="1400" dirty="0" smtClean="0">
                          <a:effectLst/>
                        </a:rPr>
                        <a:t>stereotypes </a:t>
                      </a:r>
                      <a:endParaRPr lang="en-US" sz="1400" dirty="0">
                        <a:effectLst/>
                        <a:latin typeface="Calibri"/>
                        <a:ea typeface="Calibri"/>
                        <a:cs typeface="Times New Roman"/>
                      </a:endParaRPr>
                    </a:p>
                  </a:txBody>
                  <a:tcPr marL="30480" marR="30480" marT="30480" marB="30480" anchor="ctr"/>
                </a:tc>
              </a:tr>
              <a:tr h="350520">
                <a:tc>
                  <a:txBody>
                    <a:bodyPr/>
                    <a:lstStyle/>
                    <a:p>
                      <a:pPr marL="457200" marR="0" lvl="1">
                        <a:lnSpc>
                          <a:spcPct val="115000"/>
                        </a:lnSpc>
                        <a:spcBef>
                          <a:spcPts val="0"/>
                        </a:spcBef>
                        <a:spcAft>
                          <a:spcPts val="0"/>
                        </a:spcAft>
                      </a:pPr>
                      <a:r>
                        <a:rPr lang="en-US" sz="1400" dirty="0">
                          <a:effectLst/>
                        </a:rPr>
                        <a:t>Objective 1: - participate in library week and tech week with programs appropriate for teens</a:t>
                      </a:r>
                      <a:endParaRPr lang="en-US" sz="1400" dirty="0">
                        <a:effectLst/>
                        <a:latin typeface="Calibri"/>
                        <a:ea typeface="Calibri"/>
                        <a:cs typeface="Times New Roman"/>
                      </a:endParaRPr>
                    </a:p>
                  </a:txBody>
                  <a:tcPr marL="30480" marR="30480" marT="30480" marB="30480" anchor="ctr"/>
                </a:tc>
              </a:tr>
              <a:tr h="350520">
                <a:tc>
                  <a:txBody>
                    <a:bodyPr/>
                    <a:lstStyle/>
                    <a:p>
                      <a:pPr marL="457200" marR="0" lvl="1">
                        <a:lnSpc>
                          <a:spcPct val="115000"/>
                        </a:lnSpc>
                        <a:spcBef>
                          <a:spcPts val="0"/>
                        </a:spcBef>
                        <a:spcAft>
                          <a:spcPts val="0"/>
                        </a:spcAft>
                      </a:pPr>
                      <a:r>
                        <a:rPr lang="en-US" sz="1400" dirty="0">
                          <a:effectLst/>
                        </a:rPr>
                        <a:t>Objective 2: - create a space open all day and after school 5 days a week</a:t>
                      </a:r>
                      <a:endParaRPr lang="en-US" sz="1400" dirty="0">
                        <a:effectLst/>
                        <a:latin typeface="Calibri"/>
                        <a:ea typeface="Calibri"/>
                        <a:cs typeface="Times New Roman"/>
                      </a:endParaRPr>
                    </a:p>
                  </a:txBody>
                  <a:tcPr marL="30480" marR="30480" marT="30480" marB="30480" anchor="ctr"/>
                </a:tc>
              </a:tr>
              <a:tr h="350520">
                <a:tc>
                  <a:txBody>
                    <a:bodyPr/>
                    <a:lstStyle/>
                    <a:p>
                      <a:pPr marL="457200" marR="0" lvl="1">
                        <a:lnSpc>
                          <a:spcPct val="115000"/>
                        </a:lnSpc>
                        <a:spcBef>
                          <a:spcPts val="0"/>
                        </a:spcBef>
                        <a:spcAft>
                          <a:spcPts val="0"/>
                        </a:spcAft>
                      </a:pPr>
                      <a:r>
                        <a:rPr lang="en-US" sz="1400" dirty="0">
                          <a:effectLst/>
                        </a:rPr>
                        <a:t>Objective 3: - encourage game playing</a:t>
                      </a:r>
                      <a:endParaRPr lang="en-US" sz="1400" dirty="0">
                        <a:effectLst/>
                        <a:latin typeface="Calibri"/>
                        <a:ea typeface="Calibri"/>
                        <a:cs typeface="Times New Roman"/>
                      </a:endParaRPr>
                    </a:p>
                  </a:txBody>
                  <a:tcPr marL="30480" marR="30480" marT="30480" marB="30480" anchor="ctr"/>
                </a:tc>
              </a:tr>
              <a:tr h="350520">
                <a:tc>
                  <a:txBody>
                    <a:bodyPr/>
                    <a:lstStyle/>
                    <a:p>
                      <a:pPr marL="0" marR="0">
                        <a:lnSpc>
                          <a:spcPct val="115000"/>
                        </a:lnSpc>
                        <a:spcBef>
                          <a:spcPts val="0"/>
                        </a:spcBef>
                        <a:spcAft>
                          <a:spcPts val="0"/>
                        </a:spcAft>
                      </a:pPr>
                      <a:r>
                        <a:rPr lang="en-US" sz="1400" dirty="0">
                          <a:effectLst/>
                        </a:rPr>
                        <a:t>Goal 2: - </a:t>
                      </a:r>
                      <a:r>
                        <a:rPr lang="en-US" sz="1400" dirty="0" smtClean="0">
                          <a:effectLst/>
                        </a:rPr>
                        <a:t>Collaborating </a:t>
                      </a:r>
                      <a:r>
                        <a:rPr lang="en-US" sz="1400" dirty="0">
                          <a:effectLst/>
                        </a:rPr>
                        <a:t>with teachers</a:t>
                      </a:r>
                      <a:endParaRPr lang="en-US" sz="1400" dirty="0">
                        <a:effectLst/>
                        <a:latin typeface="Calibri"/>
                        <a:ea typeface="Calibri"/>
                        <a:cs typeface="Times New Roman"/>
                      </a:endParaRPr>
                    </a:p>
                  </a:txBody>
                  <a:tcPr marL="30480" marR="30480" marT="30480" marB="30480" anchor="ctr"/>
                </a:tc>
              </a:tr>
              <a:tr h="350520">
                <a:tc>
                  <a:txBody>
                    <a:bodyPr/>
                    <a:lstStyle/>
                    <a:p>
                      <a:pPr marL="457200" marR="0" lvl="1">
                        <a:lnSpc>
                          <a:spcPct val="115000"/>
                        </a:lnSpc>
                        <a:spcBef>
                          <a:spcPts val="0"/>
                        </a:spcBef>
                        <a:spcAft>
                          <a:spcPts val="0"/>
                        </a:spcAft>
                      </a:pPr>
                      <a:r>
                        <a:rPr lang="en-US" sz="1400" dirty="0">
                          <a:effectLst/>
                        </a:rPr>
                        <a:t>Objective 1: - create teacher workroom in library space</a:t>
                      </a:r>
                      <a:endParaRPr lang="en-US" sz="1400" dirty="0">
                        <a:effectLst/>
                        <a:latin typeface="Calibri"/>
                        <a:ea typeface="Calibri"/>
                        <a:cs typeface="Times New Roman"/>
                      </a:endParaRPr>
                    </a:p>
                  </a:txBody>
                  <a:tcPr marL="30480" marR="30480" marT="30480" marB="30480" anchor="ctr"/>
                </a:tc>
              </a:tr>
              <a:tr h="350520">
                <a:tc>
                  <a:txBody>
                    <a:bodyPr/>
                    <a:lstStyle/>
                    <a:p>
                      <a:pPr marL="457200" marR="0" lvl="1">
                        <a:lnSpc>
                          <a:spcPct val="115000"/>
                        </a:lnSpc>
                        <a:spcBef>
                          <a:spcPts val="0"/>
                        </a:spcBef>
                        <a:spcAft>
                          <a:spcPts val="0"/>
                        </a:spcAft>
                      </a:pPr>
                      <a:r>
                        <a:rPr lang="en-US" sz="1400" dirty="0">
                          <a:effectLst/>
                        </a:rPr>
                        <a:t>Objective 2: - participate in common core collaboration</a:t>
                      </a:r>
                      <a:endParaRPr lang="en-US" sz="1400" dirty="0">
                        <a:effectLst/>
                        <a:latin typeface="Calibri"/>
                        <a:ea typeface="Calibri"/>
                        <a:cs typeface="Times New Roman"/>
                      </a:endParaRPr>
                    </a:p>
                  </a:txBody>
                  <a:tcPr marL="30480" marR="30480" marT="30480" marB="30480" anchor="ctr"/>
                </a:tc>
              </a:tr>
              <a:tr h="350520">
                <a:tc>
                  <a:txBody>
                    <a:bodyPr/>
                    <a:lstStyle/>
                    <a:p>
                      <a:pPr marL="0" marR="0">
                        <a:lnSpc>
                          <a:spcPct val="115000"/>
                        </a:lnSpc>
                        <a:spcBef>
                          <a:spcPts val="0"/>
                        </a:spcBef>
                        <a:spcAft>
                          <a:spcPts val="0"/>
                        </a:spcAft>
                      </a:pPr>
                      <a:r>
                        <a:rPr lang="en-US" sz="1400" dirty="0">
                          <a:effectLst/>
                        </a:rPr>
                        <a:t>Goal 3: - </a:t>
                      </a:r>
                      <a:r>
                        <a:rPr lang="en-US" sz="1400" dirty="0" smtClean="0">
                          <a:effectLst/>
                        </a:rPr>
                        <a:t>Become </a:t>
                      </a:r>
                      <a:r>
                        <a:rPr lang="en-US" sz="1400" dirty="0">
                          <a:effectLst/>
                        </a:rPr>
                        <a:t>school leader</a:t>
                      </a:r>
                      <a:endParaRPr lang="en-US" sz="1400" dirty="0">
                        <a:effectLst/>
                        <a:latin typeface="Calibri"/>
                        <a:ea typeface="Calibri"/>
                        <a:cs typeface="Times New Roman"/>
                      </a:endParaRPr>
                    </a:p>
                  </a:txBody>
                  <a:tcPr marL="30480" marR="30480" marT="30480" marB="30480" anchor="ctr"/>
                </a:tc>
              </a:tr>
              <a:tr h="350520">
                <a:tc>
                  <a:txBody>
                    <a:bodyPr/>
                    <a:lstStyle/>
                    <a:p>
                      <a:pPr marL="457200" marR="0" lvl="1">
                        <a:lnSpc>
                          <a:spcPct val="115000"/>
                        </a:lnSpc>
                        <a:spcBef>
                          <a:spcPts val="0"/>
                        </a:spcBef>
                        <a:spcAft>
                          <a:spcPts val="0"/>
                        </a:spcAft>
                      </a:pPr>
                      <a:r>
                        <a:rPr lang="en-US" sz="1400" dirty="0">
                          <a:effectLst/>
                        </a:rPr>
                        <a:t>Objective 1: - join SIT</a:t>
                      </a:r>
                      <a:endParaRPr lang="en-US" sz="1400" dirty="0">
                        <a:effectLst/>
                        <a:latin typeface="Calibri"/>
                        <a:ea typeface="Calibri"/>
                        <a:cs typeface="Times New Roman"/>
                      </a:endParaRPr>
                    </a:p>
                  </a:txBody>
                  <a:tcPr marL="30480" marR="30480" marT="30480" marB="30480" anchor="ctr"/>
                </a:tc>
              </a:tr>
              <a:tr h="350520">
                <a:tc>
                  <a:txBody>
                    <a:bodyPr/>
                    <a:lstStyle/>
                    <a:p>
                      <a:pPr marL="457200" marR="0" lvl="1">
                        <a:lnSpc>
                          <a:spcPct val="115000"/>
                        </a:lnSpc>
                        <a:spcBef>
                          <a:spcPts val="0"/>
                        </a:spcBef>
                        <a:spcAft>
                          <a:spcPts val="0"/>
                        </a:spcAft>
                      </a:pPr>
                      <a:r>
                        <a:rPr lang="en-US" sz="1400" dirty="0">
                          <a:effectLst/>
                        </a:rPr>
                        <a:t>Objective 2: - Join Data Committee for testing data</a:t>
                      </a:r>
                      <a:endParaRPr lang="en-US" sz="1400" dirty="0">
                        <a:effectLst/>
                        <a:latin typeface="Calibri"/>
                        <a:ea typeface="Calibri"/>
                        <a:cs typeface="Times New Roman"/>
                      </a:endParaRPr>
                    </a:p>
                  </a:txBody>
                  <a:tcPr marL="30480" marR="30480" marT="30480" marB="30480" anchor="ctr"/>
                </a:tc>
              </a:tr>
            </a:tbl>
          </a:graphicData>
        </a:graphic>
      </p:graphicFrame>
      <p:sp>
        <p:nvSpPr>
          <p:cNvPr id="5" name="Rectangle 4"/>
          <p:cNvSpPr/>
          <p:nvPr/>
        </p:nvSpPr>
        <p:spPr>
          <a:xfrm>
            <a:off x="4495800" y="228600"/>
            <a:ext cx="4572000" cy="646331"/>
          </a:xfrm>
          <a:prstGeom prst="rect">
            <a:avLst/>
          </a:prstGeom>
          <a:solidFill>
            <a:schemeClr val="accent2">
              <a:lumMod val="75000"/>
            </a:schemeClr>
          </a:solidFill>
        </p:spPr>
        <p:txBody>
          <a:bodyPr>
            <a:spAutoFit/>
          </a:bodyPr>
          <a:lstStyle/>
          <a:p>
            <a:r>
              <a:rPr lang="en-US" b="1" dirty="0" smtClean="0"/>
              <a:t>Vision</a:t>
            </a:r>
            <a:r>
              <a:rPr lang="en-US" dirty="0" smtClean="0"/>
              <a:t>: To </a:t>
            </a:r>
            <a:r>
              <a:rPr lang="en-US" dirty="0"/>
              <a:t>be a student centered area with the librarian as a school leader.</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17</a:t>
            </a:fld>
            <a:r>
              <a:rPr lang="en-US" smtClean="0"/>
              <a:t> of 26</a:t>
            </a:r>
            <a:endParaRPr lang="en-US" dirty="0"/>
          </a:p>
        </p:txBody>
      </p:sp>
      <p:sp>
        <p:nvSpPr>
          <p:cNvPr id="10" name="Date Placeholder 9"/>
          <p:cNvSpPr>
            <a:spLocks noGrp="1"/>
          </p:cNvSpPr>
          <p:nvPr>
            <p:ph type="dt" sz="half" idx="10"/>
          </p:nvPr>
        </p:nvSpPr>
        <p:spPr/>
        <p:txBody>
          <a:bodyPr/>
          <a:lstStyle/>
          <a:p>
            <a:fld id="{84C4F9D0-9DE3-4031-9212-9C6CAE823A86}" type="datetime1">
              <a:rPr lang="en-US" smtClean="0"/>
              <a:t>11/10/2011</a:t>
            </a:fld>
            <a:endParaRPr lang="en-US"/>
          </a:p>
        </p:txBody>
      </p:sp>
    </p:spTree>
    <p:extLst>
      <p:ext uri="{BB962C8B-B14F-4D97-AF65-F5344CB8AC3E}">
        <p14:creationId xmlns:p14="http://schemas.microsoft.com/office/powerpoint/2010/main" val="2321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a:t>
            </a:r>
            <a:r>
              <a:rPr lang="en-US" dirty="0"/>
              <a:t>impressions of impact.</a:t>
            </a:r>
          </a:p>
        </p:txBody>
      </p:sp>
      <p:sp>
        <p:nvSpPr>
          <p:cNvPr id="3" name="Content Placeholder 2"/>
          <p:cNvSpPr>
            <a:spLocks noGrp="1"/>
          </p:cNvSpPr>
          <p:nvPr>
            <p:ph sz="quarter" idx="13"/>
          </p:nvPr>
        </p:nvSpPr>
        <p:spPr/>
        <p:txBody>
          <a:bodyPr/>
          <a:lstStyle/>
          <a:p>
            <a:r>
              <a:rPr lang="en-US" dirty="0"/>
              <a:t>“In the beginning stages, I was a bit confused about the direction I needed to go with this process. However, that did not limit my ability to roll this process around for a while. Dream it, consider it, mold it into what I wanted it to be. </a:t>
            </a:r>
            <a:r>
              <a:rPr lang="en-US" dirty="0" smtClean="0"/>
              <a:t>“</a:t>
            </a:r>
          </a:p>
          <a:p>
            <a:r>
              <a:rPr lang="en-US" dirty="0" smtClean="0"/>
              <a:t>“</a:t>
            </a:r>
            <a:r>
              <a:rPr lang="en-US" dirty="0" smtClean="0"/>
              <a:t>Later</a:t>
            </a:r>
            <a:r>
              <a:rPr lang="en-US" dirty="0"/>
              <a:t>, after video conferencing with Dr. Chow, I began to put more meat on the bones of my plan and how to proceed to implement it. The time committed to this process actually was integrated into my daily tasks and work of running the school Media Center and forming strong relationships among my co-workers to facilitate my impact and my value.”</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r>
              <a:rPr lang="en-US" smtClean="0"/>
              <a:t> of 26</a:t>
            </a:r>
            <a:endParaRPr lang="en-US" dirty="0"/>
          </a:p>
        </p:txBody>
      </p:sp>
      <p:sp>
        <p:nvSpPr>
          <p:cNvPr id="8" name="Date Placeholder 7"/>
          <p:cNvSpPr>
            <a:spLocks noGrp="1"/>
          </p:cNvSpPr>
          <p:nvPr>
            <p:ph type="dt" sz="half" idx="10"/>
          </p:nvPr>
        </p:nvSpPr>
        <p:spPr/>
        <p:txBody>
          <a:bodyPr/>
          <a:lstStyle/>
          <a:p>
            <a:fld id="{8F555737-A648-45C4-8A04-2619299B5A85}" type="datetime1">
              <a:rPr lang="en-US" smtClean="0"/>
              <a:t>11/10/2011</a:t>
            </a:fld>
            <a:endParaRPr lang="en-US"/>
          </a:p>
        </p:txBody>
      </p:sp>
    </p:spTree>
    <p:extLst>
      <p:ext uri="{BB962C8B-B14F-4D97-AF65-F5344CB8AC3E}">
        <p14:creationId xmlns:p14="http://schemas.microsoft.com/office/powerpoint/2010/main" val="166434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What impact has strategic planning had on your overall job self-efficacy (confidence you can get the job done) and job satisfaction? </a:t>
            </a:r>
          </a:p>
        </p:txBody>
      </p:sp>
      <p:sp>
        <p:nvSpPr>
          <p:cNvPr id="3" name="Content Placeholder 2"/>
          <p:cNvSpPr>
            <a:spLocks noGrp="1"/>
          </p:cNvSpPr>
          <p:nvPr>
            <p:ph sz="quarter" idx="13"/>
          </p:nvPr>
        </p:nvSpPr>
        <p:spPr/>
        <p:txBody>
          <a:bodyPr>
            <a:normAutofit lnSpcReduction="10000"/>
          </a:bodyPr>
          <a:lstStyle/>
          <a:p>
            <a:r>
              <a:rPr lang="en-US" dirty="0" smtClean="0"/>
              <a:t>“I </a:t>
            </a:r>
            <a:r>
              <a:rPr lang="en-US" dirty="0"/>
              <a:t>always knew I could do this job, but the strategic planning is something that informs my daily work. It is always good to step back and examine the big picture (where I am and where I need to go from here). I think it is very easy to get into the rut of the daily grind and forget to step back and re-focus. Now, that is not to say that my ability and my circumstances coincide well at this point in my professional career</a:t>
            </a:r>
            <a:r>
              <a:rPr lang="en-US" dirty="0" smtClean="0"/>
              <a:t>.” </a:t>
            </a:r>
            <a:endParaRPr lang="en-US" dirty="0"/>
          </a:p>
          <a:p>
            <a:r>
              <a:rPr lang="en-US" dirty="0" smtClean="0"/>
              <a:t>“I </a:t>
            </a:r>
            <a:r>
              <a:rPr lang="en-US" dirty="0"/>
              <a:t>find my job very satisfying. I find my work environment rather toxic. I feel that my administrators are incredibly ineffective in this highly impacted school. I am told that I am valued but I do not feel valued. I receive funding as a last ditch effort to use up funding. Although, this year, I did have a line item amount in the budget at the beginning of the school year for the first time ever. So, maybe I have made some impact. </a:t>
            </a:r>
            <a:r>
              <a:rPr lang="en-US" dirty="0" smtClean="0"/>
              <a:t>“</a:t>
            </a:r>
            <a:endParaRPr lang="en-US" dirty="0"/>
          </a:p>
          <a:p>
            <a:r>
              <a:rPr lang="en-US" dirty="0" smtClean="0"/>
              <a:t>“As </a:t>
            </a:r>
            <a:r>
              <a:rPr lang="en-US" dirty="0"/>
              <a:t>for my county based administrators, however, I DO feel that my own vision and planning has had tremendous impact. I was asked this fall to sit on the GCS Curriculum and Instructional Resources Selection Committee. I consider that a great honor. In addition, my county supervisors have openly acknowledged my technology skills and abilities among my library colleagues. THAT is very satisfying</a:t>
            </a:r>
            <a:r>
              <a:rPr lang="en-US" dirty="0" smtClean="0"/>
              <a: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r>
              <a:rPr lang="en-US" smtClean="0"/>
              <a:t> of 26</a:t>
            </a:r>
            <a:endParaRPr lang="en-US" dirty="0"/>
          </a:p>
        </p:txBody>
      </p:sp>
      <p:sp>
        <p:nvSpPr>
          <p:cNvPr id="8" name="Date Placeholder 7"/>
          <p:cNvSpPr>
            <a:spLocks noGrp="1"/>
          </p:cNvSpPr>
          <p:nvPr>
            <p:ph type="dt" sz="half" idx="10"/>
          </p:nvPr>
        </p:nvSpPr>
        <p:spPr/>
        <p:txBody>
          <a:bodyPr/>
          <a:lstStyle/>
          <a:p>
            <a:fld id="{4DE24EF2-3EFD-437F-B97B-7348FEC00DD5}" type="datetime1">
              <a:rPr lang="en-US" smtClean="0"/>
              <a:t>11/10/2011</a:t>
            </a:fld>
            <a:endParaRPr lang="en-US"/>
          </a:p>
        </p:txBody>
      </p:sp>
    </p:spTree>
    <p:extLst>
      <p:ext uri="{BB962C8B-B14F-4D97-AF65-F5344CB8AC3E}">
        <p14:creationId xmlns:p14="http://schemas.microsoft.com/office/powerpoint/2010/main" val="206558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Overview</a:t>
            </a:r>
            <a:endParaRPr lang="en-US" dirty="0"/>
          </a:p>
        </p:txBody>
      </p:sp>
      <p:sp>
        <p:nvSpPr>
          <p:cNvPr id="2" name="Content Placeholder 1"/>
          <p:cNvSpPr>
            <a:spLocks noGrp="1"/>
          </p:cNvSpPr>
          <p:nvPr>
            <p:ph sz="quarter" idx="13"/>
          </p:nvPr>
        </p:nvSpPr>
        <p:spPr/>
        <p:txBody>
          <a:bodyPr>
            <a:normAutofit/>
          </a:bodyPr>
          <a:lstStyle/>
          <a:p>
            <a:r>
              <a:rPr lang="en-US" sz="2400" dirty="0" smtClean="0"/>
              <a:t>Introduction</a:t>
            </a:r>
          </a:p>
          <a:p>
            <a:r>
              <a:rPr lang="en-US" sz="2400" dirty="0" smtClean="0"/>
              <a:t>Literature Review</a:t>
            </a:r>
          </a:p>
          <a:p>
            <a:r>
              <a:rPr lang="en-US" sz="2400" dirty="0" smtClean="0"/>
              <a:t>Method</a:t>
            </a:r>
          </a:p>
          <a:p>
            <a:r>
              <a:rPr lang="en-US" sz="2400" dirty="0" smtClean="0"/>
              <a:t>Results</a:t>
            </a:r>
          </a:p>
          <a:p>
            <a:r>
              <a:rPr lang="en-US" sz="2400" dirty="0" smtClean="0"/>
              <a:t>Discussion and Conclusions</a:t>
            </a:r>
          </a:p>
          <a:p>
            <a:r>
              <a:rPr lang="en-US" sz="2400" dirty="0" smtClean="0"/>
              <a:t>Would you like to be involved?</a:t>
            </a:r>
            <a:endParaRPr lang="en-US" sz="2400" dirty="0"/>
          </a:p>
        </p:txBody>
      </p:sp>
      <p:sp>
        <p:nvSpPr>
          <p:cNvPr id="7" name="Slide Number Placeholder 6"/>
          <p:cNvSpPr>
            <a:spLocks noGrp="1"/>
          </p:cNvSpPr>
          <p:nvPr>
            <p:ph type="sldNum" sz="quarter" idx="12"/>
          </p:nvPr>
        </p:nvSpPr>
        <p:spPr>
          <a:xfrm>
            <a:off x="7924800" y="6324600"/>
            <a:ext cx="990600" cy="365125"/>
          </a:xfrm>
        </p:spPr>
        <p:txBody>
          <a:bodyPr/>
          <a:lstStyle/>
          <a:p>
            <a:fld id="{B6F15528-21DE-4FAA-801E-634DDDAF4B2B}" type="slidenum">
              <a:rPr lang="en-US" smtClean="0"/>
              <a:pPr/>
              <a:t>2</a:t>
            </a:fld>
            <a:r>
              <a:rPr lang="en-US" dirty="0" smtClean="0"/>
              <a:t> of 26</a:t>
            </a:r>
            <a:endParaRPr lang="en-US" dirty="0"/>
          </a:p>
        </p:txBody>
      </p:sp>
      <p:sp>
        <p:nvSpPr>
          <p:cNvPr id="8" name="Date Placeholder 7"/>
          <p:cNvSpPr>
            <a:spLocks noGrp="1"/>
          </p:cNvSpPr>
          <p:nvPr>
            <p:ph type="dt" sz="half" idx="10"/>
          </p:nvPr>
        </p:nvSpPr>
        <p:spPr/>
        <p:txBody>
          <a:bodyPr/>
          <a:lstStyle/>
          <a:p>
            <a:fld id="{4AEE3FC4-342F-40CC-B951-394A65FD3D59}" type="datetime1">
              <a:rPr lang="en-US" smtClean="0"/>
              <a:t>11/10/2011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What impact has strategic planning had on your overall communication and relationships with others? </a:t>
            </a:r>
          </a:p>
        </p:txBody>
      </p:sp>
      <p:sp>
        <p:nvSpPr>
          <p:cNvPr id="3" name="Content Placeholder 2"/>
          <p:cNvSpPr>
            <a:spLocks noGrp="1"/>
          </p:cNvSpPr>
          <p:nvPr>
            <p:ph sz="quarter" idx="13"/>
          </p:nvPr>
        </p:nvSpPr>
        <p:spPr/>
        <p:txBody>
          <a:bodyPr/>
          <a:lstStyle/>
          <a:p>
            <a:r>
              <a:rPr lang="en-US" dirty="0" smtClean="0"/>
              <a:t>“I </a:t>
            </a:r>
            <a:r>
              <a:rPr lang="en-US" dirty="0"/>
              <a:t>feel that my communication and relationships with my fellow teachers in my school are, overall, very positive. I believe that my communications and relationships with my support colleagues are very positive. </a:t>
            </a:r>
            <a:r>
              <a:rPr lang="en-US" dirty="0" smtClean="0"/>
              <a:t>“</a:t>
            </a:r>
            <a:endParaRPr lang="en-US" dirty="0"/>
          </a:p>
          <a:p>
            <a:r>
              <a:rPr lang="en-US" dirty="0" smtClean="0"/>
              <a:t>“I </a:t>
            </a:r>
            <a:r>
              <a:rPr lang="en-US" dirty="0"/>
              <a:t>do not feel I have any kind of substantive communication or relationship with my administrator. I am on the school based leadership team. We have had 4 meetings scheduled since August. August was the last time we met. Every meeting has either been "postponed" and never re-scheduled or, if it was held, an administrator was not present so nothing was accomplished. On a daily basis, my administrator does not enter the Media Center regularly. Usually only visits if we have a faculty meeting, and even then is 20 minutes late to most of those meetings.  Very, very unprofessional and exasperating</a:t>
            </a:r>
            <a:r>
              <a:rPr lang="en-US" dirty="0" smtClean="0"/>
              <a: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r>
              <a:rPr lang="en-US" smtClean="0"/>
              <a:t> of 26</a:t>
            </a:r>
            <a:endParaRPr lang="en-US" dirty="0"/>
          </a:p>
        </p:txBody>
      </p:sp>
      <p:sp>
        <p:nvSpPr>
          <p:cNvPr id="8" name="Date Placeholder 7"/>
          <p:cNvSpPr>
            <a:spLocks noGrp="1"/>
          </p:cNvSpPr>
          <p:nvPr>
            <p:ph type="dt" sz="half" idx="10"/>
          </p:nvPr>
        </p:nvSpPr>
        <p:spPr/>
        <p:txBody>
          <a:bodyPr/>
          <a:lstStyle/>
          <a:p>
            <a:fld id="{70E5F8F1-4BF3-4ECE-9BDC-BD8543AE2CF9}" type="datetime1">
              <a:rPr lang="en-US" smtClean="0"/>
              <a:t>11/10/2011</a:t>
            </a:fld>
            <a:endParaRPr lang="en-US"/>
          </a:p>
        </p:txBody>
      </p:sp>
    </p:spTree>
    <p:extLst>
      <p:ext uri="{BB962C8B-B14F-4D97-AF65-F5344CB8AC3E}">
        <p14:creationId xmlns:p14="http://schemas.microsoft.com/office/powerpoint/2010/main" val="391774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What impact has strategic planning had on your overall school library performance (ability to better meet the needs of your patrons)? </a:t>
            </a:r>
          </a:p>
        </p:txBody>
      </p:sp>
      <p:sp>
        <p:nvSpPr>
          <p:cNvPr id="3" name="Content Placeholder 2"/>
          <p:cNvSpPr>
            <a:spLocks noGrp="1"/>
          </p:cNvSpPr>
          <p:nvPr>
            <p:ph sz="quarter" idx="13"/>
          </p:nvPr>
        </p:nvSpPr>
        <p:spPr/>
        <p:txBody>
          <a:bodyPr/>
          <a:lstStyle/>
          <a:p>
            <a:r>
              <a:rPr lang="en-US" dirty="0" smtClean="0"/>
              <a:t>“Despite </a:t>
            </a:r>
            <a:r>
              <a:rPr lang="en-US" dirty="0"/>
              <a:t>the lack of administrative professionalism and leadership, I have found that my school library performance has been valued by my patrons. When teachers thank me profusely for my assistance with their curricular, technology and resource needs, when students tell me I am the nicest librarian they have ever had, when teachers and students approach me freely and directly for assistance, I know I must be doing something correctly and well. I feel valued by my co-workers and my students</a:t>
            </a:r>
            <a:r>
              <a:rPr lang="en-US" dirty="0" smtClean="0"/>
              <a: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r>
              <a:rPr lang="en-US" smtClean="0"/>
              <a:t> of 26</a:t>
            </a:r>
            <a:endParaRPr lang="en-US" dirty="0"/>
          </a:p>
        </p:txBody>
      </p:sp>
      <p:sp>
        <p:nvSpPr>
          <p:cNvPr id="8" name="Date Placeholder 7"/>
          <p:cNvSpPr>
            <a:spLocks noGrp="1"/>
          </p:cNvSpPr>
          <p:nvPr>
            <p:ph type="dt" sz="half" idx="10"/>
          </p:nvPr>
        </p:nvSpPr>
        <p:spPr/>
        <p:txBody>
          <a:bodyPr/>
          <a:lstStyle/>
          <a:p>
            <a:fld id="{86AF564A-A740-4BB1-9E3B-C18DB4DBC480}" type="datetime1">
              <a:rPr lang="en-US" smtClean="0"/>
              <a:t>11/10/2011</a:t>
            </a:fld>
            <a:endParaRPr lang="en-US"/>
          </a:p>
        </p:txBody>
      </p:sp>
    </p:spTree>
    <p:extLst>
      <p:ext uri="{BB962C8B-B14F-4D97-AF65-F5344CB8AC3E}">
        <p14:creationId xmlns:p14="http://schemas.microsoft.com/office/powerpoint/2010/main" val="22239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Do you think the following stakeholders have an improved understanding of what you and your library does because of strategic planning?</a:t>
            </a:r>
          </a:p>
        </p:txBody>
      </p:sp>
      <p:graphicFrame>
        <p:nvGraphicFramePr>
          <p:cNvPr id="4" name="Chart 3"/>
          <p:cNvGraphicFramePr>
            <a:graphicFrameLocks/>
          </p:cNvGraphicFramePr>
          <p:nvPr/>
        </p:nvGraphicFramePr>
        <p:xfrm>
          <a:off x="1828800" y="1566862"/>
          <a:ext cx="5486400" cy="372427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p:txBody>
          <a:bodyPr/>
          <a:lstStyle/>
          <a:p>
            <a:fld id="{B6F15528-21DE-4FAA-801E-634DDDAF4B2B}" type="slidenum">
              <a:rPr lang="en-US" smtClean="0"/>
              <a:pPr/>
              <a:t>22</a:t>
            </a:fld>
            <a:r>
              <a:rPr lang="en-US" smtClean="0"/>
              <a:t> of 26</a:t>
            </a:r>
            <a:endParaRPr lang="en-US" dirty="0"/>
          </a:p>
        </p:txBody>
      </p:sp>
      <p:sp>
        <p:nvSpPr>
          <p:cNvPr id="9" name="Date Placeholder 8"/>
          <p:cNvSpPr>
            <a:spLocks noGrp="1"/>
          </p:cNvSpPr>
          <p:nvPr>
            <p:ph type="dt" sz="half" idx="10"/>
          </p:nvPr>
        </p:nvSpPr>
        <p:spPr/>
        <p:txBody>
          <a:bodyPr/>
          <a:lstStyle/>
          <a:p>
            <a:fld id="{B048D3B5-BA51-4A46-BA81-A4220159D317}" type="datetime1">
              <a:rPr lang="en-US" smtClean="0"/>
              <a:t>11/10/2011</a:t>
            </a:fld>
            <a:endParaRPr lang="en-US"/>
          </a:p>
        </p:txBody>
      </p:sp>
    </p:spTree>
    <p:extLst>
      <p:ext uri="{BB962C8B-B14F-4D97-AF65-F5344CB8AC3E}">
        <p14:creationId xmlns:p14="http://schemas.microsoft.com/office/powerpoint/2010/main" val="1021947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Self-efficacy and confidence are flowering!</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472519101"/>
              </p:ext>
            </p:extLst>
          </p:nvPr>
        </p:nvGraphicFramePr>
        <p:xfrm>
          <a:off x="457200" y="1676400"/>
          <a:ext cx="85344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23</a:t>
            </a:fld>
            <a:r>
              <a:rPr lang="en-US" smtClean="0"/>
              <a:t> of 26</a:t>
            </a:r>
            <a:endParaRPr lang="en-US" dirty="0"/>
          </a:p>
        </p:txBody>
      </p:sp>
      <p:sp>
        <p:nvSpPr>
          <p:cNvPr id="8" name="Date Placeholder 7"/>
          <p:cNvSpPr>
            <a:spLocks noGrp="1"/>
          </p:cNvSpPr>
          <p:nvPr>
            <p:ph type="dt" sz="half" idx="10"/>
          </p:nvPr>
        </p:nvSpPr>
        <p:spPr/>
        <p:txBody>
          <a:bodyPr/>
          <a:lstStyle/>
          <a:p>
            <a:fld id="{46B68D5D-CC3F-490B-87BC-6D4F7FC9F378}" type="datetime1">
              <a:rPr lang="en-US" smtClean="0"/>
              <a:t>11/10/2011</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Final Thoughts</a:t>
            </a:r>
            <a:endParaRPr lang="en-US" dirty="0"/>
          </a:p>
        </p:txBody>
      </p:sp>
      <p:sp>
        <p:nvSpPr>
          <p:cNvPr id="2" name="Content Placeholder 1"/>
          <p:cNvSpPr>
            <a:spLocks noGrp="1"/>
          </p:cNvSpPr>
          <p:nvPr>
            <p:ph sz="quarter" idx="13"/>
          </p:nvPr>
        </p:nvSpPr>
        <p:spPr/>
        <p:txBody>
          <a:bodyPr>
            <a:normAutofit/>
          </a:bodyPr>
          <a:lstStyle/>
          <a:p>
            <a:r>
              <a:rPr lang="en-US" dirty="0" smtClean="0"/>
              <a:t>Strategic planning starts with you and the organization and builds a collaborative vision</a:t>
            </a:r>
          </a:p>
          <a:p>
            <a:r>
              <a:rPr lang="en-US" dirty="0" smtClean="0"/>
              <a:t>The journey itself is over half the battle.</a:t>
            </a:r>
          </a:p>
          <a:p>
            <a:r>
              <a:rPr lang="en-US" dirty="0" smtClean="0"/>
              <a:t>My book </a:t>
            </a:r>
            <a:r>
              <a:rPr lang="en-US" i="1" dirty="0" smtClean="0"/>
              <a:t>Library Technology and User Services </a:t>
            </a:r>
            <a:r>
              <a:rPr lang="en-US" dirty="0" smtClean="0"/>
              <a:t>(Chow &amp; </a:t>
            </a:r>
            <a:r>
              <a:rPr lang="en-US" dirty="0" err="1" smtClean="0"/>
              <a:t>Bucknall</a:t>
            </a:r>
            <a:r>
              <a:rPr lang="en-US" dirty="0" smtClean="0"/>
              <a:t>, 2011) addresses all of this within the context of technology usage and national trends….</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r>
              <a:rPr lang="en-US" smtClean="0"/>
              <a:t> of 26</a:t>
            </a:r>
            <a:endParaRPr lang="en-US" dirty="0"/>
          </a:p>
        </p:txBody>
      </p:sp>
      <p:sp>
        <p:nvSpPr>
          <p:cNvPr id="8" name="Date Placeholder 7"/>
          <p:cNvSpPr>
            <a:spLocks noGrp="1"/>
          </p:cNvSpPr>
          <p:nvPr>
            <p:ph type="dt" sz="half" idx="10"/>
          </p:nvPr>
        </p:nvSpPr>
        <p:spPr/>
        <p:txBody>
          <a:bodyPr/>
          <a:lstStyle/>
          <a:p>
            <a:fld id="{9474F695-5706-4E82-8283-E2CB1AC11239}" type="datetime1">
              <a:rPr lang="en-US" smtClean="0"/>
              <a:t>11/10/2011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Are you interested?</a:t>
            </a:r>
            <a:endParaRPr lang="en-US" dirty="0"/>
          </a:p>
        </p:txBody>
      </p:sp>
      <p:sp>
        <p:nvSpPr>
          <p:cNvPr id="2" name="Content Placeholder 1"/>
          <p:cNvSpPr>
            <a:spLocks noGrp="1"/>
          </p:cNvSpPr>
          <p:nvPr>
            <p:ph sz="quarter" idx="13"/>
          </p:nvPr>
        </p:nvSpPr>
        <p:spPr>
          <a:xfrm>
            <a:off x="304800" y="1828800"/>
            <a:ext cx="8610599" cy="4495800"/>
          </a:xfrm>
        </p:spPr>
        <p:txBody>
          <a:bodyPr>
            <a:normAutofit/>
          </a:bodyPr>
          <a:lstStyle/>
          <a:p>
            <a:r>
              <a:rPr lang="en-US" dirty="0" smtClean="0"/>
              <a:t>I would be happy to:</a:t>
            </a:r>
          </a:p>
          <a:p>
            <a:pPr lvl="1"/>
            <a:r>
              <a:rPr lang="en-US" dirty="0" smtClean="0"/>
              <a:t>Provide you with our online strategic planning instrument</a:t>
            </a:r>
          </a:p>
          <a:p>
            <a:pPr lvl="2"/>
            <a:r>
              <a:rPr lang="en-US" dirty="0" smtClean="0"/>
              <a:t>Email support if needed</a:t>
            </a:r>
          </a:p>
          <a:p>
            <a:pPr lvl="1"/>
            <a:r>
              <a:rPr lang="en-US" dirty="0" smtClean="0"/>
              <a:t>Provide you access to the self-efficacy and social information diagnostic scale</a:t>
            </a:r>
          </a:p>
          <a:p>
            <a:r>
              <a:rPr lang="en-US" dirty="0" smtClean="0"/>
              <a:t>Just leave me your name and email address and we will be in touch with you</a:t>
            </a:r>
          </a:p>
          <a:p>
            <a:pPr lvl="1"/>
            <a:r>
              <a:rPr lang="en-US" dirty="0" smtClean="0"/>
              <a:t>I just want your data (completely anonymous and confidential) to help refine and validate the instruments so they are truly effective and worthwhile….</a:t>
            </a:r>
          </a:p>
          <a:p>
            <a:r>
              <a:rPr lang="en-US" dirty="0" smtClean="0"/>
              <a:t>The slides will be available at anthonyschow.wordpress.com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r>
              <a:rPr lang="en-US" smtClean="0"/>
              <a:t> of 26</a:t>
            </a:r>
            <a:endParaRPr lang="en-US" dirty="0"/>
          </a:p>
        </p:txBody>
      </p:sp>
      <p:sp>
        <p:nvSpPr>
          <p:cNvPr id="8" name="Date Placeholder 7"/>
          <p:cNvSpPr>
            <a:spLocks noGrp="1"/>
          </p:cNvSpPr>
          <p:nvPr>
            <p:ph type="dt" sz="half" idx="10"/>
          </p:nvPr>
        </p:nvSpPr>
        <p:spPr/>
        <p:txBody>
          <a:bodyPr/>
          <a:lstStyle/>
          <a:p>
            <a:fld id="{EDAB1B36-4767-4BD8-9BCD-6268FB186647}" type="datetime1">
              <a:rPr lang="en-US" smtClean="0"/>
              <a:t>11/10/2011</a:t>
            </a:fld>
            <a:endParaRPr lang="en-US"/>
          </a:p>
        </p:txBody>
      </p:sp>
    </p:spTree>
    <p:extLst>
      <p:ext uri="{BB962C8B-B14F-4D97-AF65-F5344CB8AC3E}">
        <p14:creationId xmlns:p14="http://schemas.microsoft.com/office/powerpoint/2010/main" val="159771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0"/>
            <a:ext cx="8534400" cy="758952"/>
          </a:xfrm>
        </p:spPr>
        <p:txBody>
          <a:bodyPr/>
          <a:lstStyle/>
          <a:p>
            <a:r>
              <a:rPr lang="en-US" dirty="0" smtClean="0"/>
              <a:t>Thank You!</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r>
              <a:rPr lang="en-US" smtClean="0"/>
              <a:t> of 26</a:t>
            </a:r>
            <a:endParaRPr lang="en-US" dirty="0"/>
          </a:p>
        </p:txBody>
      </p:sp>
      <p:sp>
        <p:nvSpPr>
          <p:cNvPr id="7" name="Date Placeholder 6"/>
          <p:cNvSpPr>
            <a:spLocks noGrp="1"/>
          </p:cNvSpPr>
          <p:nvPr>
            <p:ph type="dt" sz="half" idx="10"/>
          </p:nvPr>
        </p:nvSpPr>
        <p:spPr/>
        <p:txBody>
          <a:bodyPr/>
          <a:lstStyle/>
          <a:p>
            <a:fld id="{AC931DA1-E36B-4196-A7BA-3D48CFD116EF}" type="datetime1">
              <a:rPr lang="en-US" smtClean="0"/>
              <a:t>11/10/2011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2" name="Content Placeholder 1"/>
          <p:cNvSpPr>
            <a:spLocks noGrp="1"/>
          </p:cNvSpPr>
          <p:nvPr>
            <p:ph sz="quarter" idx="13"/>
          </p:nvPr>
        </p:nvSpPr>
        <p:spPr/>
        <p:txBody>
          <a:bodyPr>
            <a:normAutofit/>
          </a:bodyPr>
          <a:lstStyle/>
          <a:p>
            <a:r>
              <a:rPr lang="en-US" sz="2400" dirty="0" smtClean="0"/>
              <a:t>The disconnect between librarians and other school stakeholders is well documented</a:t>
            </a:r>
          </a:p>
          <a:p>
            <a:r>
              <a:rPr lang="en-US" sz="2400" dirty="0" smtClean="0"/>
              <a:t>What impact would strategic planning have on school libraries and school librarians relationships with others?</a:t>
            </a:r>
          </a:p>
          <a:p>
            <a:r>
              <a:rPr lang="en-US" sz="2400" dirty="0" smtClean="0"/>
              <a:t>Four case studies</a:t>
            </a:r>
          </a:p>
          <a:p>
            <a:pPr>
              <a:buNone/>
            </a:pPr>
            <a:endParaRPr lang="en-US" sz="2400" dirty="0"/>
          </a:p>
        </p:txBody>
      </p:sp>
      <p:sp>
        <p:nvSpPr>
          <p:cNvPr id="7" name="Slide Number Placeholder 6"/>
          <p:cNvSpPr>
            <a:spLocks noGrp="1"/>
          </p:cNvSpPr>
          <p:nvPr>
            <p:ph type="sldNum" sz="quarter" idx="12"/>
          </p:nvPr>
        </p:nvSpPr>
        <p:spPr>
          <a:xfrm>
            <a:off x="7543800" y="6324600"/>
            <a:ext cx="990600" cy="365125"/>
          </a:xfrm>
        </p:spPr>
        <p:txBody>
          <a:bodyPr/>
          <a:lstStyle/>
          <a:p>
            <a:fld id="{B6F15528-21DE-4FAA-801E-634DDDAF4B2B}" type="slidenum">
              <a:rPr lang="en-US" smtClean="0"/>
              <a:pPr/>
              <a:t>3</a:t>
            </a:fld>
            <a:r>
              <a:rPr lang="en-US" smtClean="0"/>
              <a:t> of 26</a:t>
            </a:r>
            <a:endParaRPr lang="en-US" dirty="0"/>
          </a:p>
        </p:txBody>
      </p:sp>
      <p:sp>
        <p:nvSpPr>
          <p:cNvPr id="8" name="Date Placeholder 7"/>
          <p:cNvSpPr>
            <a:spLocks noGrp="1"/>
          </p:cNvSpPr>
          <p:nvPr>
            <p:ph type="dt" sz="half" idx="10"/>
          </p:nvPr>
        </p:nvSpPr>
        <p:spPr/>
        <p:txBody>
          <a:bodyPr/>
          <a:lstStyle/>
          <a:p>
            <a:fld id="{8856CAD2-2E29-4D39-B0B1-C1EC51738590}" type="datetime1">
              <a:rPr lang="en-US" smtClean="0"/>
              <a:t>11/10/2011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sz="half" idx="1"/>
          </p:nvPr>
        </p:nvSpPr>
        <p:spPr>
          <a:xfrm>
            <a:off x="457200" y="76200"/>
            <a:ext cx="8229600" cy="2185988"/>
          </a:xfrm>
        </p:spPr>
        <p:txBody>
          <a:bodyPr>
            <a:normAutofit/>
          </a:bodyPr>
          <a:lstStyle/>
          <a:p>
            <a:pPr algn="ctr" eaLnBrk="1" hangingPunct="1">
              <a:buFontTx/>
              <a:buNone/>
            </a:pPr>
            <a:r>
              <a:rPr lang="en-US" sz="3200" dirty="0" smtClean="0"/>
              <a:t>Closing the gap: </a:t>
            </a:r>
          </a:p>
          <a:p>
            <a:pPr algn="ctr" eaLnBrk="1" hangingPunct="1">
              <a:buFontTx/>
              <a:buNone/>
            </a:pPr>
            <a:r>
              <a:rPr lang="en-US" sz="3200" dirty="0" smtClean="0"/>
              <a:t>#1 Align library goals with stakeholders</a:t>
            </a:r>
          </a:p>
        </p:txBody>
      </p:sp>
      <p:pic>
        <p:nvPicPr>
          <p:cNvPr id="50178" name="Picture 2" descr="http://www.huffingtonpost.com/theblog/archive/house%20of%20cards.jpg"/>
          <p:cNvPicPr>
            <a:picLocks noChangeAspect="1" noChangeArrowheads="1"/>
          </p:cNvPicPr>
          <p:nvPr/>
        </p:nvPicPr>
        <p:blipFill>
          <a:blip r:embed="rId3" cstate="print"/>
          <a:srcRect/>
          <a:stretch>
            <a:fillRect/>
          </a:stretch>
        </p:blipFill>
        <p:spPr bwMode="auto">
          <a:xfrm>
            <a:off x="3352800" y="2362200"/>
            <a:ext cx="2353096" cy="3267076"/>
          </a:xfrm>
          <a:prstGeom prst="rect">
            <a:avLst/>
          </a:prstGeom>
          <a:noFill/>
        </p:spPr>
      </p:pic>
      <p:sp>
        <p:nvSpPr>
          <p:cNvPr id="4" name="Slide Number Placeholder 3"/>
          <p:cNvSpPr>
            <a:spLocks noGrp="1"/>
          </p:cNvSpPr>
          <p:nvPr>
            <p:ph type="sldNum" sz="quarter" idx="12"/>
          </p:nvPr>
        </p:nvSpPr>
        <p:spPr>
          <a:xfrm>
            <a:off x="7543800" y="6324600"/>
            <a:ext cx="990600" cy="365125"/>
          </a:xfrm>
        </p:spPr>
        <p:txBody>
          <a:bodyPr/>
          <a:lstStyle/>
          <a:p>
            <a:fld id="{8B9D6693-88A2-4901-A152-32F6C14488C1}" type="slidenum">
              <a:rPr lang="en-US" smtClean="0"/>
              <a:pPr/>
              <a:t>4</a:t>
            </a:fld>
            <a:r>
              <a:rPr lang="en-US" smtClean="0"/>
              <a:t> of 36</a:t>
            </a:r>
            <a:endParaRPr lang="en-US" dirty="0"/>
          </a:p>
        </p:txBody>
      </p:sp>
      <p:sp>
        <p:nvSpPr>
          <p:cNvPr id="5" name="Date Placeholder 4"/>
          <p:cNvSpPr>
            <a:spLocks noGrp="1"/>
          </p:cNvSpPr>
          <p:nvPr>
            <p:ph type="dt" sz="half" idx="10"/>
          </p:nvPr>
        </p:nvSpPr>
        <p:spPr/>
        <p:txBody>
          <a:bodyPr/>
          <a:lstStyle/>
          <a:p>
            <a:pPr>
              <a:defRPr/>
            </a:pPr>
            <a:fld id="{98119C58-2A31-4A59-A5FF-38C87E884C6F}" type="datetime1">
              <a:rPr lang="en-US" smtClean="0"/>
              <a:t>11/10/2011</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255838"/>
            <a:ext cx="8229600" cy="1401762"/>
          </a:xfrm>
        </p:spPr>
        <p:txBody>
          <a:bodyPr/>
          <a:lstStyle/>
          <a:p>
            <a:pPr eaLnBrk="1" hangingPunct="1"/>
            <a:r>
              <a:rPr lang="en-US" dirty="0" smtClean="0">
                <a:solidFill>
                  <a:schemeClr val="tx1"/>
                </a:solidFill>
              </a:rPr>
              <a:t>How do you ensure your goals are in line with your stakeholders?</a:t>
            </a:r>
          </a:p>
        </p:txBody>
      </p:sp>
      <p:sp>
        <p:nvSpPr>
          <p:cNvPr id="4" name="Slide Number Placeholder 3"/>
          <p:cNvSpPr>
            <a:spLocks noGrp="1"/>
          </p:cNvSpPr>
          <p:nvPr>
            <p:ph type="sldNum" sz="quarter" idx="12"/>
          </p:nvPr>
        </p:nvSpPr>
        <p:spPr>
          <a:xfrm>
            <a:off x="7543800" y="6324600"/>
            <a:ext cx="990600" cy="365125"/>
          </a:xfrm>
        </p:spPr>
        <p:txBody>
          <a:bodyPr/>
          <a:lstStyle/>
          <a:p>
            <a:fld id="{B6F15528-21DE-4FAA-801E-634DDDAF4B2B}" type="slidenum">
              <a:rPr lang="en-US" smtClean="0"/>
              <a:pPr/>
              <a:t>5</a:t>
            </a:fld>
            <a:endParaRPr lang="en-US" dirty="0"/>
          </a:p>
        </p:txBody>
      </p:sp>
      <p:sp>
        <p:nvSpPr>
          <p:cNvPr id="5" name="Date Placeholder 4"/>
          <p:cNvSpPr>
            <a:spLocks noGrp="1"/>
          </p:cNvSpPr>
          <p:nvPr>
            <p:ph type="dt" sz="half" idx="10"/>
          </p:nvPr>
        </p:nvSpPr>
        <p:spPr>
          <a:xfrm>
            <a:off x="5715000" y="6340475"/>
            <a:ext cx="1524000" cy="365125"/>
          </a:xfrm>
        </p:spPr>
        <p:txBody>
          <a:bodyPr/>
          <a:lstStyle/>
          <a:p>
            <a:fld id="{22CB345E-9C0C-4367-B809-7078FBA30181}" type="datetime1">
              <a:rPr lang="en-US" smtClean="0"/>
              <a:t>11/10/2011</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951"/>
            <a:ext cx="8042275" cy="806450"/>
          </a:xfrm>
        </p:spPr>
        <p:txBody>
          <a:bodyPr/>
          <a:lstStyle/>
          <a:p>
            <a:r>
              <a:rPr lang="en-US" dirty="0" smtClean="0"/>
              <a:t>Things you can do….</a:t>
            </a:r>
            <a:endParaRPr lang="en-US" dirty="0"/>
          </a:p>
        </p:txBody>
      </p:sp>
      <p:sp>
        <p:nvSpPr>
          <p:cNvPr id="3" name="Rectangle 3"/>
          <p:cNvSpPr txBox="1">
            <a:spLocks noChangeArrowheads="1"/>
          </p:cNvSpPr>
          <p:nvPr/>
        </p:nvSpPr>
        <p:spPr>
          <a:xfrm>
            <a:off x="533400" y="1295400"/>
            <a:ext cx="8042275" cy="4648200"/>
          </a:xfrm>
          <a:prstGeom prst="rect">
            <a:avLst/>
          </a:prstGeom>
        </p:spPr>
        <p:txBody>
          <a:bodyPr>
            <a:normAutofit/>
          </a:bodyPr>
          <a:lstStyle/>
          <a:p>
            <a:pPr marL="349250" marR="0" lvl="0" indent="-349250" algn="l" defTabSz="914400" rtl="0" eaLnBrk="1" fontAlgn="base" latinLnBrk="0" hangingPunct="1">
              <a:lnSpc>
                <a:spcPct val="70000"/>
              </a:lnSpc>
              <a:spcBef>
                <a:spcPts val="2000"/>
              </a:spcBef>
              <a:spcAft>
                <a:spcPct val="0"/>
              </a:spcAft>
              <a:buClr>
                <a:srgbClr val="6FB7D7"/>
              </a:buClr>
              <a:buSzPct val="110000"/>
              <a:buFont typeface="Wingdings 2" pitchFamily="-106" charset="2"/>
              <a:buChar char=""/>
              <a:tabLst/>
              <a:defRPr/>
            </a:pPr>
            <a:r>
              <a:rPr kumimoji="0" lang="en-US" sz="2800" b="0" i="0" u="none" strike="noStrike" kern="1200" cap="none" spc="0" normalizeH="0" baseline="0" noProof="0" dirty="0" smtClean="0">
                <a:ln>
                  <a:noFill/>
                </a:ln>
                <a:solidFill>
                  <a:srgbClr val="595959"/>
                </a:solidFill>
                <a:effectLst/>
                <a:uLnTx/>
                <a:uFillTx/>
                <a:latin typeface="+mn-lt"/>
                <a:ea typeface="ＭＳ Ｐゴシック" pitchFamily="-106" charset="-128"/>
                <a:cs typeface="ＭＳ Ｐゴシック" pitchFamily="-106" charset="-128"/>
              </a:rPr>
              <a:t>Develop a strategic plan with a</a:t>
            </a:r>
            <a:r>
              <a:rPr kumimoji="0" lang="en-US" sz="2800" b="0" i="0" u="none" strike="noStrike" kern="1200" cap="none" spc="0" normalizeH="0" noProof="0" dirty="0" smtClean="0">
                <a:ln>
                  <a:noFill/>
                </a:ln>
                <a:solidFill>
                  <a:srgbClr val="595959"/>
                </a:solidFill>
                <a:effectLst/>
                <a:uLnTx/>
                <a:uFillTx/>
                <a:latin typeface="+mn-lt"/>
                <a:ea typeface="ＭＳ Ｐゴシック" pitchFamily="-106" charset="-128"/>
                <a:cs typeface="ＭＳ Ｐゴシック" pitchFamily="-106" charset="-128"/>
              </a:rPr>
              <a:t> few strategic goals for the year:</a:t>
            </a:r>
          </a:p>
          <a:p>
            <a:pPr marL="806450" lvl="1" indent="-349250">
              <a:lnSpc>
                <a:spcPct val="70000"/>
              </a:lnSpc>
              <a:spcBef>
                <a:spcPts val="2000"/>
              </a:spcBef>
              <a:buClr>
                <a:srgbClr val="6FB7D7"/>
              </a:buClr>
              <a:buSzPct val="110000"/>
              <a:buFont typeface="Wingdings 2" pitchFamily="-106" charset="2"/>
              <a:buChar char=""/>
            </a:pPr>
            <a:r>
              <a:rPr lang="en-US" sz="2800" dirty="0" smtClean="0">
                <a:solidFill>
                  <a:srgbClr val="595959"/>
                </a:solidFill>
                <a:latin typeface="+mn-lt"/>
                <a:cs typeface="ＭＳ Ｐゴシック" pitchFamily="-106" charset="-128"/>
              </a:rPr>
              <a:t>Involve school stakeholders – students, administration, teachers, and parents.</a:t>
            </a:r>
          </a:p>
          <a:p>
            <a:pPr marL="806450" lvl="1" indent="-349250">
              <a:lnSpc>
                <a:spcPct val="70000"/>
              </a:lnSpc>
              <a:spcBef>
                <a:spcPts val="2000"/>
              </a:spcBef>
              <a:buClr>
                <a:srgbClr val="6FB7D7"/>
              </a:buClr>
              <a:buSzPct val="110000"/>
              <a:buFont typeface="Wingdings 2" pitchFamily="-106" charset="2"/>
              <a:buChar char=""/>
            </a:pPr>
            <a:r>
              <a:rPr kumimoji="0" lang="en-US" sz="2800" b="0" i="0" u="none" strike="noStrike" kern="1200" cap="none" spc="0" normalizeH="0" noProof="0" dirty="0" smtClean="0">
                <a:ln>
                  <a:noFill/>
                </a:ln>
                <a:solidFill>
                  <a:srgbClr val="595959"/>
                </a:solidFill>
                <a:effectLst/>
                <a:uLnTx/>
                <a:uFillTx/>
                <a:latin typeface="+mn-lt"/>
                <a:ea typeface="ＭＳ Ｐゴシック" pitchFamily="-106" charset="-128"/>
                <a:cs typeface="ＭＳ Ｐゴシック" pitchFamily="-106" charset="-128"/>
              </a:rPr>
              <a:t>Ask, “how can I help you achieve your goals? Build on existing goals students, teachers, and administrators already have.</a:t>
            </a:r>
          </a:p>
          <a:p>
            <a:pPr marL="806450" lvl="1" indent="-349250">
              <a:lnSpc>
                <a:spcPct val="70000"/>
              </a:lnSpc>
              <a:spcBef>
                <a:spcPts val="2000"/>
              </a:spcBef>
              <a:buClr>
                <a:srgbClr val="6FB7D7"/>
              </a:buClr>
              <a:buSzPct val="110000"/>
              <a:buFont typeface="Wingdings 2" pitchFamily="-106" charset="2"/>
              <a:buChar char=""/>
            </a:pPr>
            <a:r>
              <a:rPr lang="en-US" sz="2800" dirty="0" smtClean="0">
                <a:solidFill>
                  <a:srgbClr val="595959"/>
                </a:solidFill>
                <a:latin typeface="+mn-lt"/>
                <a:cs typeface="ＭＳ Ｐゴシック" pitchFamily="-106" charset="-128"/>
              </a:rPr>
              <a:t>Add some of your own!</a:t>
            </a:r>
          </a:p>
          <a:p>
            <a:pPr marL="806450" lvl="1" indent="-349250">
              <a:lnSpc>
                <a:spcPct val="70000"/>
              </a:lnSpc>
              <a:spcBef>
                <a:spcPts val="2000"/>
              </a:spcBef>
              <a:buClr>
                <a:srgbClr val="6FB7D7"/>
              </a:buClr>
              <a:buSzPct val="110000"/>
              <a:buFont typeface="Wingdings 2" pitchFamily="-106" charset="2"/>
              <a:buChar char=""/>
            </a:pPr>
            <a:r>
              <a:rPr lang="en-US" sz="2800" dirty="0" smtClean="0">
                <a:solidFill>
                  <a:srgbClr val="595959"/>
                </a:solidFill>
                <a:latin typeface="+mn-lt"/>
                <a:cs typeface="ＭＳ Ｐゴシック" pitchFamily="-106" charset="-128"/>
              </a:rPr>
              <a:t>Identify “best practices” as resources you seek</a:t>
            </a:r>
          </a:p>
          <a:p>
            <a:pPr marL="806450" lvl="1" indent="-349250">
              <a:lnSpc>
                <a:spcPct val="70000"/>
              </a:lnSpc>
              <a:spcBef>
                <a:spcPts val="2000"/>
              </a:spcBef>
              <a:buClr>
                <a:srgbClr val="6FB7D7"/>
              </a:buClr>
              <a:buSzPct val="110000"/>
              <a:buFont typeface="Wingdings 2" pitchFamily="-106" charset="2"/>
              <a:buChar char=""/>
            </a:pPr>
            <a:r>
              <a:rPr lang="en-US" sz="2800" dirty="0" smtClean="0">
                <a:solidFill>
                  <a:srgbClr val="595959"/>
                </a:solidFill>
                <a:latin typeface="+mn-lt"/>
                <a:cs typeface="ＭＳ Ｐゴシック" pitchFamily="-106" charset="-128"/>
                <a:hlinkClick r:id="rId3"/>
              </a:rPr>
              <a:t>Developing a strategic plan </a:t>
            </a:r>
            <a:r>
              <a:rPr lang="en-US" sz="2800" dirty="0" smtClean="0">
                <a:solidFill>
                  <a:srgbClr val="595959"/>
                </a:solidFill>
                <a:latin typeface="+mn-lt"/>
                <a:cs typeface="ＭＳ Ｐゴシック" pitchFamily="-106" charset="-128"/>
              </a:rPr>
              <a:t>(</a:t>
            </a:r>
            <a:r>
              <a:rPr lang="en-US" sz="2800" dirty="0" err="1" smtClean="0">
                <a:solidFill>
                  <a:srgbClr val="595959"/>
                </a:solidFill>
                <a:latin typeface="+mn-lt"/>
                <a:cs typeface="ＭＳ Ｐゴシック" pitchFamily="-106" charset="-128"/>
              </a:rPr>
              <a:t>Lyddon</a:t>
            </a:r>
            <a:r>
              <a:rPr lang="en-US" sz="2800" dirty="0" smtClean="0">
                <a:solidFill>
                  <a:srgbClr val="595959"/>
                </a:solidFill>
                <a:latin typeface="+mn-lt"/>
                <a:cs typeface="ＭＳ Ｐゴシック" pitchFamily="-106" charset="-128"/>
              </a:rPr>
              <a:t>, 1999)</a:t>
            </a:r>
          </a:p>
          <a:p>
            <a:pPr marL="349250" indent="-349250">
              <a:lnSpc>
                <a:spcPct val="70000"/>
              </a:lnSpc>
              <a:spcBef>
                <a:spcPts val="2000"/>
              </a:spcBef>
              <a:buClr>
                <a:srgbClr val="6FB7D7"/>
              </a:buClr>
              <a:buSzPct val="110000"/>
              <a:buFont typeface="Wingdings 2" pitchFamily="-106" charset="2"/>
              <a:buChar char=""/>
            </a:pPr>
            <a:endParaRPr kumimoji="0" lang="en-US" sz="2800" b="0" i="0" u="none" strike="noStrike" kern="1200" cap="none" spc="0" normalizeH="0" noProof="0" dirty="0" smtClean="0">
              <a:ln>
                <a:noFill/>
              </a:ln>
              <a:solidFill>
                <a:srgbClr val="595959"/>
              </a:solidFill>
              <a:effectLst/>
              <a:uLnTx/>
              <a:uFillTx/>
              <a:latin typeface="+mn-lt"/>
              <a:ea typeface="ＭＳ Ｐゴシック" pitchFamily="-106" charset="-128"/>
              <a:cs typeface="ＭＳ Ｐゴシック" pitchFamily="-106" charset="-128"/>
            </a:endParaRPr>
          </a:p>
          <a:p>
            <a:pPr marL="349250" marR="0" lvl="0" indent="-349250" algn="l" defTabSz="914400" rtl="0" eaLnBrk="1" fontAlgn="base" latinLnBrk="0" hangingPunct="1">
              <a:lnSpc>
                <a:spcPct val="70000"/>
              </a:lnSpc>
              <a:spcBef>
                <a:spcPts val="2000"/>
              </a:spcBef>
              <a:spcAft>
                <a:spcPct val="0"/>
              </a:spcAft>
              <a:buClr>
                <a:srgbClr val="6FB7D7"/>
              </a:buClr>
              <a:buSzPct val="110000"/>
              <a:buFont typeface="Wingdings 2" pitchFamily="-106" charset="2"/>
              <a:buChar char=""/>
              <a:tabLst/>
              <a:defRPr/>
            </a:pPr>
            <a:endParaRPr kumimoji="0" lang="en-US" sz="2000" b="0" i="0" u="none" strike="noStrike" kern="1200" cap="none" spc="0" normalizeH="0" baseline="0" noProof="0" dirty="0" smtClean="0">
              <a:ln>
                <a:noFill/>
              </a:ln>
              <a:solidFill>
                <a:srgbClr val="595959"/>
              </a:solidFill>
              <a:effectLst/>
              <a:uLnTx/>
              <a:uFillTx/>
              <a:latin typeface="+mn-lt"/>
              <a:ea typeface="ＭＳ Ｐゴシック" pitchFamily="-106" charset="-128"/>
              <a:cs typeface="ＭＳ Ｐゴシック" pitchFamily="-106" charset="-128"/>
            </a:endParaRPr>
          </a:p>
        </p:txBody>
      </p:sp>
      <p:sp>
        <p:nvSpPr>
          <p:cNvPr id="6" name="Slide Number Placeholder 5"/>
          <p:cNvSpPr>
            <a:spLocks noGrp="1"/>
          </p:cNvSpPr>
          <p:nvPr>
            <p:ph type="sldNum" sz="quarter" idx="12"/>
          </p:nvPr>
        </p:nvSpPr>
        <p:spPr>
          <a:xfrm>
            <a:off x="7543800" y="6324600"/>
            <a:ext cx="990600" cy="365125"/>
          </a:xfrm>
        </p:spPr>
        <p:txBody>
          <a:bodyPr/>
          <a:lstStyle/>
          <a:p>
            <a:fld id="{B6F15528-21DE-4FAA-801E-634DDDAF4B2B}" type="slidenum">
              <a:rPr lang="en-US" smtClean="0"/>
              <a:pPr/>
              <a:t>6</a:t>
            </a:fld>
            <a:endParaRPr lang="en-US" dirty="0"/>
          </a:p>
        </p:txBody>
      </p:sp>
      <p:sp>
        <p:nvSpPr>
          <p:cNvPr id="7" name="Date Placeholder 6"/>
          <p:cNvSpPr>
            <a:spLocks noGrp="1"/>
          </p:cNvSpPr>
          <p:nvPr>
            <p:ph type="dt" sz="half" idx="10"/>
          </p:nvPr>
        </p:nvSpPr>
        <p:spPr>
          <a:xfrm>
            <a:off x="5715000" y="6340475"/>
            <a:ext cx="1524000" cy="365125"/>
          </a:xfrm>
        </p:spPr>
        <p:txBody>
          <a:bodyPr/>
          <a:lstStyle/>
          <a:p>
            <a:fld id="{3F7DF9DF-929A-47B5-8DB1-516A095E8850}" type="datetime1">
              <a:rPr lang="en-US" smtClean="0"/>
              <a:t>11/10/2011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Strategic Plans</a:t>
            </a:r>
            <a:endParaRPr lang="en-US" dirty="0"/>
          </a:p>
        </p:txBody>
      </p:sp>
      <p:sp>
        <p:nvSpPr>
          <p:cNvPr id="2" name="Content Placeholder 1"/>
          <p:cNvSpPr>
            <a:spLocks noGrp="1"/>
          </p:cNvSpPr>
          <p:nvPr>
            <p:ph sz="quarter" idx="13"/>
          </p:nvPr>
        </p:nvSpPr>
        <p:spPr/>
        <p:txBody>
          <a:bodyPr>
            <a:normAutofit/>
          </a:bodyPr>
          <a:lstStyle/>
          <a:p>
            <a:r>
              <a:rPr lang="en-US" sz="2400" dirty="0" smtClean="0"/>
              <a:t>Vision</a:t>
            </a:r>
          </a:p>
          <a:p>
            <a:r>
              <a:rPr lang="en-US" sz="2400" dirty="0" smtClean="0"/>
              <a:t>Mission</a:t>
            </a:r>
          </a:p>
          <a:p>
            <a:r>
              <a:rPr lang="en-US" sz="2400" dirty="0" smtClean="0"/>
              <a:t>Core Values</a:t>
            </a:r>
          </a:p>
          <a:p>
            <a:r>
              <a:rPr lang="en-US" sz="2400" dirty="0" smtClean="0"/>
              <a:t>Core Competencies</a:t>
            </a:r>
          </a:p>
          <a:p>
            <a:r>
              <a:rPr lang="en-US" sz="2400" dirty="0" smtClean="0"/>
              <a:t>Goals &amp; Objectives</a:t>
            </a:r>
            <a:endParaRPr lang="en-US" sz="24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r>
              <a:rPr lang="en-US" smtClean="0"/>
              <a:t> of 26</a:t>
            </a:r>
            <a:endParaRPr lang="en-US" dirty="0"/>
          </a:p>
        </p:txBody>
      </p:sp>
      <p:sp>
        <p:nvSpPr>
          <p:cNvPr id="8" name="Date Placeholder 7"/>
          <p:cNvSpPr>
            <a:spLocks noGrp="1"/>
          </p:cNvSpPr>
          <p:nvPr>
            <p:ph type="dt" sz="half" idx="10"/>
          </p:nvPr>
        </p:nvSpPr>
        <p:spPr/>
        <p:txBody>
          <a:bodyPr/>
          <a:lstStyle/>
          <a:p>
            <a:fld id="{8CAF089D-7FAD-4420-9C15-E6EF11514435}" type="datetime1">
              <a:rPr lang="en-US" smtClean="0"/>
              <a:t>11/10/2011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Method</a:t>
            </a:r>
            <a:endParaRPr lang="en-US" dirty="0"/>
          </a:p>
        </p:txBody>
      </p:sp>
      <p:sp>
        <p:nvSpPr>
          <p:cNvPr id="2" name="Content Placeholder 1"/>
          <p:cNvSpPr>
            <a:spLocks noGrp="1"/>
          </p:cNvSpPr>
          <p:nvPr>
            <p:ph sz="quarter" idx="13"/>
          </p:nvPr>
        </p:nvSpPr>
        <p:spPr/>
        <p:txBody>
          <a:bodyPr>
            <a:normAutofit lnSpcReduction="10000"/>
          </a:bodyPr>
          <a:lstStyle/>
          <a:p>
            <a:r>
              <a:rPr lang="en-US" dirty="0" smtClean="0"/>
              <a:t>Four case studies (the past six months)</a:t>
            </a:r>
          </a:p>
          <a:p>
            <a:pPr lvl="1"/>
            <a:r>
              <a:rPr lang="en-US" dirty="0" smtClean="0"/>
              <a:t>Two elementary schools</a:t>
            </a:r>
          </a:p>
          <a:p>
            <a:pPr lvl="1"/>
            <a:r>
              <a:rPr lang="en-US" dirty="0" smtClean="0"/>
              <a:t>One middle school</a:t>
            </a:r>
          </a:p>
          <a:p>
            <a:pPr lvl="1"/>
            <a:r>
              <a:rPr lang="en-US" dirty="0" smtClean="0"/>
              <a:t>One high school</a:t>
            </a:r>
          </a:p>
          <a:p>
            <a:r>
              <a:rPr lang="en-US" dirty="0" smtClean="0"/>
              <a:t>Each were asked </a:t>
            </a:r>
            <a:r>
              <a:rPr lang="en-US" dirty="0" smtClean="0"/>
              <a:t>to follow this process:</a:t>
            </a:r>
            <a:endParaRPr lang="en-US" dirty="0" smtClean="0"/>
          </a:p>
          <a:p>
            <a:pPr lvl="1"/>
            <a:r>
              <a:rPr lang="en-US" dirty="0" smtClean="0"/>
              <a:t>Ideal vision</a:t>
            </a:r>
          </a:p>
          <a:p>
            <a:pPr lvl="1"/>
            <a:r>
              <a:rPr lang="en-US" dirty="0" smtClean="0"/>
              <a:t>Needs assessment</a:t>
            </a:r>
          </a:p>
          <a:p>
            <a:pPr lvl="2"/>
            <a:r>
              <a:rPr lang="en-US" dirty="0" smtClean="0"/>
              <a:t>Teacher satisfaction, Parent satisfaction,</a:t>
            </a:r>
          </a:p>
          <a:p>
            <a:pPr lvl="2"/>
            <a:r>
              <a:rPr lang="en-US" b="1" dirty="0" smtClean="0">
                <a:hlinkClick r:id="rId3" tooltip="Edit this survey title"/>
              </a:rPr>
              <a:t>School Librarian Job Self-Efficacy and Social Information Scale</a:t>
            </a:r>
            <a:endParaRPr lang="en-US" dirty="0" smtClean="0"/>
          </a:p>
          <a:p>
            <a:pPr lvl="1"/>
            <a:r>
              <a:rPr lang="en-US" dirty="0" smtClean="0"/>
              <a:t>Advisory committee</a:t>
            </a:r>
          </a:p>
          <a:p>
            <a:pPr lvl="1"/>
            <a:r>
              <a:rPr lang="en-US" dirty="0" smtClean="0"/>
              <a:t>Strategic plan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r>
              <a:rPr lang="en-US" smtClean="0"/>
              <a:t> of 26</a:t>
            </a:r>
            <a:endParaRPr lang="en-US" dirty="0"/>
          </a:p>
        </p:txBody>
      </p:sp>
      <p:sp>
        <p:nvSpPr>
          <p:cNvPr id="8" name="Date Placeholder 7"/>
          <p:cNvSpPr>
            <a:spLocks noGrp="1"/>
          </p:cNvSpPr>
          <p:nvPr>
            <p:ph type="dt" sz="half" idx="10"/>
          </p:nvPr>
        </p:nvSpPr>
        <p:spPr/>
        <p:txBody>
          <a:bodyPr/>
          <a:lstStyle/>
          <a:p>
            <a:fld id="{17CCA666-8F0A-4FA9-B8A1-9EE8EC912B36}" type="datetime1">
              <a:rPr lang="en-US" smtClean="0"/>
              <a:t>11/10/2011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500"/>
                                        <p:tgtEl>
                                          <p:spTgt spid="2">
                                            <p:txEl>
                                              <p:pRg st="8" end="8"/>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0"/>
            <a:ext cx="8534400" cy="758952"/>
          </a:xfrm>
        </p:spPr>
        <p:txBody>
          <a:bodyPr/>
          <a:lstStyle/>
          <a:p>
            <a:r>
              <a:rPr lang="en-US" dirty="0" smtClean="0"/>
              <a:t>Results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r>
              <a:rPr lang="en-US" smtClean="0"/>
              <a:t> of 26</a:t>
            </a:r>
            <a:endParaRPr lang="en-US" dirty="0"/>
          </a:p>
        </p:txBody>
      </p:sp>
      <p:sp>
        <p:nvSpPr>
          <p:cNvPr id="7" name="Date Placeholder 6"/>
          <p:cNvSpPr>
            <a:spLocks noGrp="1"/>
          </p:cNvSpPr>
          <p:nvPr>
            <p:ph type="dt" sz="half" idx="10"/>
          </p:nvPr>
        </p:nvSpPr>
        <p:spPr/>
        <p:txBody>
          <a:bodyPr/>
          <a:lstStyle/>
          <a:p>
            <a:fld id="{D162D8D8-E145-4F12-9D98-D223B588584A}" type="datetime1">
              <a:rPr lang="en-US" smtClean="0"/>
              <a:t>11/10/2011</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744</TotalTime>
  <Words>2591</Words>
  <Application>Microsoft Office PowerPoint</Application>
  <PresentationFormat>On-screen Show (4:3)</PresentationFormat>
  <Paragraphs>239</Paragraphs>
  <Slides>26</Slides>
  <Notes>23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Horizon</vt:lpstr>
      <vt:lpstr>Shaping the Future: Strategic Planning and School Libraries</vt:lpstr>
      <vt:lpstr>Overview</vt:lpstr>
      <vt:lpstr>Introduction</vt:lpstr>
      <vt:lpstr>PowerPoint Presentation</vt:lpstr>
      <vt:lpstr>How do you ensure your goals are in line with your stakeholders?</vt:lpstr>
      <vt:lpstr>Things you can do….</vt:lpstr>
      <vt:lpstr>Strategic Plans</vt:lpstr>
      <vt:lpstr>Method</vt:lpstr>
      <vt:lpstr>Results</vt:lpstr>
      <vt:lpstr>Case study 1: Elementary School</vt:lpstr>
      <vt:lpstr>Goals and Objectives</vt:lpstr>
      <vt:lpstr>Case study 2: Two Elementary Schools</vt:lpstr>
      <vt:lpstr>Goals and objectives</vt:lpstr>
      <vt:lpstr>Case study 3: A middle school</vt:lpstr>
      <vt:lpstr>Goals &amp; objectives</vt:lpstr>
      <vt:lpstr>Case study 4: A High school</vt:lpstr>
      <vt:lpstr>Goals &amp; objectives</vt:lpstr>
      <vt:lpstr>overall impressions of impact.</vt:lpstr>
      <vt:lpstr>What impact has strategic planning had on your overall job self-efficacy (confidence you can get the job done) and job satisfaction? </vt:lpstr>
      <vt:lpstr>What impact has strategic planning had on your overall communication and relationships with others? </vt:lpstr>
      <vt:lpstr>What impact has strategic planning had on your overall school library performance (ability to better meet the needs of your patrons)? </vt:lpstr>
      <vt:lpstr>Do you think the following stakeholders have an improved understanding of what you and your library does because of strategic planning?</vt:lpstr>
      <vt:lpstr>Self-efficacy and confidence are flowering!</vt:lpstr>
      <vt:lpstr>Final Thoughts</vt:lpstr>
      <vt:lpstr>Are you interested?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Library Website Usability</dc:title>
  <dc:creator>Chow Family Computer</dc:creator>
  <cp:lastModifiedBy>Anthony Shong-yu Chow</cp:lastModifiedBy>
  <cp:revision>30</cp:revision>
  <dcterms:created xsi:type="dcterms:W3CDTF">2006-08-16T00:00:00Z</dcterms:created>
  <dcterms:modified xsi:type="dcterms:W3CDTF">2011-11-10T17:07:05Z</dcterms:modified>
</cp:coreProperties>
</file>