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sldIdLst>
    <p:sldId id="256" r:id="rId2"/>
    <p:sldId id="269" r:id="rId3"/>
    <p:sldId id="257" r:id="rId4"/>
    <p:sldId id="272" r:id="rId5"/>
    <p:sldId id="273" r:id="rId6"/>
    <p:sldId id="274" r:id="rId7"/>
    <p:sldId id="259" r:id="rId8"/>
    <p:sldId id="261" r:id="rId9"/>
    <p:sldId id="268" r:id="rId10"/>
    <p:sldId id="260" r:id="rId11"/>
    <p:sldId id="267" r:id="rId12"/>
    <p:sldId id="266" r:id="rId13"/>
    <p:sldId id="262" r:id="rId14"/>
    <p:sldId id="263" r:id="rId15"/>
    <p:sldId id="264" r:id="rId16"/>
    <p:sldId id="265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927" autoAdjust="0"/>
  </p:normalViewPr>
  <p:slideViewPr>
    <p:cSldViewPr>
      <p:cViewPr>
        <p:scale>
          <a:sx n="63" d="100"/>
          <a:sy n="63" d="100"/>
        </p:scale>
        <p:origin x="-73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r>
              <a:rPr lang="en-US" sz="1400" dirty="0" smtClean="0"/>
              <a:t> </a:t>
            </a:r>
            <a:r>
              <a:rPr lang="en-US" sz="1400" dirty="0"/>
              <a:t>Cafe Survey</a:t>
            </a:r>
          </a:p>
        </c:rich>
      </c:tx>
      <c:layout>
        <c:manualLayout>
          <c:xMode val="edge"/>
          <c:yMode val="edge"/>
          <c:x val="0.39583478739766348"/>
          <c:y val="3.529418522936816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1180633360752166"/>
          <c:y val="0.20000038296641962"/>
          <c:w val="0.41840431474928452"/>
          <c:h val="0.70882488668981092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'Question 1'!$A$4:$A$8</c:f>
              <c:strCache>
                <c:ptCount val="5"/>
                <c:pt idx="0">
                  <c:v>17 or under</c:v>
                </c:pt>
                <c:pt idx="1">
                  <c:v>18-24</c:v>
                </c:pt>
                <c:pt idx="2">
                  <c:v>25-44</c:v>
                </c:pt>
                <c:pt idx="3">
                  <c:v>45-64</c:v>
                </c:pt>
                <c:pt idx="4">
                  <c:v>65 or older</c:v>
                </c:pt>
              </c:strCache>
            </c:strRef>
          </c:cat>
          <c:val>
            <c:numRef>
              <c:f>'Question 1'!$C$4:$C$8</c:f>
              <c:numCache>
                <c:formatCode>0.0%</c:formatCode>
                <c:ptCount val="5"/>
                <c:pt idx="0">
                  <c:v>1.6000000000000004E-2</c:v>
                </c:pt>
                <c:pt idx="1">
                  <c:v>3.3000000000000002E-2</c:v>
                </c:pt>
                <c:pt idx="2">
                  <c:v>0.34400000000000008</c:v>
                </c:pt>
                <c:pt idx="3">
                  <c:v>0.52500000000000002</c:v>
                </c:pt>
                <c:pt idx="4">
                  <c:v>8.2000000000000031E-2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solidFill>
          <a:srgbClr val="EEEEEE"/>
        </a:solidFill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</c:legendEntry>
      <c:layout>
        <c:manualLayout>
          <c:xMode val="edge"/>
          <c:yMode val="edge"/>
          <c:x val="0.74884563040731056"/>
          <c:y val="0.23444491260754893"/>
          <c:w val="0.24961480509380773"/>
          <c:h val="0.4885453106885761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Microsoft Sans Serif"/>
              <a:ea typeface="Microsoft Sans Serif"/>
              <a:cs typeface="Microsoft Sans Serif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rgbClr val="EEEEEE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r>
              <a:rPr lang="en-US" sz="1200" dirty="0"/>
              <a:t>Cafe Survey--Quality of Service</a:t>
            </a:r>
          </a:p>
        </c:rich>
      </c:tx>
      <c:layout>
        <c:manualLayout>
          <c:xMode val="edge"/>
          <c:yMode val="edge"/>
          <c:x val="0.2444000359996798"/>
          <c:y val="3.208556149732621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49287340593268769"/>
          <c:y val="0.1417112299465241"/>
          <c:w val="0.45010339963274365"/>
          <c:h val="0.7379679144385027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'Question 6'!$A$4:$A$9</c:f>
              <c:strCache>
                <c:ptCount val="6"/>
                <c:pt idx="0">
                  <c:v>I am greeted promptly upon entering the cafe.</c:v>
                </c:pt>
                <c:pt idx="1">
                  <c:v>The staff was friendly and courteous.</c:v>
                </c:pt>
                <c:pt idx="2">
                  <c:v>The cashier was able to answer my questions to my satisfaction.</c:v>
                </c:pt>
                <c:pt idx="3">
                  <c:v>The cafe has been clean on each of my visits.</c:v>
                </c:pt>
                <c:pt idx="4">
                  <c:v>The cashier was patient when taking order/receiving payment.</c:v>
                </c:pt>
                <c:pt idx="5">
                  <c:v>The staff offers suggestions about menu selections or book titles.</c:v>
                </c:pt>
              </c:strCache>
            </c:strRef>
          </c:cat>
          <c:val>
            <c:numRef>
              <c:f>'Question 6'!$J$4:$J$9</c:f>
              <c:numCache>
                <c:formatCode>0.00</c:formatCode>
                <c:ptCount val="6"/>
                <c:pt idx="0">
                  <c:v>4.8599999999999994</c:v>
                </c:pt>
                <c:pt idx="1">
                  <c:v>5.05</c:v>
                </c:pt>
                <c:pt idx="2">
                  <c:v>5.49</c:v>
                </c:pt>
                <c:pt idx="3">
                  <c:v>5.8599999999999994</c:v>
                </c:pt>
                <c:pt idx="4">
                  <c:v>5.7</c:v>
                </c:pt>
                <c:pt idx="5">
                  <c:v>4.2300000000000004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403456"/>
        <c:axId val="96404992"/>
      </c:barChart>
      <c:catAx>
        <c:axId val="96403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96404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404992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96403456"/>
        <c:crossesAt val="1"/>
        <c:crossBetween val="between"/>
      </c:valAx>
      <c:spPr>
        <a:solidFill>
          <a:srgbClr val="EEEEEE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EEEEEE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r>
              <a:rPr lang="en-US" sz="1600" dirty="0" smtClean="0"/>
              <a:t>Survey-Duration </a:t>
            </a:r>
            <a:r>
              <a:rPr lang="en-US" sz="1600" dirty="0"/>
              <a:t>of Use</a:t>
            </a:r>
          </a:p>
        </c:rich>
      </c:tx>
      <c:layout>
        <c:manualLayout>
          <c:xMode val="edge"/>
          <c:yMode val="edge"/>
          <c:x val="0.29706899484786642"/>
          <c:y val="3.5294146240258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71875631370038"/>
          <c:y val="0.20000038296641962"/>
          <c:w val="0.41840431474928452"/>
          <c:h val="0.70882488668981092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'Question 9'!$A$4:$A$8</c:f>
              <c:strCache>
                <c:ptCount val="5"/>
                <c:pt idx="0">
                  <c:v>5 minutes of less</c:v>
                </c:pt>
                <c:pt idx="1">
                  <c:v>5-10 minutes</c:v>
                </c:pt>
                <c:pt idx="2">
                  <c:v>10-15 minutes</c:v>
                </c:pt>
                <c:pt idx="3">
                  <c:v>15-30 minutes</c:v>
                </c:pt>
                <c:pt idx="4">
                  <c:v>30 minutes or more</c:v>
                </c:pt>
              </c:strCache>
            </c:strRef>
          </c:cat>
          <c:val>
            <c:numRef>
              <c:f>'Question 9'!$C$4:$C$8</c:f>
              <c:numCache>
                <c:formatCode>0.0%</c:formatCode>
                <c:ptCount val="5"/>
                <c:pt idx="0">
                  <c:v>0.40500000000000008</c:v>
                </c:pt>
                <c:pt idx="1">
                  <c:v>0.27</c:v>
                </c:pt>
                <c:pt idx="2">
                  <c:v>0.16200000000000001</c:v>
                </c:pt>
                <c:pt idx="3">
                  <c:v>0.10800000000000003</c:v>
                </c:pt>
                <c:pt idx="4">
                  <c:v>5.400000000000002E-2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solidFill>
          <a:srgbClr val="EEEEEE"/>
        </a:solidFill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</c:legendEntry>
      <c:layout>
        <c:manualLayout>
          <c:xMode val="edge"/>
          <c:yMode val="edge"/>
          <c:x val="0.67515711577719462"/>
          <c:y val="0.28495350050364976"/>
          <c:w val="0.27392060367454085"/>
          <c:h val="0.4941573760103650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Microsoft Sans Serif"/>
              <a:ea typeface="Microsoft Sans Serif"/>
              <a:cs typeface="Microsoft Sans Serif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rgbClr val="EEEEEE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0.52294</cdr:x>
      <cdr:y>0.90915</cdr:y>
    </cdr:from>
    <cdr:to>
      <cdr:x>1</cdr:x>
      <cdr:y>0.99334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43400" y="4114800"/>
          <a:ext cx="39624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600" dirty="0" smtClean="0"/>
            <a:t>61 respondents over a three week period</a:t>
          </a:r>
          <a:endParaRPr lang="en-US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E1CEA-71B4-4811-B4DF-7F85B6146B1A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3EFB9-9339-4B08-AA49-6F8683D9EA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4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Dr. Chow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3EFB9-9339-4B08-AA49-6F8683D9EA2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3880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Dr.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Chow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3EFB9-9339-4B08-AA49-6F8683D9EA2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2839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Dr. Chow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3EFB9-9339-4B08-AA49-6F8683D9EA2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9717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Dr. Chow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3EFB9-9339-4B08-AA49-6F8683D9EA2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182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Barry</a:t>
            </a:r>
            <a:r>
              <a:rPr lang="en-US" sz="1200" b="1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3EFB9-9339-4B08-AA49-6F8683D9EA2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642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Dr.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3EFB9-9339-4B08-AA49-6F8683D9EA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Barry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3EFB9-9339-4B08-AA49-6F8683D9EA2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928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Dr. Chow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3EFB9-9339-4B08-AA49-6F8683D9EA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55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Barry</a:t>
            </a:r>
            <a:r>
              <a:rPr lang="en-US" b="1" baseline="0" dirty="0" smtClean="0"/>
              <a:t> B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3EFB9-9339-4B08-AA49-6F8683D9EA2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56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en-US" sz="1400" b="1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Barry B</a:t>
            </a:r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3EFB9-9339-4B08-AA49-6F8683D9EA2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78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Barry B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3EFB9-9339-4B08-AA49-6F8683D9EA2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79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Barry 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3EFB9-9339-4B08-AA49-6F8683D9EA2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28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Barry B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3EFB9-9339-4B08-AA49-6F8683D9EA2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51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4C25-394B-41CC-BC5D-B9B160023E5E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9C0EEBD-9342-482D-B6CB-A4870D37F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72B2-6499-49D3-A147-EB75796A0F0B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6984-096B-4BBA-8593-0FF3F81EDD5C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87C16-ACCF-4BA2-8B95-C0D93F5168DA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EDE48-5AFC-4EF2-B181-290F99F7DD90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28BFD-C765-48C6-9A48-812EDF9570EE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C1536-C7E6-4C4B-A86D-40843D5DC8FD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266E2-576C-43D4-94EC-CFAF09813CD1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ED186-869E-4B60-A7E5-83A139848FA4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4E72-DAD7-4F74-B196-EA0A334F249C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B639-661A-48AA-B23C-E8CCFE1E2D33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9C0EEBD-9342-482D-B6CB-A4870D37F3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CD584CD-8A89-45EA-B124-B88C796F5809}" type="datetime1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9C0EEBD-9342-482D-B6CB-A4870D37F3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329565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 Service or Profit: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Case Study of a Public Library Café </a:t>
            </a:r>
            <a:endParaRPr lang="en-US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latin typeface="Verdana" pitchFamily="34" charset="0"/>
                <a:ea typeface="Verdana" pitchFamily="34" charset="0"/>
                <a:cs typeface="Verdana" pitchFamily="34" charset="0"/>
              </a:rPr>
              <a:t>Dr. Anthony </a:t>
            </a: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Chow</a:t>
            </a:r>
          </a:p>
          <a:p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Barry Bell and Erin Price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74857"/>
            <a:ext cx="5143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93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657" y="228600"/>
            <a:ext cx="8229600" cy="762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Gungsuh" pitchFamily="18" charset="-127"/>
              </a:rPr>
              <a:t>Observations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838200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level of customer service satisfaction depends on which employee is working.</a:t>
            </a:r>
          </a:p>
          <a:p>
            <a:pPr marL="0" indent="0">
              <a:spcBef>
                <a:spcPct val="50000"/>
              </a:spcBef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125"/>
            <a:ext cx="5143500" cy="523875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05262"/>
              </p:ext>
            </p:extLst>
          </p:nvPr>
        </p:nvGraphicFramePr>
        <p:xfrm>
          <a:off x="152400" y="1828800"/>
          <a:ext cx="8839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3286" y="5763986"/>
            <a:ext cx="403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37 respondents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1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229600" cy="762000"/>
          </a:xfrm>
        </p:spPr>
        <p:txBody>
          <a:bodyPr/>
          <a:lstStyle/>
          <a:p>
            <a:pPr algn="l"/>
            <a:r>
              <a:rPr lang="en-US" sz="3600" dirty="0">
                <a:latin typeface="Gungsuh" pitchFamily="18" charset="-127"/>
              </a:rPr>
              <a:t>Observations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85" y="1066801"/>
            <a:ext cx="8229600" cy="8382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0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80-85</a:t>
            </a:r>
            <a:r>
              <a:rPr lang="en-US" sz="20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% of customers using café come from or go to the library (i.e., using other services</a:t>
            </a:r>
            <a:r>
              <a:rPr lang="en-US" sz="2000" b="0" dirty="0">
                <a:latin typeface="Gungsuh" pitchFamily="18" charset="-127"/>
              </a:rPr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86" y="2070100"/>
            <a:ext cx="8801100" cy="426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4542" y="4078585"/>
            <a:ext cx="42291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icrosoft Sans Serif" pitchFamily="34" charset="0"/>
                <a:cs typeface="Microsoft Sans Serif" pitchFamily="34" charset="0"/>
              </a:rPr>
              <a:t>I believe the Cafe in the library offers a needed service to patrons.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125"/>
            <a:ext cx="5143500" cy="5238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5186" y="5867400"/>
            <a:ext cx="3303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61 respondents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3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Gungsuh" pitchFamily="18" charset="-127"/>
              </a:rPr>
              <a:t>  Observations</a:t>
            </a:r>
            <a:r>
              <a:rPr lang="en-US" sz="2400" dirty="0" smtClean="0">
                <a:latin typeface="Gungsuh" pitchFamily="18" charset="-127"/>
              </a:rPr>
              <a:t/>
            </a:r>
            <a:br>
              <a:rPr lang="en-US" sz="2400" dirty="0" smtClean="0">
                <a:latin typeface="Gungsuh" pitchFamily="18" charset="-127"/>
              </a:rPr>
            </a:br>
            <a:r>
              <a:rPr lang="en-US" sz="2400" dirty="0" smtClean="0">
                <a:latin typeface="Gungsuh" pitchFamily="18" charset="-127"/>
              </a:rPr>
              <a:t>        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Average </a:t>
            </a:r>
            <a:r>
              <a:rPr lang="en-US" sz="20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customer stayed for no more than </a:t>
            </a:r>
            <a:r>
              <a:rPr lang="en-US" sz="20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 minutes</a:t>
            </a:r>
            <a:r>
              <a:rPr lang="en-US" sz="2000" dirty="0" smtClean="0">
                <a:solidFill>
                  <a:schemeClr val="tx1"/>
                </a:solidFill>
                <a:latin typeface="Gungsuh" pitchFamily="18" charset="-127"/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960904"/>
              </p:ext>
            </p:extLst>
          </p:nvPr>
        </p:nvGraphicFramePr>
        <p:xfrm>
          <a:off x="457200" y="1066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5646198"/>
            <a:ext cx="883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Most left immediately after their purchase. 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6334125"/>
            <a:ext cx="5143500" cy="5238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43200" y="5276866"/>
            <a:ext cx="548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Of 61 respondents, over 67% stayed 10 minutes or less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656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62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Gungsuh" pitchFamily="18" charset="-127"/>
              </a:rPr>
              <a:t>Clear Vision</a:t>
            </a:r>
            <a:endParaRPr lang="en-US" sz="36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343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Salaries vs. Profit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Finances show profitability before salaries and payroll taxes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Profit Margins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donated books have no overhead cost</a:t>
            </a:r>
          </a:p>
          <a:p>
            <a:pPr lvl="1">
              <a:lnSpc>
                <a:spcPct val="90000"/>
              </a:lnSpc>
            </a:pP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Volume of Sales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food generates 2 to 3 times the amount of revenue that books generate on average</a:t>
            </a:r>
          </a:p>
          <a:p>
            <a:pPr lvl="1">
              <a:lnSpc>
                <a:spcPct val="90000"/>
              </a:lnSpc>
            </a:pP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Re-examine Products and Space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consistency in data show users want better quality food items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less “sterile” environment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125"/>
            <a:ext cx="5143500" cy="5238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785716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 service or for profit? Café or bookstore?</a:t>
            </a:r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66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" y="21771"/>
            <a:ext cx="8229600" cy="8382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latin typeface="Gungsuh" pitchFamily="18" charset="-127"/>
              </a:rPr>
              <a:t>Service Model</a:t>
            </a:r>
            <a:endParaRPr lang="en-US" sz="36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257800"/>
          </a:xfrm>
        </p:spPr>
        <p:txBody>
          <a:bodyPr>
            <a:noAutofit/>
          </a:bodyPr>
          <a:lstStyle/>
          <a:p>
            <a:r>
              <a:rPr lang="en-US" sz="24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Must be willing to forego </a:t>
            </a:r>
            <a:r>
              <a:rPr lang="en-US" sz="24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profit</a:t>
            </a:r>
          </a:p>
          <a:p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Redesign staffing model to affect a reduction of salaries/taxes</a:t>
            </a:r>
          </a:p>
          <a:p>
            <a:pPr lvl="1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more volunteers</a:t>
            </a:r>
          </a:p>
          <a:p>
            <a:pPr lvl="1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high-school service projects</a:t>
            </a:r>
          </a:p>
          <a:p>
            <a:pPr lvl="1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job training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partnership</a:t>
            </a:r>
          </a:p>
          <a:p>
            <a:pPr lvl="1"/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Funding model = supplements</a:t>
            </a:r>
          </a:p>
          <a:p>
            <a:pPr lvl="1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grants </a:t>
            </a:r>
          </a:p>
          <a:p>
            <a:pPr lvl="1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corporate sponsorship/donation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6334125"/>
            <a:ext cx="5143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2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rnes_and_nob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1371600"/>
            <a:ext cx="4953000" cy="3714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latin typeface="Gungsuh" pitchFamily="18" charset="-127"/>
              </a:rPr>
              <a:t>Profit </a:t>
            </a:r>
            <a:r>
              <a:rPr lang="en-US" sz="3600" dirty="0" smtClean="0">
                <a:latin typeface="Gungsuh" pitchFamily="18" charset="-127"/>
              </a:rPr>
              <a:t>Model – Barnes &amp; Nobles bookstore model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5181600" cy="4724400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r>
              <a:rPr lang="en-US" sz="24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More books in </a:t>
            </a:r>
            <a:r>
              <a:rPr lang="en-US" sz="24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bookshop</a:t>
            </a:r>
          </a:p>
          <a:p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Sell food at higher profit margin</a:t>
            </a:r>
          </a:p>
          <a:p>
            <a:pPr lvl="1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more baked goods (cake, pie,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muffins)</a:t>
            </a:r>
          </a:p>
          <a:p>
            <a:pPr lvl="1"/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more 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variety of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products</a:t>
            </a:r>
          </a:p>
          <a:p>
            <a:pPr lvl="1"/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Targeted toward people with </a:t>
            </a:r>
            <a:r>
              <a:rPr lang="en-US" sz="24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money</a:t>
            </a:r>
          </a:p>
          <a:p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Softer, more comfortable </a:t>
            </a:r>
            <a:r>
              <a:rPr lang="en-US" sz="24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design</a:t>
            </a:r>
          </a:p>
          <a:p>
            <a:pPr lvl="1"/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ambience 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of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relaxation</a:t>
            </a:r>
          </a:p>
          <a:p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Re-envision placement of items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6334125"/>
            <a:ext cx="5143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23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latin typeface="Gungsuh" pitchFamily="18" charset="-127"/>
              </a:rPr>
              <a:t>Recommendations.</a:t>
            </a:r>
            <a:br>
              <a:rPr lang="en-US" sz="3600" dirty="0" smtClean="0">
                <a:latin typeface="Gungsuh" pitchFamily="18" charset="-127"/>
              </a:rPr>
            </a:br>
            <a:r>
              <a:rPr lang="en-US" sz="3600" dirty="0" smtClean="0">
                <a:latin typeface="Gungsuh" pitchFamily="18" charset="-127"/>
              </a:rPr>
              <a:t>Each plan should include:</a:t>
            </a:r>
            <a:endParaRPr lang="en-US" sz="36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sz="24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Clear goal alignment between all stakeholders</a:t>
            </a:r>
          </a:p>
          <a:p>
            <a:pPr lvl="1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level of service </a:t>
            </a:r>
          </a:p>
          <a:p>
            <a:pPr lvl="1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level of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profit</a:t>
            </a:r>
          </a:p>
          <a:p>
            <a:pPr lvl="1"/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Marketing </a:t>
            </a:r>
            <a:r>
              <a:rPr lang="en-US" sz="24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Campaign</a:t>
            </a:r>
          </a:p>
          <a:p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Customer Service </a:t>
            </a:r>
            <a:r>
              <a:rPr lang="en-US" sz="24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Training</a:t>
            </a:r>
          </a:p>
          <a:p>
            <a:endParaRPr lang="en-US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b="0" dirty="0">
                <a:latin typeface="Verdana" pitchFamily="34" charset="0"/>
                <a:ea typeface="Verdana" pitchFamily="34" charset="0"/>
                <a:cs typeface="Verdana" pitchFamily="34" charset="0"/>
              </a:rPr>
              <a:t>Cost analysis of</a:t>
            </a:r>
          </a:p>
          <a:p>
            <a:pPr lvl="1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best selling items</a:t>
            </a:r>
          </a:p>
          <a:p>
            <a:pPr lvl="1"/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margin of profit on these items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6334125"/>
            <a:ext cx="5143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6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5791200" cy="686118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Gungsuh" pitchFamily="18" charset="-127"/>
                <a:ea typeface="Gungsuh" pitchFamily="18" charset="-127"/>
              </a:rPr>
              <a:t>Winds of Change</a:t>
            </a:r>
            <a:endParaRPr lang="en-US" sz="36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Focus shift at the café/bookstore</a:t>
            </a:r>
          </a:p>
          <a:p>
            <a:pPr lvl="1"/>
            <a:r>
              <a:rPr lang="en-US" dirty="0" smtClean="0"/>
              <a:t>Shift from quick service to promoting “hanging out”</a:t>
            </a:r>
          </a:p>
          <a:p>
            <a:pPr lvl="2"/>
            <a:r>
              <a:rPr lang="en-US" dirty="0" smtClean="0"/>
              <a:t>Music</a:t>
            </a:r>
          </a:p>
          <a:p>
            <a:pPr lvl="2"/>
            <a:r>
              <a:rPr lang="en-US" dirty="0" smtClean="0"/>
              <a:t>Okay to sit there as long as they like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Promoting books and staying rather than emphasizing food and beverage and leaving quickly.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Potential for both service (low expense foods) and profit (books 100% profit)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Integrating existing services into the café/bookstore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6334125"/>
            <a:ext cx="5143500" cy="523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5791200" cy="68611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Gungsuh" pitchFamily="18" charset="-127"/>
                <a:ea typeface="Gungsuh" pitchFamily="18" charset="-127"/>
              </a:rPr>
              <a:t>References</a:t>
            </a:r>
            <a:endParaRPr lang="en-US" sz="36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0" dirty="0"/>
              <a:t>Dempsey, B. (2010). For </a:t>
            </a:r>
            <a:r>
              <a:rPr lang="en-US" b="0" dirty="0" smtClean="0"/>
              <a:t>love </a:t>
            </a:r>
            <a:r>
              <a:rPr lang="en-US" b="0" dirty="0"/>
              <a:t>or </a:t>
            </a:r>
            <a:r>
              <a:rPr lang="en-US" b="0" dirty="0" smtClean="0"/>
              <a:t>money</a:t>
            </a:r>
            <a:r>
              <a:rPr lang="en-US" b="0" dirty="0"/>
              <a:t>. </a:t>
            </a:r>
            <a:r>
              <a:rPr lang="en-US" b="0" i="1" dirty="0"/>
              <a:t>Library Journal</a:t>
            </a:r>
            <a:r>
              <a:rPr lang="en-US" b="0" dirty="0"/>
              <a:t>, 20-23.</a:t>
            </a:r>
          </a:p>
          <a:p>
            <a:r>
              <a:rPr lang="en-US" b="0" dirty="0" err="1"/>
              <a:t>Gerding</a:t>
            </a:r>
            <a:r>
              <a:rPr lang="en-US" b="0" dirty="0"/>
              <a:t>, S. (2006). Fund-raising </a:t>
            </a:r>
            <a:r>
              <a:rPr lang="en-US" b="0" dirty="0" smtClean="0"/>
              <a:t>perks </a:t>
            </a:r>
            <a:r>
              <a:rPr lang="en-US" b="0" dirty="0"/>
              <a:t>of </a:t>
            </a:r>
            <a:r>
              <a:rPr lang="en-US" b="0" dirty="0" smtClean="0"/>
              <a:t>library </a:t>
            </a:r>
            <a:r>
              <a:rPr lang="en-US" b="0" dirty="0"/>
              <a:t>c</a:t>
            </a:r>
            <a:r>
              <a:rPr lang="en-US" b="0" dirty="0" smtClean="0"/>
              <a:t>afes</a:t>
            </a:r>
            <a:r>
              <a:rPr lang="en-US" b="0" dirty="0"/>
              <a:t>. </a:t>
            </a:r>
            <a:r>
              <a:rPr lang="en-US" b="0" i="1" dirty="0"/>
              <a:t>Public Libraries</a:t>
            </a:r>
            <a:r>
              <a:rPr lang="en-US" b="0" dirty="0"/>
              <a:t>, 40-45.</a:t>
            </a:r>
          </a:p>
          <a:p>
            <a:r>
              <a:rPr lang="en-US" b="0" dirty="0"/>
              <a:t>Harris, C. (2007). Libraries with </a:t>
            </a:r>
            <a:r>
              <a:rPr lang="en-US" b="0" dirty="0" smtClean="0"/>
              <a:t>lattes</a:t>
            </a:r>
            <a:r>
              <a:rPr lang="en-US" b="0" dirty="0"/>
              <a:t>: The </a:t>
            </a:r>
            <a:r>
              <a:rPr lang="en-US" b="0" dirty="0" smtClean="0"/>
              <a:t>new third </a:t>
            </a:r>
            <a:r>
              <a:rPr lang="en-US" b="0" dirty="0"/>
              <a:t>p</a:t>
            </a:r>
            <a:r>
              <a:rPr lang="en-US" b="0" dirty="0" smtClean="0"/>
              <a:t>lace</a:t>
            </a:r>
            <a:r>
              <a:rPr lang="en-US" b="0" dirty="0"/>
              <a:t>. </a:t>
            </a:r>
            <a:r>
              <a:rPr lang="en-US" b="0" i="1" dirty="0"/>
              <a:t>APLIS</a:t>
            </a:r>
            <a:r>
              <a:rPr lang="en-US" b="0" dirty="0"/>
              <a:t>, 145-152.</a:t>
            </a:r>
          </a:p>
          <a:p>
            <a:r>
              <a:rPr lang="en-US" b="0" dirty="0"/>
              <a:t>Pierce, W. (1997). </a:t>
            </a:r>
            <a:r>
              <a:rPr lang="en-US" b="0" dirty="0" smtClean="0"/>
              <a:t>Espresso </a:t>
            </a:r>
            <a:r>
              <a:rPr lang="en-US" b="0" dirty="0"/>
              <a:t>and </a:t>
            </a:r>
            <a:r>
              <a:rPr lang="en-US" b="0" dirty="0" smtClean="0"/>
              <a:t>ambiance</a:t>
            </a:r>
            <a:r>
              <a:rPr lang="en-US" b="0" dirty="0"/>
              <a:t>: Library </a:t>
            </a:r>
            <a:r>
              <a:rPr lang="en-US" b="0" dirty="0" smtClean="0"/>
              <a:t>cafes</a:t>
            </a:r>
            <a:r>
              <a:rPr lang="en-US" b="0" dirty="0"/>
              <a:t>. </a:t>
            </a:r>
            <a:r>
              <a:rPr lang="en-US" b="0" i="1" dirty="0"/>
              <a:t>APLIS</a:t>
            </a:r>
            <a:r>
              <a:rPr lang="en-US" b="0" dirty="0"/>
              <a:t>, 100-103.</a:t>
            </a:r>
          </a:p>
          <a:p>
            <a:r>
              <a:rPr lang="en-US" b="0" dirty="0"/>
              <a:t>Price, W. (2009). The </a:t>
            </a:r>
            <a:r>
              <a:rPr lang="en-US" b="0" dirty="0" smtClean="0"/>
              <a:t>story </a:t>
            </a:r>
            <a:r>
              <a:rPr lang="en-US" b="0" dirty="0"/>
              <a:t>of the H.O.M.E. </a:t>
            </a:r>
            <a:r>
              <a:rPr lang="en-US" b="0" dirty="0" smtClean="0"/>
              <a:t>page </a:t>
            </a:r>
            <a:r>
              <a:rPr lang="en-US" b="0" dirty="0"/>
              <a:t>c</a:t>
            </a:r>
            <a:r>
              <a:rPr lang="en-US" b="0" dirty="0" smtClean="0"/>
              <a:t>afe</a:t>
            </a:r>
            <a:r>
              <a:rPr lang="en-US" b="0" dirty="0"/>
              <a:t>. </a:t>
            </a:r>
            <a:r>
              <a:rPr lang="en-US" b="0" i="1" dirty="0"/>
              <a:t>Public Libraries</a:t>
            </a:r>
            <a:r>
              <a:rPr lang="en-US" b="0" dirty="0"/>
              <a:t>, 32-34.</a:t>
            </a:r>
          </a:p>
          <a:p>
            <a:r>
              <a:rPr lang="en-US" b="0" dirty="0"/>
              <a:t>Reese, N. (1999). Cafe </a:t>
            </a:r>
            <a:r>
              <a:rPr lang="en-US" b="0" dirty="0" smtClean="0"/>
              <a:t>service </a:t>
            </a:r>
            <a:r>
              <a:rPr lang="en-US" b="0" dirty="0"/>
              <a:t>in </a:t>
            </a:r>
            <a:r>
              <a:rPr lang="en-US" b="0" dirty="0" smtClean="0"/>
              <a:t>public </a:t>
            </a:r>
            <a:r>
              <a:rPr lang="en-US" b="0" dirty="0"/>
              <a:t>l</a:t>
            </a:r>
            <a:r>
              <a:rPr lang="en-US" b="0" dirty="0" smtClean="0"/>
              <a:t>ibraries</a:t>
            </a:r>
            <a:r>
              <a:rPr lang="en-US" b="0" dirty="0"/>
              <a:t>. </a:t>
            </a:r>
            <a:r>
              <a:rPr lang="en-US" b="0" i="1" dirty="0"/>
              <a:t>Public Libraries</a:t>
            </a:r>
            <a:r>
              <a:rPr lang="en-US" b="0" dirty="0"/>
              <a:t>, 176-178.</a:t>
            </a:r>
          </a:p>
          <a:p>
            <a:r>
              <a:rPr lang="en-US" b="0" dirty="0"/>
              <a:t>Wise, M. (2005). Books, </a:t>
            </a:r>
            <a:r>
              <a:rPr lang="en-US" b="0" dirty="0" smtClean="0"/>
              <a:t>hot </a:t>
            </a:r>
            <a:r>
              <a:rPr lang="en-US" b="0" dirty="0"/>
              <a:t>c</a:t>
            </a:r>
            <a:r>
              <a:rPr lang="en-US" b="0" dirty="0" smtClean="0"/>
              <a:t>offee </a:t>
            </a:r>
            <a:r>
              <a:rPr lang="en-US" b="0" dirty="0"/>
              <a:t>and a </a:t>
            </a:r>
            <a:r>
              <a:rPr lang="en-US" b="0" dirty="0" smtClean="0"/>
              <a:t>comfortable </a:t>
            </a:r>
            <a:r>
              <a:rPr lang="en-US" b="0" dirty="0"/>
              <a:t>c</a:t>
            </a:r>
            <a:r>
              <a:rPr lang="en-US" b="0" dirty="0" smtClean="0"/>
              <a:t>hair</a:t>
            </a:r>
            <a:r>
              <a:rPr lang="en-US" b="0" dirty="0"/>
              <a:t>. </a:t>
            </a:r>
            <a:r>
              <a:rPr lang="en-US" b="0" i="1" dirty="0" err="1"/>
              <a:t>Alki</a:t>
            </a:r>
            <a:r>
              <a:rPr lang="en-US" b="0" dirty="0"/>
              <a:t>, 11-12.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7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47" y="381000"/>
            <a:ext cx="5791200" cy="838518"/>
          </a:xfrm>
        </p:spPr>
        <p:txBody>
          <a:bodyPr/>
          <a:lstStyle/>
          <a:p>
            <a:pPr algn="l"/>
            <a:r>
              <a:rPr lang="en-US" dirty="0" smtClean="0">
                <a:latin typeface="Gungsuh" pitchFamily="18" charset="-127"/>
                <a:ea typeface="Gungsuh" pitchFamily="18" charset="-127"/>
              </a:rPr>
              <a:t>Overview</a:t>
            </a:r>
            <a:endParaRPr lang="en-US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4373563"/>
          </a:xfrm>
        </p:spPr>
        <p:txBody>
          <a:bodyPr>
            <a:normAutofit fontScale="92500" lnSpcReduction="20000"/>
          </a:bodyPr>
          <a:lstStyle/>
          <a:p>
            <a:r>
              <a:rPr lang="en-US" sz="2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Study Introduction</a:t>
            </a:r>
          </a:p>
          <a:p>
            <a:endParaRPr lang="en-US" sz="2200" b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Review of the Literature</a:t>
            </a:r>
          </a:p>
          <a:p>
            <a:endParaRPr lang="en-US" sz="2200" b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Method</a:t>
            </a:r>
          </a:p>
          <a:p>
            <a:endParaRPr lang="en-US" sz="2200" b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Results</a:t>
            </a:r>
          </a:p>
          <a:p>
            <a:endParaRPr lang="en-US" sz="2200" b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Discussion and Recommendations</a:t>
            </a:r>
          </a:p>
          <a:p>
            <a:endParaRPr lang="en-US" sz="2200" b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2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Q&amp;A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6334125"/>
            <a:ext cx="5143500" cy="523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443" y="381000"/>
            <a:ext cx="5791200" cy="838518"/>
          </a:xfrm>
        </p:spPr>
        <p:txBody>
          <a:bodyPr/>
          <a:lstStyle/>
          <a:p>
            <a:pPr algn="l"/>
            <a:r>
              <a:rPr lang="en-US" sz="3600" dirty="0">
                <a:latin typeface="Gungsuh" pitchFamily="18" charset="-127"/>
                <a:ea typeface="Gungsuh" pitchFamily="18" charset="-127"/>
              </a:rPr>
              <a:t>I</a:t>
            </a:r>
            <a:r>
              <a:rPr lang="en-US" sz="3600" dirty="0" smtClean="0">
                <a:latin typeface="Gungsuh" pitchFamily="18" charset="-127"/>
                <a:ea typeface="Gungsuh" pitchFamily="18" charset="-127"/>
              </a:rPr>
              <a:t>ntroduction</a:t>
            </a:r>
            <a:endParaRPr lang="en-US" sz="36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Are the goals of the café well aligned with the goals of the organization and user?</a:t>
            </a:r>
          </a:p>
          <a:p>
            <a:pPr>
              <a:buNone/>
            </a:pPr>
            <a:endParaRPr lang="en-US" b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Who currently uses the café and for what purposes?</a:t>
            </a:r>
          </a:p>
          <a:p>
            <a:pPr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How can the café become more profitable?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74857"/>
            <a:ext cx="5143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" y="381000"/>
            <a:ext cx="5791200" cy="68611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Gungsuh" pitchFamily="18" charset="-127"/>
                <a:ea typeface="Gungsuh" pitchFamily="18" charset="-127"/>
              </a:rPr>
              <a:t>Review of Literature</a:t>
            </a:r>
            <a:endParaRPr lang="en-US" sz="36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4983163"/>
          </a:xfrm>
        </p:spPr>
        <p:txBody>
          <a:bodyPr/>
          <a:lstStyle/>
          <a:p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Options</a:t>
            </a:r>
          </a:p>
          <a:p>
            <a:endParaRPr lang="en-US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“A public library must be very clear as to why it wants to offer a service and whether it expects a profit.” (Reese, 1999)</a:t>
            </a:r>
          </a:p>
          <a:p>
            <a:endParaRPr lang="en-US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Traditional café, coffee cart, coffee stand, restaurant or vending machines? (</a:t>
            </a:r>
            <a:r>
              <a:rPr lang="en-US" b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Gerding</a:t>
            </a:r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2006)</a:t>
            </a:r>
          </a:p>
          <a:p>
            <a:endParaRPr lang="en-US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Unless a staff member has a background in food service, outsourcing the café usually appears the best option. (Reese, 1999)</a:t>
            </a:r>
            <a:endParaRPr lang="en-US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74857"/>
            <a:ext cx="5143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18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5791200" cy="762318"/>
          </a:xfrm>
        </p:spPr>
        <p:txBody>
          <a:bodyPr>
            <a:normAutofit/>
          </a:bodyPr>
          <a:lstStyle/>
          <a:p>
            <a:r>
              <a:rPr lang="en-US" dirty="0">
                <a:latin typeface="Gungsuh" pitchFamily="18" charset="-127"/>
                <a:ea typeface="Gungsuh" pitchFamily="18" charset="-127"/>
              </a:rPr>
              <a:t>Review of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4983163"/>
          </a:xfrm>
        </p:spPr>
        <p:txBody>
          <a:bodyPr/>
          <a:lstStyle/>
          <a:p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 Service or Profit?</a:t>
            </a:r>
          </a:p>
          <a:p>
            <a:endParaRPr lang="en-US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Many libraries “mentioned they were more interested in selling ambience, a sense of place and community, than making money.” (</a:t>
            </a:r>
            <a:r>
              <a:rPr lang="en-US" b="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G</a:t>
            </a:r>
            <a:r>
              <a:rPr lang="en-US" b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erding</a:t>
            </a:r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2006)</a:t>
            </a:r>
          </a:p>
          <a:p>
            <a:endParaRPr lang="en-US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Seattle Public Library hosts a coffee cart staffed by a job-training organization providing jobs for homeless and disenfranchised people. (Wise, 2005)</a:t>
            </a:r>
          </a:p>
          <a:p>
            <a:endParaRPr lang="en-US" b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Philadelphia Free Library collaborates with Project H.O.M.E., who provide on-the-job-training for formerly homeless people. (Price, 2009)</a:t>
            </a:r>
            <a:endParaRPr lang="en-US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74857"/>
            <a:ext cx="5143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64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14" y="228600"/>
            <a:ext cx="5791200" cy="686118"/>
          </a:xfrm>
        </p:spPr>
        <p:txBody>
          <a:bodyPr/>
          <a:lstStyle/>
          <a:p>
            <a:r>
              <a:rPr lang="en-US" dirty="0">
                <a:latin typeface="Gungsuh" pitchFamily="18" charset="-127"/>
                <a:ea typeface="Gungsuh" pitchFamily="18" charset="-127"/>
              </a:rPr>
              <a:t>Review of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5135563"/>
          </a:xfrm>
        </p:spPr>
        <p:txBody>
          <a:bodyPr/>
          <a:lstStyle/>
          <a:p>
            <a:r>
              <a:rPr lang="en-US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Marketing</a:t>
            </a:r>
          </a:p>
          <a:p>
            <a:endParaRPr lang="en-US" sz="2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Large, consumer bookstores can be considered libraries biggest competitors. (Dempsey, 2010)</a:t>
            </a:r>
          </a:p>
          <a:p>
            <a:endParaRPr lang="en-US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Libraries must brand and market themselves within their communities in order to compete with chains. (Harris, 2007)</a:t>
            </a:r>
          </a:p>
          <a:p>
            <a:endParaRPr lang="en-US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Re-envisioning the design/image of a library café (Pierce, 1997) and creating a logo for the sale of branded items can generate a lot of interest. (Dempsey, 2010)</a:t>
            </a:r>
            <a:endParaRPr lang="en-US" b="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11596"/>
            <a:ext cx="5143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16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14" y="32657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Gungsuh" pitchFamily="18" charset="-127"/>
                <a:ea typeface="Gungsuh" pitchFamily="18" charset="-127"/>
              </a:rPr>
              <a:t>Method</a:t>
            </a:r>
            <a:endParaRPr lang="en-US" sz="36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990600"/>
            <a:ext cx="9144000" cy="5410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Administrator interviews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focused upon current budget issues, changes in café/shop vision, current/past business models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Observations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focused upon café and bookshop patrons’ behaviors, overall atmosphere, customer service and transactions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Observational interviews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focused upon user perceptions of café services, purposes of use, frequency and duration of use, and overall satisfaction.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8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Online survey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patrons rated the efficiency, effectiveness, and satisfaction of café goods and services.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7924"/>
            <a:ext cx="5143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22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latin typeface="Gungsuh" pitchFamily="18" charset="-127"/>
                <a:ea typeface="Gungsuh" pitchFamily="18" charset="-127"/>
              </a:rPr>
              <a:t>Results: </a:t>
            </a:r>
            <a:br>
              <a:rPr lang="en-US" sz="3600" dirty="0" smtClean="0">
                <a:latin typeface="Gungsuh" pitchFamily="18" charset="-127"/>
                <a:ea typeface="Gungsuh" pitchFamily="18" charset="-127"/>
              </a:rPr>
            </a:br>
            <a:r>
              <a:rPr lang="en-US" sz="3600" dirty="0" smtClean="0">
                <a:latin typeface="Gungsuh" pitchFamily="18" charset="-127"/>
                <a:ea typeface="Gungsuh" pitchFamily="18" charset="-127"/>
              </a:rPr>
              <a:t>Administrator Interviews</a:t>
            </a:r>
            <a:endParaRPr lang="en-US" sz="3600" dirty="0">
              <a:latin typeface="Gungsuh" pitchFamily="18" charset="-127"/>
              <a:ea typeface="Gungsuh" pitchFamily="18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3" y="1267505"/>
            <a:ext cx="9127067" cy="5334000"/>
          </a:xfrm>
        </p:spPr>
        <p:txBody>
          <a:bodyPr>
            <a:normAutofit/>
          </a:bodyPr>
          <a:lstStyle/>
          <a:p>
            <a:r>
              <a:rPr lang="en-US" sz="2400" b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Are the goals of the café well aligned with the goals of the organization and user?</a:t>
            </a:r>
          </a:p>
          <a:p>
            <a:pPr marL="0" indent="0">
              <a:buNone/>
            </a:pP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Literature reviewed suggests that many libraries show a greater degree of profit when cafes are run by an outside source or the Friends of the Library </a:t>
            </a:r>
          </a:p>
          <a:p>
            <a:pPr lvl="1"/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buNone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Administrator interviews suggested a disconnect between the vision of the library and the profit motives of the Friends of the Library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" y="6334125"/>
            <a:ext cx="5143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5791200" cy="762318"/>
          </a:xfrm>
        </p:spPr>
        <p:txBody>
          <a:bodyPr/>
          <a:lstStyle/>
          <a:p>
            <a:pPr algn="l"/>
            <a:r>
              <a:rPr lang="en-US" dirty="0">
                <a:latin typeface="Gungsuh" pitchFamily="18" charset="-127"/>
              </a:rPr>
              <a:t>Observations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4683962"/>
              </p:ext>
            </p:extLst>
          </p:nvPr>
        </p:nvGraphicFramePr>
        <p:xfrm>
          <a:off x="381000" y="1600200"/>
          <a:ext cx="8305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0EEBD-9342-482D-B6CB-A4870D37F3F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143000"/>
            <a:ext cx="822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Who currently uses the café and for what purposes?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4125"/>
            <a:ext cx="51435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346</TotalTime>
  <Words>987</Words>
  <Application>Microsoft Office PowerPoint</Application>
  <PresentationFormat>On-screen Show (4:3)</PresentationFormat>
  <Paragraphs>195</Paragraphs>
  <Slides>18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Essential</vt:lpstr>
      <vt:lpstr>For Service or Profit:  A Case Study of a Public Library Café </vt:lpstr>
      <vt:lpstr>Overview</vt:lpstr>
      <vt:lpstr>Introduction</vt:lpstr>
      <vt:lpstr>Review of Literature</vt:lpstr>
      <vt:lpstr>Review of Literature</vt:lpstr>
      <vt:lpstr>Review of Literature</vt:lpstr>
      <vt:lpstr>Method</vt:lpstr>
      <vt:lpstr>Results:  Administrator Interviews</vt:lpstr>
      <vt:lpstr>Observations</vt:lpstr>
      <vt:lpstr>Observations</vt:lpstr>
      <vt:lpstr>Observations</vt:lpstr>
      <vt:lpstr>  Observations         Average customer stayed for no more than 10 minutes.</vt:lpstr>
      <vt:lpstr>Clear Vision</vt:lpstr>
      <vt:lpstr>Service Model</vt:lpstr>
      <vt:lpstr>Profit Model – Barnes &amp; Nobles bookstore model</vt:lpstr>
      <vt:lpstr>Recommendations. Each plan should include:</vt:lpstr>
      <vt:lpstr>Winds of Change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Service  or Profit A Case Study of  a Library Café</dc:title>
  <dc:creator>Barry Bell</dc:creator>
  <cp:lastModifiedBy>SOE</cp:lastModifiedBy>
  <cp:revision>91</cp:revision>
  <dcterms:created xsi:type="dcterms:W3CDTF">2011-09-27T22:35:17Z</dcterms:created>
  <dcterms:modified xsi:type="dcterms:W3CDTF">2011-10-11T15:35:57Z</dcterms:modified>
</cp:coreProperties>
</file>