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charts/chart2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6"/>
  </p:notes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5" r:id="rId14"/>
    <p:sldId id="287" r:id="rId15"/>
    <p:sldId id="261" r:id="rId16"/>
    <p:sldId id="260" r:id="rId17"/>
    <p:sldId id="282" r:id="rId18"/>
    <p:sldId id="283" r:id="rId19"/>
    <p:sldId id="284" r:id="rId20"/>
    <p:sldId id="272" r:id="rId21"/>
    <p:sldId id="267" r:id="rId22"/>
    <p:sldId id="286" r:id="rId23"/>
    <p:sldId id="288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84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ow%20Family%20Computer\Desktop\SLM%20Self-Efficacy\Preself-efficac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ow%20Family%20Computer\Desktop\SLM%20Self-Efficacy\BP\PrePost%20Self-Efficacy%20and%20Social%20Information%20Sca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Master!$B$1</c:f>
              <c:strCache>
                <c:ptCount val="1"/>
                <c:pt idx="0">
                  <c:v>Please rate your overall quality of communication with others:</c:v>
                </c:pt>
              </c:strCache>
            </c:strRef>
          </c:tx>
          <c:invertIfNegative val="0"/>
          <c:cat>
            <c:strRef>
              <c:f>Master!$A$2:$A$8</c:f>
              <c:strCache>
                <c:ptCount val="7"/>
                <c:pt idx="0">
                  <c:v>In general</c:v>
                </c:pt>
                <c:pt idx="1">
                  <c:v>With peers</c:v>
                </c:pt>
                <c:pt idx="2">
                  <c:v>With subordinates</c:v>
                </c:pt>
                <c:pt idx="3">
                  <c:v>With school leaders</c:v>
                </c:pt>
                <c:pt idx="4">
                  <c:v>With teachers</c:v>
                </c:pt>
                <c:pt idx="5">
                  <c:v>With students</c:v>
                </c:pt>
                <c:pt idx="6">
                  <c:v>With parents</c:v>
                </c:pt>
              </c:strCache>
            </c:strRef>
          </c:cat>
          <c:val>
            <c:numRef>
              <c:f>Master!$B$2:$B$8</c:f>
              <c:numCache>
                <c:formatCode>0.00</c:formatCode>
                <c:ptCount val="7"/>
                <c:pt idx="0">
                  <c:v>5.5</c:v>
                </c:pt>
                <c:pt idx="1">
                  <c:v>5.75</c:v>
                </c:pt>
                <c:pt idx="2">
                  <c:v>5.25</c:v>
                </c:pt>
                <c:pt idx="3">
                  <c:v>5.75</c:v>
                </c:pt>
                <c:pt idx="4">
                  <c:v>5</c:v>
                </c:pt>
                <c:pt idx="5">
                  <c:v>5.75</c:v>
                </c:pt>
                <c:pt idx="6">
                  <c:v>2</c:v>
                </c:pt>
              </c:numCache>
            </c:numRef>
          </c:val>
        </c:ser>
        <c:ser>
          <c:idx val="1"/>
          <c:order val="1"/>
          <c:tx>
            <c:strRef>
              <c:f>Master!$C$1</c:f>
              <c:strCache>
                <c:ptCount val="1"/>
                <c:pt idx="0">
                  <c:v>Please rate overall how satisfied you think people are with the job you are doing</c:v>
                </c:pt>
              </c:strCache>
            </c:strRef>
          </c:tx>
          <c:invertIfNegative val="0"/>
          <c:cat>
            <c:strRef>
              <c:f>Master!$A$2:$A$8</c:f>
              <c:strCache>
                <c:ptCount val="7"/>
                <c:pt idx="0">
                  <c:v>In general</c:v>
                </c:pt>
                <c:pt idx="1">
                  <c:v>With peers</c:v>
                </c:pt>
                <c:pt idx="2">
                  <c:v>With subordinates</c:v>
                </c:pt>
                <c:pt idx="3">
                  <c:v>With school leaders</c:v>
                </c:pt>
                <c:pt idx="4">
                  <c:v>With teachers</c:v>
                </c:pt>
                <c:pt idx="5">
                  <c:v>With students</c:v>
                </c:pt>
                <c:pt idx="6">
                  <c:v>With parents</c:v>
                </c:pt>
              </c:strCache>
            </c:strRef>
          </c:cat>
          <c:val>
            <c:numRef>
              <c:f>Master!$C$2:$C$8</c:f>
              <c:numCache>
                <c:formatCode>0.00</c:formatCode>
                <c:ptCount val="7"/>
                <c:pt idx="0">
                  <c:v>5</c:v>
                </c:pt>
                <c:pt idx="1">
                  <c:v>5.75</c:v>
                </c:pt>
                <c:pt idx="2">
                  <c:v>5.25</c:v>
                </c:pt>
                <c:pt idx="3">
                  <c:v>5.5</c:v>
                </c:pt>
                <c:pt idx="4">
                  <c:v>5.25</c:v>
                </c:pt>
                <c:pt idx="5">
                  <c:v>5.5</c:v>
                </c:pt>
                <c:pt idx="6">
                  <c:v>5</c:v>
                </c:pt>
              </c:numCache>
            </c:numRef>
          </c:val>
        </c:ser>
        <c:ser>
          <c:idx val="2"/>
          <c:order val="2"/>
          <c:tx>
            <c:strRef>
              <c:f>Master!$D$1</c:f>
              <c:strCache>
                <c:ptCount val="1"/>
                <c:pt idx="0">
                  <c:v>Please rate overall how well people understand what you do in your job:</c:v>
                </c:pt>
              </c:strCache>
            </c:strRef>
          </c:tx>
          <c:invertIfNegative val="0"/>
          <c:cat>
            <c:strRef>
              <c:f>Master!$A$2:$A$8</c:f>
              <c:strCache>
                <c:ptCount val="7"/>
                <c:pt idx="0">
                  <c:v>In general</c:v>
                </c:pt>
                <c:pt idx="1">
                  <c:v>With peers</c:v>
                </c:pt>
                <c:pt idx="2">
                  <c:v>With subordinates</c:v>
                </c:pt>
                <c:pt idx="3">
                  <c:v>With school leaders</c:v>
                </c:pt>
                <c:pt idx="4">
                  <c:v>With teachers</c:v>
                </c:pt>
                <c:pt idx="5">
                  <c:v>With students</c:v>
                </c:pt>
                <c:pt idx="6">
                  <c:v>With parents</c:v>
                </c:pt>
              </c:strCache>
            </c:strRef>
          </c:cat>
          <c:val>
            <c:numRef>
              <c:f>Master!$D$2:$D$8</c:f>
              <c:numCache>
                <c:formatCode>0.00</c:formatCode>
                <c:ptCount val="7"/>
                <c:pt idx="0">
                  <c:v>3.5</c:v>
                </c:pt>
                <c:pt idx="1">
                  <c:v>5.5</c:v>
                </c:pt>
                <c:pt idx="2">
                  <c:v>4.25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7481984"/>
        <c:axId val="177483776"/>
        <c:axId val="0"/>
      </c:bar3DChart>
      <c:catAx>
        <c:axId val="177481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77483776"/>
        <c:crosses val="autoZero"/>
        <c:auto val="1"/>
        <c:lblAlgn val="ctr"/>
        <c:lblOffset val="100"/>
        <c:noMultiLvlLbl val="0"/>
      </c:catAx>
      <c:valAx>
        <c:axId val="177483776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77481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Sheet1!$AR$3</c:f>
              <c:strCache>
                <c:ptCount val="1"/>
                <c:pt idx="0">
                  <c:v>Pre</c:v>
                </c:pt>
              </c:strCache>
            </c:strRef>
          </c:tx>
          <c:invertIfNegative val="0"/>
          <c:cat>
            <c:multiLvlStrRef>
              <c:f>Sheet1!$AS$1:$AZ$2</c:f>
              <c:multiLvlStrCache>
                <c:ptCount val="8"/>
                <c:lvl>
                  <c:pt idx="0">
                    <c:v>1. I will be able to achieve most of the goals that I have set for myself.</c:v>
                  </c:pt>
                  <c:pt idx="1">
                    <c:v>2. When facing difficult tasks, I am certain that I will accomplish them.</c:v>
                  </c:pt>
                  <c:pt idx="2">
                    <c:v>3. In general, I think that I can obtain outcomes that are important to me.</c:v>
                  </c:pt>
                  <c:pt idx="3">
                    <c:v>4. I believe I can succeed at most any endeavor to which I set my mind.</c:v>
                  </c:pt>
                  <c:pt idx="4">
                    <c:v>5. I will be able to successfully overcome many challenges.</c:v>
                  </c:pt>
                  <c:pt idx="5">
                    <c:v>6. I am confident that I can perform effectively on many different tasks.</c:v>
                  </c:pt>
                  <c:pt idx="6">
                    <c:v>7. Compared to other people, I can do most tasks very well.</c:v>
                  </c:pt>
                  <c:pt idx="7">
                    <c:v>8. Even when things are tough, I can perform quite well.</c:v>
                  </c:pt>
                </c:lvl>
                <c:lvl>
                  <c:pt idx="0">
                    <c:v>Please rate your overall confidence in the following:</c:v>
                  </c:pt>
                </c:lvl>
              </c:multiLvlStrCache>
            </c:multiLvlStrRef>
          </c:cat>
          <c:val>
            <c:numRef>
              <c:f>Sheet1!$AS$3:$AZ$3</c:f>
              <c:numCache>
                <c:formatCode>General</c:formatCode>
                <c:ptCount val="8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4</c:v>
                </c:pt>
                <c:pt idx="5">
                  <c:v>7</c:v>
                </c:pt>
                <c:pt idx="6">
                  <c:v>7</c:v>
                </c:pt>
                <c:pt idx="7">
                  <c:v>5</c:v>
                </c:pt>
              </c:numCache>
            </c:numRef>
          </c:val>
        </c:ser>
        <c:ser>
          <c:idx val="1"/>
          <c:order val="1"/>
          <c:tx>
            <c:strRef>
              <c:f>Sheet1!$AR$4</c:f>
              <c:strCache>
                <c:ptCount val="1"/>
                <c:pt idx="0">
                  <c:v>Post</c:v>
                </c:pt>
              </c:strCache>
            </c:strRef>
          </c:tx>
          <c:invertIfNegative val="0"/>
          <c:cat>
            <c:multiLvlStrRef>
              <c:f>Sheet1!$AS$1:$AZ$2</c:f>
              <c:multiLvlStrCache>
                <c:ptCount val="8"/>
                <c:lvl>
                  <c:pt idx="0">
                    <c:v>1. I will be able to achieve most of the goals that I have set for myself.</c:v>
                  </c:pt>
                  <c:pt idx="1">
                    <c:v>2. When facing difficult tasks, I am certain that I will accomplish them.</c:v>
                  </c:pt>
                  <c:pt idx="2">
                    <c:v>3. In general, I think that I can obtain outcomes that are important to me.</c:v>
                  </c:pt>
                  <c:pt idx="3">
                    <c:v>4. I believe I can succeed at most any endeavor to which I set my mind.</c:v>
                  </c:pt>
                  <c:pt idx="4">
                    <c:v>5. I will be able to successfully overcome many challenges.</c:v>
                  </c:pt>
                  <c:pt idx="5">
                    <c:v>6. I am confident that I can perform effectively on many different tasks.</c:v>
                  </c:pt>
                  <c:pt idx="6">
                    <c:v>7. Compared to other people, I can do most tasks very well.</c:v>
                  </c:pt>
                  <c:pt idx="7">
                    <c:v>8. Even when things are tough, I can perform quite well.</c:v>
                  </c:pt>
                </c:lvl>
                <c:lvl>
                  <c:pt idx="0">
                    <c:v>Please rate your overall confidence in the following:</c:v>
                  </c:pt>
                </c:lvl>
              </c:multiLvlStrCache>
            </c:multiLvlStrRef>
          </c:cat>
          <c:val>
            <c:numRef>
              <c:f>Sheet1!$AS$4:$AZ$4</c:f>
              <c:numCache>
                <c:formatCode>General</c:formatCode>
                <c:ptCount val="8"/>
                <c:pt idx="0">
                  <c:v>7</c:v>
                </c:pt>
                <c:pt idx="1">
                  <c:v>6</c:v>
                </c:pt>
                <c:pt idx="2">
                  <c:v>6</c:v>
                </c:pt>
                <c:pt idx="3">
                  <c:v>7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511040"/>
        <c:axId val="177213824"/>
      </c:barChart>
      <c:catAx>
        <c:axId val="177511040"/>
        <c:scaling>
          <c:orientation val="minMax"/>
        </c:scaling>
        <c:delete val="0"/>
        <c:axPos val="b"/>
        <c:majorTickMark val="out"/>
        <c:minorTickMark val="none"/>
        <c:tickLblPos val="nextTo"/>
        <c:crossAx val="177213824"/>
        <c:crosses val="autoZero"/>
        <c:auto val="1"/>
        <c:lblAlgn val="ctr"/>
        <c:lblOffset val="100"/>
        <c:noMultiLvlLbl val="0"/>
      </c:catAx>
      <c:valAx>
        <c:axId val="177213824"/>
        <c:scaling>
          <c:orientation val="minMax"/>
          <c:max val="7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75110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AFA85-1645-41B5-98ED-A4330D296FC1}" type="datetimeFigureOut">
              <a:rPr lang="en-US" smtClean="0"/>
              <a:t>10/10/2011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1AD1F-4DDB-4BAF-9F4F-33A5A41BB1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6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996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257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69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663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875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975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19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47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424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10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42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7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Stephanie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630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60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33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293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Anthony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24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01AD1F-4DDB-4BAF-9F4F-33A5A41BB1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8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B23AB-2AD0-47EE-8A02-7209181F5B4A}" type="datetime1">
              <a:rPr lang="en-US" smtClean="0"/>
              <a:t>10/10/2011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65A4F-44D7-4FD3-A405-46F6AA002381}" type="datetime1">
              <a:rPr lang="en-US" smtClean="0"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C0439-23B3-41B1-9BA9-F77A8CE40ABF}" type="datetime1">
              <a:rPr lang="en-US" smtClean="0"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820D3-EA57-4A9C-AAA7-9A99AA1227A2}" type="datetime1">
              <a:rPr lang="en-US" smtClean="0"/>
              <a:t>10/10/2011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D6693-88A2-4901-A152-32F6C14488C1}" type="slidenum">
              <a:rPr lang="en-US" smtClean="0"/>
              <a:pPr/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7FEE-7D0F-4056-BDD0-9E467B091DF0}" type="datetime1">
              <a:rPr lang="en-US" smtClean="0"/>
              <a:t>10/10/2011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CEFF3-A960-4286-9DAF-E83E7FF5EF03}" type="datetime1">
              <a:rPr lang="en-US" smtClean="0"/>
              <a:t>10/10/2011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804F396-E1C2-4011-B1E3-BD34407631EB}" type="datetime1">
              <a:rPr lang="en-US" smtClean="0"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1EA2C-13AE-41BB-9E65-E34E0AA05E49}" type="datetime1">
              <a:rPr lang="en-US" smtClean="0"/>
              <a:t>10/10/2011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5BCF-AFB7-4F93-B6FA-F98FC7322821}" type="datetime1">
              <a:rPr lang="en-US" smtClean="0"/>
              <a:t>10/10/2011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 of 23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C3D96-667E-491F-9C0A-9396404DF3FE}" type="datetime1">
              <a:rPr lang="en-US" smtClean="0"/>
              <a:t>10/10/2011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5B43-ECBC-412A-8008-C7CCC67D528C}" type="datetime1">
              <a:rPr lang="en-US" smtClean="0"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9E26373-BF95-40B5-8BD3-6BD61F816AD3}" type="datetime1">
              <a:rPr lang="en-US" smtClean="0"/>
              <a:t>10/10/2011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439FCBD-5031-490B-9194-AE81BD6D6186}" type="datetime1">
              <a:rPr lang="en-US" smtClean="0"/>
              <a:t>10/10/2011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mich.edu/nonprofit/Guide/guide7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veymonkey.com/MySurvey_SettingsTitle.aspx?sm=MZ407I451rxkLPZbogK2iK0GPwIUgls534iCm2vW6Qg=&amp;TB_iframe=true&amp;height=200&amp;width=40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urveymonkey.com/MySurvey_SettingsTitle.aspx?sm=MZ407I451rxkLPZbogK2iK0GPwIUgls534iCm2vW6Qg=&amp;TB_iframe=true&amp;height=200&amp;width=40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Anthony Chow, Ph.D.</a:t>
            </a:r>
          </a:p>
          <a:p>
            <a:r>
              <a:rPr lang="en-US" dirty="0" smtClean="0"/>
              <a:t>Amy </a:t>
            </a:r>
            <a:r>
              <a:rPr lang="en-US" dirty="0" err="1" smtClean="0"/>
              <a:t>Figley</a:t>
            </a:r>
            <a:r>
              <a:rPr lang="en-US" dirty="0" smtClean="0"/>
              <a:t>, MLIS candidate</a:t>
            </a:r>
          </a:p>
          <a:p>
            <a:r>
              <a:rPr lang="en-US" dirty="0" smtClean="0"/>
              <a:t>Stephanie Sells, MLIS candidate</a:t>
            </a:r>
          </a:p>
          <a:p>
            <a:r>
              <a:rPr lang="en-US" dirty="0" smtClean="0"/>
              <a:t>--</a:t>
            </a:r>
          </a:p>
          <a:p>
            <a:r>
              <a:rPr lang="en-US" dirty="0" smtClean="0"/>
              <a:t>Sara </a:t>
            </a:r>
            <a:r>
              <a:rPr lang="en-US" dirty="0" err="1" smtClean="0"/>
              <a:t>ralph</a:t>
            </a:r>
            <a:endParaRPr lang="en-US" dirty="0" smtClean="0"/>
          </a:p>
          <a:p>
            <a:r>
              <a:rPr lang="en-US" dirty="0" smtClean="0"/>
              <a:t>Michelle </a:t>
            </a:r>
            <a:r>
              <a:rPr lang="en-US" dirty="0" err="1" smtClean="0"/>
              <a:t>Miliken</a:t>
            </a:r>
            <a:endParaRPr lang="en-US" dirty="0" smtClean="0"/>
          </a:p>
          <a:p>
            <a:r>
              <a:rPr lang="en-US" dirty="0" smtClean="0"/>
              <a:t>Patricia Stringer</a:t>
            </a:r>
          </a:p>
          <a:p>
            <a:r>
              <a:rPr lang="en-US" b="0" dirty="0" smtClean="0"/>
              <a:t>Brenda </a:t>
            </a:r>
            <a:r>
              <a:rPr lang="en-US" b="0" dirty="0" err="1" smtClean="0"/>
              <a:t>Phetteplace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Library Strategic Planning</a:t>
            </a:r>
            <a:br>
              <a:rPr lang="en-US" dirty="0" smtClean="0"/>
            </a:br>
            <a:r>
              <a:rPr lang="en-US" dirty="0" smtClean="0"/>
              <a:t>A Panel Discussion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"/>
            <a:ext cx="8229600" cy="21859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en-US" sz="3200" dirty="0" smtClean="0"/>
              <a:t>Closing the gap: </a:t>
            </a:r>
          </a:p>
          <a:p>
            <a:pPr algn="ctr" eaLnBrk="1" hangingPunct="1">
              <a:buFontTx/>
              <a:buNone/>
            </a:pPr>
            <a:r>
              <a:rPr lang="en-US" sz="3200" dirty="0" smtClean="0"/>
              <a:t>#1 Align library goals with stakeholders</a:t>
            </a:r>
          </a:p>
        </p:txBody>
      </p:sp>
      <p:pic>
        <p:nvPicPr>
          <p:cNvPr id="50178" name="Picture 2" descr="http://www.huffingtonpost.com/theblog/archive/house%20of%20car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362200"/>
            <a:ext cx="2353096" cy="3267076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8B9D6693-88A2-4901-A152-32F6C14488C1}" type="slidenum">
              <a:rPr lang="en-US" smtClean="0"/>
              <a:pPr/>
              <a:t>10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255838"/>
            <a:ext cx="8229600" cy="1401762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How do you ensure your goals are in line with your stakeholders?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951"/>
            <a:ext cx="8042275" cy="806450"/>
          </a:xfrm>
        </p:spPr>
        <p:txBody>
          <a:bodyPr/>
          <a:lstStyle/>
          <a:p>
            <a:r>
              <a:rPr lang="en-US" dirty="0" smtClean="0"/>
              <a:t>Things you can do….</a:t>
            </a:r>
            <a:endParaRPr 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09600" y="1676400"/>
            <a:ext cx="8042275" cy="4648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9250" marR="0" lvl="0" indent="-349250" algn="l" defTabSz="914400" rtl="0" eaLnBrk="1" fontAlgn="base" latinLnBrk="0" hangingPunct="1">
              <a:lnSpc>
                <a:spcPct val="70000"/>
              </a:lnSpc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ＭＳ Ｐゴシック" pitchFamily="-106" charset="-128"/>
                <a:cs typeface="ＭＳ Ｐゴシック" pitchFamily="-106" charset="-128"/>
              </a:rPr>
              <a:t>Develop a strategic plan with 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ＭＳ Ｐゴシック" pitchFamily="-106" charset="-128"/>
                <a:cs typeface="ＭＳ Ｐゴシック" pitchFamily="-106" charset="-128"/>
              </a:rPr>
              <a:t> few strategic goals for the year:</a:t>
            </a:r>
          </a:p>
          <a:p>
            <a:pPr marL="806450" lvl="1" indent="-349250">
              <a:lnSpc>
                <a:spcPct val="7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itchFamily="-106" charset="2"/>
              <a:buChar char=""/>
            </a:pPr>
            <a:r>
              <a:rPr lang="en-US" sz="2800" dirty="0" smtClean="0">
                <a:solidFill>
                  <a:srgbClr val="595959"/>
                </a:solidFill>
                <a:latin typeface="+mn-lt"/>
                <a:cs typeface="ＭＳ Ｐゴシック" pitchFamily="-106" charset="-128"/>
              </a:rPr>
              <a:t>Involve school stakeholders – students, administration, teachers, and parents.</a:t>
            </a:r>
          </a:p>
          <a:p>
            <a:pPr marL="806450" lvl="1" indent="-349250">
              <a:lnSpc>
                <a:spcPct val="7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itchFamily="-106" charset="2"/>
              <a:buChar char=""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+mn-lt"/>
                <a:ea typeface="ＭＳ Ｐゴシック" pitchFamily="-106" charset="-128"/>
                <a:cs typeface="ＭＳ Ｐゴシック" pitchFamily="-106" charset="-128"/>
              </a:rPr>
              <a:t>Ask, “how can I help you achieve your goals? Build on existing goals students, teachers, and administrators already have.</a:t>
            </a:r>
          </a:p>
          <a:p>
            <a:pPr marL="806450" lvl="1" indent="-349250">
              <a:lnSpc>
                <a:spcPct val="7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itchFamily="-106" charset="2"/>
              <a:buChar char=""/>
            </a:pPr>
            <a:r>
              <a:rPr lang="en-US" sz="2800" dirty="0" smtClean="0">
                <a:solidFill>
                  <a:srgbClr val="595959"/>
                </a:solidFill>
                <a:latin typeface="+mn-lt"/>
                <a:cs typeface="ＭＳ Ｐゴシック" pitchFamily="-106" charset="-128"/>
              </a:rPr>
              <a:t>Add some of your own!</a:t>
            </a:r>
          </a:p>
          <a:p>
            <a:pPr marL="806450" lvl="1" indent="-349250">
              <a:lnSpc>
                <a:spcPct val="7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itchFamily="-106" charset="2"/>
              <a:buChar char=""/>
            </a:pPr>
            <a:r>
              <a:rPr lang="en-US" sz="2800" dirty="0" smtClean="0">
                <a:solidFill>
                  <a:srgbClr val="595959"/>
                </a:solidFill>
                <a:latin typeface="+mn-lt"/>
                <a:cs typeface="ＭＳ Ｐゴシック" pitchFamily="-106" charset="-128"/>
              </a:rPr>
              <a:t>Identify “best practices” as resources you seek</a:t>
            </a:r>
          </a:p>
          <a:p>
            <a:pPr marL="806450" lvl="1" indent="-349250">
              <a:lnSpc>
                <a:spcPct val="7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itchFamily="-106" charset="2"/>
              <a:buChar char=""/>
            </a:pPr>
            <a:r>
              <a:rPr lang="en-US" sz="2800" dirty="0" smtClean="0">
                <a:solidFill>
                  <a:srgbClr val="595959"/>
                </a:solidFill>
                <a:latin typeface="+mn-lt"/>
                <a:cs typeface="ＭＳ Ｐゴシック" pitchFamily="-106" charset="-128"/>
                <a:hlinkClick r:id="rId3"/>
              </a:rPr>
              <a:t>Developing a strategic plan </a:t>
            </a:r>
            <a:r>
              <a:rPr lang="en-US" sz="2800" dirty="0" smtClean="0">
                <a:solidFill>
                  <a:srgbClr val="595959"/>
                </a:solidFill>
                <a:latin typeface="+mn-lt"/>
                <a:cs typeface="ＭＳ Ｐゴシック" pitchFamily="-106" charset="-128"/>
              </a:rPr>
              <a:t>(</a:t>
            </a:r>
            <a:r>
              <a:rPr lang="en-US" sz="2800" dirty="0" err="1" smtClean="0">
                <a:solidFill>
                  <a:srgbClr val="595959"/>
                </a:solidFill>
                <a:latin typeface="+mn-lt"/>
                <a:cs typeface="ＭＳ Ｐゴシック" pitchFamily="-106" charset="-128"/>
              </a:rPr>
              <a:t>Lyddon</a:t>
            </a:r>
            <a:r>
              <a:rPr lang="en-US" sz="2800" dirty="0" smtClean="0">
                <a:solidFill>
                  <a:srgbClr val="595959"/>
                </a:solidFill>
                <a:latin typeface="+mn-lt"/>
                <a:cs typeface="ＭＳ Ｐゴシック" pitchFamily="-106" charset="-128"/>
              </a:rPr>
              <a:t>, 1999)</a:t>
            </a:r>
          </a:p>
          <a:p>
            <a:pPr marL="349250" indent="-349250">
              <a:lnSpc>
                <a:spcPct val="70000"/>
              </a:lnSpc>
              <a:spcBef>
                <a:spcPts val="2000"/>
              </a:spcBef>
              <a:buClr>
                <a:srgbClr val="6FB7D7"/>
              </a:buClr>
              <a:buSzPct val="110000"/>
              <a:buFont typeface="Wingdings 2" pitchFamily="-106" charset="2"/>
              <a:buChar char=""/>
            </a:pP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n-lt"/>
              <a:ea typeface="ＭＳ Ｐゴシック" pitchFamily="-106" charset="-128"/>
              <a:cs typeface="ＭＳ Ｐゴシック" pitchFamily="-106" charset="-128"/>
            </a:endParaRPr>
          </a:p>
          <a:p>
            <a:pPr marL="349250" marR="0" lvl="0" indent="-349250" algn="l" defTabSz="914400" rtl="0" eaLnBrk="1" fontAlgn="base" latinLnBrk="0" hangingPunct="1">
              <a:lnSpc>
                <a:spcPct val="70000"/>
              </a:lnSpc>
              <a:spcBef>
                <a:spcPts val="200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+mn-lt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12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Plans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</a:p>
          <a:p>
            <a:r>
              <a:rPr lang="en-US" dirty="0" smtClean="0"/>
              <a:t>Mission</a:t>
            </a:r>
          </a:p>
          <a:p>
            <a:r>
              <a:rPr lang="en-US" dirty="0" smtClean="0"/>
              <a:t>Core Values</a:t>
            </a:r>
          </a:p>
          <a:p>
            <a:r>
              <a:rPr lang="en-US" dirty="0" smtClean="0"/>
              <a:t>Core Competencies</a:t>
            </a:r>
          </a:p>
          <a:p>
            <a:r>
              <a:rPr lang="en-US" dirty="0" smtClean="0"/>
              <a:t>Goals &amp; Objectives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13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0"/>
            <a:ext cx="8534400" cy="758952"/>
          </a:xfrm>
        </p:spPr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14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– 12 Questions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304801" y="1600200"/>
          <a:ext cx="8610599" cy="4602162"/>
        </p:xfrm>
        <a:graphic>
          <a:graphicData uri="http://schemas.openxmlformats.org/drawingml/2006/table">
            <a:tbl>
              <a:tblPr/>
              <a:tblGrid>
                <a:gridCol w="1083851"/>
                <a:gridCol w="4214979"/>
                <a:gridCol w="1144065"/>
                <a:gridCol w="963424"/>
                <a:gridCol w="1204280"/>
              </a:tblGrid>
              <a:tr h="200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Question #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Question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Pre Avg.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Post Avg.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Difference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This last year, I have had the opportunity at work to learn and grow.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6.3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-1.3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0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I know what is expected of me at work.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There is someone at work who encourages my development.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0.0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At work, I have the opportunity to do what I do best everyday.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-0.3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I have the materials and equipment I need to do my work well.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4.0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-1.0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The mission/purpose of my school makes me feel my job is important.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4.5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-0.5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My co-workers are committed to doing quality work.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4.5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1.0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My supervisor or someone at work seems to care about me as a person.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4.0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6.5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2.5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In the last seven days, I have received recognition or praise for doing good work.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-0.8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200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I have a best friend at work.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-0.8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</a:tr>
              <a:tr h="40018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In the last six months, someone at work has talked to me about my progress.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4.5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0.8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latin typeface="Microsoft Sans Serif"/>
                        </a:rPr>
                        <a:t>At work, my opinions seem to count.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3.3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5.0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923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latin typeface="Microsoft Sans Serif"/>
                        </a:rPr>
                        <a:t>1.8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200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4.6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FFFFFF"/>
                          </a:solidFill>
                          <a:latin typeface="Microsoft Sans Serif"/>
                        </a:rPr>
                        <a:t>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FFFFFF"/>
                          </a:solidFill>
                          <a:latin typeface="Microsoft Sans Serif"/>
                        </a:rPr>
                        <a:t>0.1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620000" y="3962400"/>
            <a:ext cx="1371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0" y="5105400"/>
            <a:ext cx="13716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15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Four case studies (the past six months)</a:t>
            </a:r>
          </a:p>
          <a:p>
            <a:pPr lvl="1"/>
            <a:r>
              <a:rPr lang="en-US" dirty="0" smtClean="0"/>
              <a:t>Two elementary schools</a:t>
            </a:r>
          </a:p>
          <a:p>
            <a:pPr lvl="1"/>
            <a:r>
              <a:rPr lang="en-US" dirty="0" smtClean="0"/>
              <a:t>One middle school</a:t>
            </a:r>
          </a:p>
          <a:p>
            <a:pPr lvl="1"/>
            <a:r>
              <a:rPr lang="en-US" dirty="0" smtClean="0"/>
              <a:t>One high school</a:t>
            </a:r>
          </a:p>
          <a:p>
            <a:r>
              <a:rPr lang="en-US" dirty="0" smtClean="0"/>
              <a:t>Each were asked to:</a:t>
            </a:r>
          </a:p>
          <a:p>
            <a:pPr lvl="1"/>
            <a:r>
              <a:rPr lang="en-US" dirty="0" smtClean="0"/>
              <a:t>Ideal vision</a:t>
            </a:r>
          </a:p>
          <a:p>
            <a:pPr lvl="1"/>
            <a:r>
              <a:rPr lang="en-US" dirty="0" smtClean="0"/>
              <a:t>Needs assessment</a:t>
            </a:r>
          </a:p>
          <a:p>
            <a:pPr lvl="2"/>
            <a:r>
              <a:rPr lang="en-US" dirty="0" smtClean="0"/>
              <a:t>Teacher satisfaction, Parent satisfaction,</a:t>
            </a:r>
          </a:p>
          <a:p>
            <a:pPr lvl="2"/>
            <a:r>
              <a:rPr lang="en-US" b="1" dirty="0" smtClean="0">
                <a:hlinkClick r:id="rId3" tooltip="Edit this survey title"/>
              </a:rPr>
              <a:t>School Librarian Job Self-Efficacy and Social Information Scale</a:t>
            </a:r>
            <a:endParaRPr lang="en-US" dirty="0" smtClean="0"/>
          </a:p>
          <a:p>
            <a:pPr lvl="1"/>
            <a:r>
              <a:rPr lang="en-US" dirty="0" smtClean="0"/>
              <a:t>Advisory committee</a:t>
            </a:r>
          </a:p>
          <a:p>
            <a:pPr lvl="1"/>
            <a:r>
              <a:rPr lang="en-US" dirty="0" smtClean="0"/>
              <a:t>Strategic 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16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95258165"/>
              </p:ext>
            </p:extLst>
          </p:nvPr>
        </p:nvGraphicFramePr>
        <p:xfrm>
          <a:off x="381000" y="2057400"/>
          <a:ext cx="8458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en-US" b="1" dirty="0" smtClean="0">
                <a:hlinkClick r:id="rId4" tooltip="Edit this survey title"/>
              </a:rPr>
              <a:t>School Librarian Job Self-Efficacy and Social Information Scale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Results (3) – Pretest summary of all four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17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417952"/>
              </p:ext>
            </p:extLst>
          </p:nvPr>
        </p:nvGraphicFramePr>
        <p:xfrm>
          <a:off x="381000" y="2133600"/>
          <a:ext cx="85344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Self-efficacy and confidence is flowering!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18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Scale Composite Scores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262915"/>
              </p:ext>
            </p:extLst>
          </p:nvPr>
        </p:nvGraphicFramePr>
        <p:xfrm>
          <a:off x="609600" y="1828800"/>
          <a:ext cx="8381998" cy="4549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0634"/>
                <a:gridCol w="1327841"/>
                <a:gridCol w="1327841"/>
                <a:gridCol w="1327841"/>
                <a:gridCol w="1327841"/>
              </a:tblGrid>
              <a:tr h="93670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SL1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 smtClean="0">
                          <a:effectLst/>
                        </a:rPr>
                        <a:t>SL2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36703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Pre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Post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Pre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Post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9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SESIS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9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Teacher Satisfaction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5.33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r>
                        <a:rPr lang="en-US" sz="2400" u="none" strike="noStrike" dirty="0" smtClean="0">
                          <a:effectLst/>
                        </a:rPr>
                        <a:t>?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5.19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r>
                        <a:rPr lang="en-US" sz="2400" u="none" strike="noStrike" dirty="0" smtClean="0">
                          <a:effectLst/>
                        </a:rPr>
                        <a:t>?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8920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 Questions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19</a:t>
            </a:fld>
            <a:r>
              <a:rPr lang="en-US" smtClean="0"/>
              <a:t> of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12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Literature Review</a:t>
            </a:r>
          </a:p>
          <a:p>
            <a:r>
              <a:rPr lang="en-US" dirty="0" smtClean="0"/>
              <a:t>Method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Panel Discussion</a:t>
            </a:r>
          </a:p>
          <a:p>
            <a:r>
              <a:rPr lang="en-US" dirty="0" smtClean="0"/>
              <a:t>Discussion and Conclusions</a:t>
            </a:r>
          </a:p>
          <a:p>
            <a:r>
              <a:rPr lang="en-US" dirty="0" smtClean="0"/>
              <a:t>Would you like to be involved?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2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was your experience with the strategic planning process?</a:t>
            </a:r>
          </a:p>
          <a:p>
            <a:r>
              <a:rPr lang="en-US" dirty="0" smtClean="0"/>
              <a:t>What impact do you feel it has had on:</a:t>
            </a:r>
          </a:p>
          <a:p>
            <a:pPr lvl="1"/>
            <a:r>
              <a:rPr lang="en-US" dirty="0" smtClean="0"/>
              <a:t>Confidence</a:t>
            </a:r>
          </a:p>
          <a:p>
            <a:pPr lvl="1"/>
            <a:r>
              <a:rPr lang="en-US" dirty="0" smtClean="0"/>
              <a:t>Relationships with major stakeholders</a:t>
            </a:r>
          </a:p>
          <a:p>
            <a:pPr lvl="1"/>
            <a:r>
              <a:rPr lang="en-US" dirty="0" smtClean="0"/>
              <a:t>School library in general (resources, perceptions, etc.)</a:t>
            </a:r>
          </a:p>
          <a:p>
            <a:r>
              <a:rPr lang="en-US" dirty="0" smtClean="0"/>
              <a:t>Thoughts and recommendations to other school librarians?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20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Strategic planning is an affirmative way to focus on the future and build a collaborative vision</a:t>
            </a:r>
          </a:p>
          <a:p>
            <a:r>
              <a:rPr lang="en-US" dirty="0" smtClean="0"/>
              <a:t>The path is not easy – remember forming, storming, </a:t>
            </a:r>
            <a:r>
              <a:rPr lang="en-US" dirty="0" err="1" smtClean="0"/>
              <a:t>norming</a:t>
            </a:r>
            <a:r>
              <a:rPr lang="en-US" dirty="0" smtClean="0"/>
              <a:t>, and performing!</a:t>
            </a:r>
          </a:p>
          <a:p>
            <a:r>
              <a:rPr lang="en-US" dirty="0" smtClean="0"/>
              <a:t>True “quality” always takes enormous and consistent amounts of work and effort</a:t>
            </a:r>
          </a:p>
          <a:p>
            <a:r>
              <a:rPr lang="en-US" dirty="0" smtClean="0"/>
              <a:t>“Don’t get mad, take action!”</a:t>
            </a:r>
          </a:p>
          <a:p>
            <a:r>
              <a:rPr lang="en-US" dirty="0" smtClean="0"/>
              <a:t>My book </a:t>
            </a:r>
            <a:r>
              <a:rPr lang="en-US" i="1" dirty="0" smtClean="0"/>
              <a:t>Library Technology and User Services </a:t>
            </a:r>
            <a:r>
              <a:rPr lang="en-US" dirty="0" smtClean="0"/>
              <a:t>(Chow &amp; </a:t>
            </a:r>
            <a:r>
              <a:rPr lang="en-US" dirty="0" err="1" smtClean="0"/>
              <a:t>Bucknall</a:t>
            </a:r>
            <a:r>
              <a:rPr lang="en-US" dirty="0" smtClean="0"/>
              <a:t>, 2011) addresses all of this within the context of technology usage and national trends….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21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828800"/>
            <a:ext cx="8610599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would be happy to:</a:t>
            </a:r>
          </a:p>
          <a:p>
            <a:pPr lvl="1"/>
            <a:r>
              <a:rPr lang="en-US" dirty="0" smtClean="0"/>
              <a:t>Provide you with our online strategic planning instrument</a:t>
            </a:r>
          </a:p>
          <a:p>
            <a:pPr lvl="2"/>
            <a:r>
              <a:rPr lang="en-US" dirty="0" smtClean="0"/>
              <a:t>Email support if needed</a:t>
            </a:r>
          </a:p>
          <a:p>
            <a:pPr lvl="1"/>
            <a:r>
              <a:rPr lang="en-US" dirty="0" smtClean="0"/>
              <a:t>Provide you access to the self-efficacy and social information diagnostic scale</a:t>
            </a:r>
          </a:p>
          <a:p>
            <a:r>
              <a:rPr lang="en-US" dirty="0" smtClean="0"/>
              <a:t>Just leave me your name and email address and we will be in touch with you</a:t>
            </a:r>
          </a:p>
          <a:p>
            <a:pPr lvl="1"/>
            <a:r>
              <a:rPr lang="en-US" dirty="0" smtClean="0"/>
              <a:t>I just want your data (completely anonymous and confidential) to help refine and validate the instruments so they are truly effective and worthwhile….</a:t>
            </a:r>
          </a:p>
          <a:p>
            <a:r>
              <a:rPr lang="en-US" dirty="0" smtClean="0"/>
              <a:t>The slides will be available at anthonyschow.wordpress.com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you interested?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22</a:t>
            </a:fld>
            <a:r>
              <a:rPr lang="en-US" smtClean="0"/>
              <a:t> of 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1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200400"/>
            <a:ext cx="8534400" cy="758952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23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7500" lnSpcReduction="20000"/>
          </a:bodyPr>
          <a:lstStyle/>
          <a:p>
            <a:fld id="{B6F15528-21DE-4FAA-801E-634DDDAF4B2B}" type="slidenum">
              <a:rPr lang="en-US" smtClean="0"/>
              <a:pPr/>
              <a:t>24</a:t>
            </a:fld>
            <a:r>
              <a:rPr lang="en-US" smtClean="0"/>
              <a:t> of 23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/>
              <a:t>Chow, A., </a:t>
            </a:r>
            <a:r>
              <a:rPr lang="en-US" sz="1400" dirty="0" err="1"/>
              <a:t>Mui</a:t>
            </a:r>
            <a:r>
              <a:rPr lang="en-US" sz="1400" dirty="0"/>
              <a:t>, Z, &amp; Gavin, R. (2008, October). </a:t>
            </a:r>
            <a:r>
              <a:rPr lang="en-US" sz="1400" i="1" dirty="0"/>
              <a:t>Quality Media Centers, Quality </a:t>
            </a:r>
            <a:r>
              <a:rPr lang="en-US" sz="1400" i="1" dirty="0" smtClean="0">
                <a:solidFill>
                  <a:schemeClr val="tx1"/>
                </a:solidFill>
              </a:rPr>
              <a:t>Schools </a:t>
            </a:r>
            <a:r>
              <a:rPr lang="en-US" sz="1400" i="1" dirty="0">
                <a:solidFill>
                  <a:schemeClr val="tx1"/>
                </a:solidFill>
              </a:rPr>
              <a:t>- is there really </a:t>
            </a:r>
            <a:r>
              <a:rPr lang="en-US" sz="1400" i="1" dirty="0">
                <a:solidFill>
                  <a:schemeClr val="tx1"/>
                </a:solidFill>
              </a:rPr>
              <a:t>a </a:t>
            </a:r>
            <a:endParaRPr lang="en-US" sz="1400" i="1" dirty="0" smtClean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r>
              <a:rPr lang="en-US" sz="1400" i="1" dirty="0">
                <a:solidFill>
                  <a:schemeClr val="tx1"/>
                </a:solidFill>
              </a:rPr>
              <a:t>connection</a:t>
            </a:r>
            <a:r>
              <a:rPr lang="en-US" sz="1400" i="1" dirty="0">
                <a:solidFill>
                  <a:schemeClr val="tx1"/>
                </a:solidFill>
              </a:rPr>
              <a:t>?</a:t>
            </a:r>
            <a:r>
              <a:rPr lang="en-US" sz="1400" dirty="0">
                <a:solidFill>
                  <a:schemeClr val="tx1"/>
                </a:solidFill>
              </a:rPr>
              <a:t> Paper presented at the North Carolina School Library Media Association Conference.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err="1"/>
              <a:t>Hartzell</a:t>
            </a:r>
            <a:r>
              <a:rPr lang="en-US" sz="1400" dirty="0"/>
              <a:t>, G. (1997). The invisible school librarian. </a:t>
            </a:r>
            <a:r>
              <a:rPr lang="en-US" sz="1400" i="1" dirty="0"/>
              <a:t>School </a:t>
            </a:r>
            <a:r>
              <a:rPr lang="en-US" sz="1400" i="1" dirty="0" smtClean="0">
                <a:solidFill>
                  <a:schemeClr val="tx1"/>
                </a:solidFill>
              </a:rPr>
              <a:t>Librarian </a:t>
            </a:r>
            <a:r>
              <a:rPr lang="en-US" sz="1400" i="1" dirty="0">
                <a:solidFill>
                  <a:schemeClr val="tx1"/>
                </a:solidFill>
              </a:rPr>
              <a:t>Journal</a:t>
            </a:r>
            <a:r>
              <a:rPr lang="en-US" sz="1400" dirty="0">
                <a:solidFill>
                  <a:schemeClr val="tx1"/>
                </a:solidFill>
              </a:rPr>
              <a:t>, 43, </a:t>
            </a:r>
            <a:r>
              <a:rPr lang="en-US" sz="1400" dirty="0" smtClean="0">
                <a:solidFill>
                  <a:schemeClr val="tx1"/>
                </a:solidFill>
              </a:rPr>
              <a:t>24-29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err="1"/>
              <a:t>Hartzell</a:t>
            </a:r>
            <a:r>
              <a:rPr lang="en-US" sz="1400" dirty="0"/>
              <a:t>, G .(</a:t>
            </a:r>
            <a:r>
              <a:rPr lang="en-US" sz="1400" dirty="0"/>
              <a:t>2002). </a:t>
            </a:r>
            <a:r>
              <a:rPr lang="en-US" sz="1400" dirty="0"/>
              <a:t>Why should principals support </a:t>
            </a:r>
            <a:r>
              <a:rPr lang="en-US" sz="1400" dirty="0" smtClean="0">
                <a:solidFill>
                  <a:schemeClr val="tx1"/>
                </a:solidFill>
              </a:rPr>
              <a:t>school </a:t>
            </a:r>
            <a:r>
              <a:rPr lang="en-US" sz="1400" dirty="0">
                <a:solidFill>
                  <a:schemeClr val="tx1"/>
                </a:solidFill>
              </a:rPr>
              <a:t>libraries? </a:t>
            </a:r>
            <a:r>
              <a:rPr lang="en-US" sz="1400" i="1" dirty="0">
                <a:solidFill>
                  <a:schemeClr val="tx1"/>
                </a:solidFill>
              </a:rPr>
              <a:t>ERIC </a:t>
            </a:r>
            <a:r>
              <a:rPr lang="en-US" sz="1400" i="1" dirty="0" smtClean="0">
                <a:solidFill>
                  <a:schemeClr val="tx1"/>
                </a:solidFill>
              </a:rPr>
              <a:t>Clearinghouse </a:t>
            </a:r>
            <a:r>
              <a:rPr lang="en-US" sz="1400" i="1" dirty="0">
                <a:solidFill>
                  <a:schemeClr val="tx1"/>
                </a:solidFill>
              </a:rPr>
              <a:t>in Information </a:t>
            </a:r>
            <a:endParaRPr lang="en-US" sz="1400" i="1" dirty="0" smtClean="0">
              <a:solidFill>
                <a:schemeClr val="tx1"/>
              </a:solidFill>
            </a:endParaRPr>
          </a:p>
          <a:p>
            <a:pPr marL="274320" lvl="1" indent="0">
              <a:lnSpc>
                <a:spcPct val="90000"/>
              </a:lnSpc>
              <a:buNone/>
            </a:pPr>
            <a:r>
              <a:rPr lang="en-US" sz="1400" i="1" dirty="0">
                <a:solidFill>
                  <a:schemeClr val="tx1"/>
                </a:solidFill>
              </a:rPr>
              <a:t>and </a:t>
            </a:r>
            <a:r>
              <a:rPr lang="en-US" sz="1400" i="1" dirty="0">
                <a:solidFill>
                  <a:schemeClr val="tx1"/>
                </a:solidFill>
              </a:rPr>
              <a:t>Technology </a:t>
            </a:r>
            <a:r>
              <a:rPr lang="en-US" sz="1400" dirty="0">
                <a:solidFill>
                  <a:schemeClr val="tx1"/>
                </a:solidFill>
              </a:rPr>
              <a:t>(ED 470034).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Kaufman</a:t>
            </a:r>
            <a:r>
              <a:rPr lang="en-US" sz="1400" dirty="0"/>
              <a:t>, </a:t>
            </a:r>
            <a:r>
              <a:rPr lang="en-US" sz="1400" dirty="0" smtClean="0"/>
              <a:t>2000.</a:t>
            </a:r>
            <a:endParaRPr lang="en-US" sz="1400" dirty="0"/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Lau, D. (2002). What does your boss think about you? </a:t>
            </a:r>
            <a:r>
              <a:rPr lang="en-US" sz="1400" i="1" dirty="0"/>
              <a:t>School </a:t>
            </a:r>
            <a:r>
              <a:rPr lang="en-US" sz="1400" i="1" dirty="0"/>
              <a:t>Library Journal</a:t>
            </a:r>
            <a:r>
              <a:rPr lang="en-US" sz="1400" dirty="0"/>
              <a:t>, 48(9), 52- 55. </a:t>
            </a:r>
            <a:endParaRPr lang="en-US" sz="1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err="1" smtClean="0"/>
              <a:t>Lyddon</a:t>
            </a:r>
            <a:r>
              <a:rPr lang="en-US" sz="1400" dirty="0"/>
              <a:t>, </a:t>
            </a:r>
            <a:r>
              <a:rPr lang="en-US" sz="1400" dirty="0" smtClean="0">
                <a:solidFill>
                  <a:schemeClr val="tx1"/>
                </a:solidFill>
              </a:rPr>
              <a:t>1999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Roberson, T.J., </a:t>
            </a:r>
            <a:r>
              <a:rPr lang="en-US" sz="1400" dirty="0" err="1"/>
              <a:t>Applin</a:t>
            </a:r>
            <a:r>
              <a:rPr lang="en-US" sz="1400" dirty="0"/>
              <a:t>, M.B., &amp; </a:t>
            </a:r>
            <a:r>
              <a:rPr lang="en-US" sz="1400" dirty="0" err="1"/>
              <a:t>Schweinle</a:t>
            </a:r>
            <a:r>
              <a:rPr lang="en-US" sz="1400" dirty="0"/>
              <a:t>, W. (2005). </a:t>
            </a:r>
            <a:r>
              <a:rPr lang="en-US" sz="1400" dirty="0"/>
              <a:t>School </a:t>
            </a:r>
            <a:r>
              <a:rPr lang="en-US" sz="1400" dirty="0" smtClean="0">
                <a:solidFill>
                  <a:schemeClr val="tx1"/>
                </a:solidFill>
              </a:rPr>
              <a:t>libraries</a:t>
            </a:r>
            <a:r>
              <a:rPr lang="en-US" sz="1400" dirty="0">
                <a:solidFill>
                  <a:schemeClr val="tx1"/>
                </a:solidFill>
              </a:rPr>
              <a:t>’ impact upon student achievement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274320" lvl="1" indent="0">
              <a:lnSpc>
                <a:spcPct val="90000"/>
              </a:lnSpc>
              <a:buNone/>
            </a:pPr>
            <a:r>
              <a:rPr lang="en-US" sz="1400" dirty="0">
                <a:solidFill>
                  <a:schemeClr val="tx1"/>
                </a:solidFill>
              </a:rPr>
              <a:t>and </a:t>
            </a:r>
            <a:r>
              <a:rPr lang="en-US" sz="1400" dirty="0">
                <a:solidFill>
                  <a:schemeClr val="tx1"/>
                </a:solidFill>
              </a:rPr>
              <a:t>school professionals’ attitudes that influence use of school library programs. </a:t>
            </a:r>
            <a:r>
              <a:rPr lang="en-US" sz="1400" i="1" dirty="0">
                <a:solidFill>
                  <a:schemeClr val="tx1"/>
                </a:solidFill>
              </a:rPr>
              <a:t>Research for Educational Reform</a:t>
            </a:r>
            <a:r>
              <a:rPr lang="en-US" sz="1400" dirty="0">
                <a:solidFill>
                  <a:schemeClr val="tx1"/>
                </a:solidFill>
              </a:rPr>
              <a:t>, 10(1), 45-52.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err="1"/>
              <a:t>Veltze</a:t>
            </a:r>
            <a:r>
              <a:rPr lang="en-US" sz="1400" dirty="0"/>
              <a:t>, L. (1992). School library media program information in the </a:t>
            </a:r>
            <a:r>
              <a:rPr lang="en-US" sz="1400" dirty="0" err="1"/>
              <a:t>principalship</a:t>
            </a:r>
            <a:r>
              <a:rPr lang="en-US" sz="1400" dirty="0"/>
              <a:t> preparation program. </a:t>
            </a:r>
            <a:endParaRPr lang="en-US" sz="1400" dirty="0" smtClean="0"/>
          </a:p>
          <a:p>
            <a:pPr marL="274320" lvl="1" indent="0">
              <a:lnSpc>
                <a:spcPct val="90000"/>
              </a:lnSpc>
              <a:buNone/>
            </a:pPr>
            <a:r>
              <a:rPr lang="en-US" sz="1400" i="1" dirty="0">
                <a:solidFill>
                  <a:schemeClr val="tx1"/>
                </a:solidFill>
              </a:rPr>
              <a:t>School </a:t>
            </a:r>
            <a:r>
              <a:rPr lang="en-US" sz="1400" i="1" dirty="0">
                <a:solidFill>
                  <a:schemeClr val="tx1"/>
                </a:solidFill>
              </a:rPr>
              <a:t>Library Media Annual</a:t>
            </a:r>
            <a:r>
              <a:rPr lang="en-US" sz="1400" dirty="0">
                <a:solidFill>
                  <a:schemeClr val="tx1"/>
                </a:solidFill>
              </a:rPr>
              <a:t>, 10, 129-34. </a:t>
            </a:r>
            <a:endParaRPr lang="en-US" sz="1400" dirty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 err="1" smtClean="0"/>
              <a:t>Tuckman</a:t>
            </a:r>
            <a:r>
              <a:rPr lang="en-US" sz="1400" dirty="0"/>
              <a:t>, B. &amp; Jensen, M.A. (1977). </a:t>
            </a:r>
            <a:r>
              <a:rPr lang="en-US" sz="1400" dirty="0"/>
              <a:t>Stages of Small-Group Development </a:t>
            </a:r>
            <a:r>
              <a:rPr lang="en-US" sz="1400" dirty="0" smtClean="0"/>
              <a:t>Revisited</a:t>
            </a:r>
            <a:r>
              <a:rPr lang="en-US" sz="1400" dirty="0"/>
              <a:t>. </a:t>
            </a:r>
            <a:r>
              <a:rPr lang="en-US" sz="1400" i="1" dirty="0"/>
              <a:t>Group </a:t>
            </a:r>
            <a:r>
              <a:rPr lang="en-US" sz="1400" i="1" dirty="0"/>
              <a:t>&amp; </a:t>
            </a:r>
            <a:endParaRPr lang="en-US" sz="1400" i="1" dirty="0" smtClean="0"/>
          </a:p>
          <a:p>
            <a:pPr marL="274320" lvl="1" indent="0">
              <a:lnSpc>
                <a:spcPct val="90000"/>
              </a:lnSpc>
              <a:buNone/>
            </a:pPr>
            <a:r>
              <a:rPr lang="en-US" sz="1400" i="1" dirty="0">
                <a:solidFill>
                  <a:schemeClr val="tx1"/>
                </a:solidFill>
              </a:rPr>
              <a:t>Organization Studies </a:t>
            </a:r>
            <a:r>
              <a:rPr lang="en-US" sz="1400" dirty="0">
                <a:solidFill>
                  <a:schemeClr val="tx1"/>
                </a:solidFill>
              </a:rPr>
              <a:t>(pre-1986) vol. 2 (4), pg. 419-427.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400" dirty="0"/>
              <a:t>Wilson, P. &amp; Blake, M. (1993). </a:t>
            </a:r>
            <a:r>
              <a:rPr lang="en-US" sz="1400" dirty="0"/>
              <a:t>A plan and a study for partnership. </a:t>
            </a:r>
            <a:r>
              <a:rPr lang="en-US" sz="1400" i="1" dirty="0" smtClean="0">
                <a:solidFill>
                  <a:schemeClr val="tx1"/>
                </a:solidFill>
              </a:rPr>
              <a:t>Emergency </a:t>
            </a:r>
            <a:r>
              <a:rPr lang="en-US" sz="1400" i="1" dirty="0">
                <a:solidFill>
                  <a:schemeClr val="tx1"/>
                </a:solidFill>
              </a:rPr>
              <a:t>Librarian</a:t>
            </a:r>
            <a:r>
              <a:rPr lang="en-US" sz="1400" dirty="0">
                <a:solidFill>
                  <a:schemeClr val="tx1"/>
                </a:solidFill>
              </a:rPr>
              <a:t>.21(1), 19-24. 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31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Idea formulated from last year’s NCSLMA</a:t>
            </a:r>
          </a:p>
          <a:p>
            <a:r>
              <a:rPr lang="en-US" dirty="0" smtClean="0"/>
              <a:t>What impact would strategic planning have on school libraries?</a:t>
            </a:r>
          </a:p>
          <a:p>
            <a:r>
              <a:rPr lang="en-US" dirty="0" smtClean="0"/>
              <a:t>Four volunteers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Gap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Many principals believe school libraries are important but </a:t>
            </a:r>
            <a:r>
              <a:rPr lang="en-US" sz="2600" b="1" dirty="0" smtClean="0"/>
              <a:t>do not see the direct link</a:t>
            </a:r>
            <a:r>
              <a:rPr lang="en-US" sz="2600" dirty="0" smtClean="0"/>
              <a:t> between libraries and student achievement (Lau, 2002).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Many principals </a:t>
            </a:r>
            <a:r>
              <a:rPr lang="en-US" sz="2600" b="1" dirty="0" smtClean="0"/>
              <a:t>do not make the connection</a:t>
            </a:r>
            <a:r>
              <a:rPr lang="en-US" sz="2600" dirty="0" smtClean="0"/>
              <a:t> between educational theory and the school library (</a:t>
            </a:r>
            <a:r>
              <a:rPr lang="en-US" sz="2600" dirty="0" err="1" smtClean="0"/>
              <a:t>Veltze</a:t>
            </a:r>
            <a:r>
              <a:rPr lang="en-US" sz="2600" dirty="0" smtClean="0"/>
              <a:t>, 1992).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dirty="0" smtClean="0"/>
              <a:t>Principals admit they need </a:t>
            </a:r>
            <a:r>
              <a:rPr lang="en-US" sz="2600" b="1" dirty="0" smtClean="0"/>
              <a:t>more information</a:t>
            </a:r>
            <a:r>
              <a:rPr lang="en-US" sz="2600" dirty="0" smtClean="0"/>
              <a:t> about school libraries in their educational leadership courses (Wilson and Blake, 1993).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951"/>
            <a:ext cx="8042275" cy="958850"/>
          </a:xfrm>
        </p:spPr>
        <p:txBody>
          <a:bodyPr/>
          <a:lstStyle/>
          <a:p>
            <a:pPr eaLnBrk="1" hangingPunct="1"/>
            <a:r>
              <a:rPr lang="en-US" dirty="0" smtClean="0"/>
              <a:t>Why the gap?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524000"/>
            <a:ext cx="8042275" cy="50292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200" b="1" dirty="0" smtClean="0"/>
              <a:t>Perceptions</a:t>
            </a:r>
            <a:r>
              <a:rPr lang="en-US" sz="3200" dirty="0" smtClean="0"/>
              <a:t> from previous school experiences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200" b="1" dirty="0" smtClean="0"/>
              <a:t>Lack of education</a:t>
            </a:r>
            <a:r>
              <a:rPr lang="en-US" sz="3200" dirty="0" smtClean="0"/>
              <a:t> in principal training programs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200" b="1" dirty="0" smtClean="0"/>
              <a:t>Isolation</a:t>
            </a:r>
            <a:r>
              <a:rPr lang="en-US" sz="3200" dirty="0" smtClean="0"/>
              <a:t> of school librarians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z="3200" b="1" dirty="0" smtClean="0"/>
              <a:t>Lack of communication</a:t>
            </a:r>
            <a:r>
              <a:rPr lang="en-US" sz="3200" dirty="0" smtClean="0"/>
              <a:t> between school librarian and principal</a:t>
            </a:r>
            <a:endParaRPr lang="en-US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1800" dirty="0" smtClean="0"/>
              <a:t> 	(</a:t>
            </a:r>
            <a:r>
              <a:rPr lang="en-US" sz="1800" dirty="0" err="1" smtClean="0"/>
              <a:t>Hartzell</a:t>
            </a:r>
            <a:r>
              <a:rPr lang="en-US" sz="1800" dirty="0" smtClean="0"/>
              <a:t>, 1997; </a:t>
            </a:r>
            <a:r>
              <a:rPr lang="en-US" sz="1800" dirty="0" err="1" smtClean="0"/>
              <a:t>Hartzell</a:t>
            </a:r>
            <a:r>
              <a:rPr lang="en-US" sz="1800" dirty="0" smtClean="0"/>
              <a:t>, 2002; Roberson, </a:t>
            </a:r>
            <a:r>
              <a:rPr lang="en-US" sz="1800" dirty="0" err="1" smtClean="0"/>
              <a:t>Applin</a:t>
            </a:r>
            <a:r>
              <a:rPr lang="en-US" sz="1800" dirty="0" smtClean="0"/>
              <a:t> and </a:t>
            </a:r>
            <a:r>
              <a:rPr lang="en-US" sz="1800" dirty="0" err="1" smtClean="0"/>
              <a:t>Schweinle</a:t>
            </a:r>
            <a:r>
              <a:rPr lang="en-US" sz="1800" dirty="0" smtClean="0"/>
              <a:t>, 2005)</a:t>
            </a:r>
          </a:p>
          <a:p>
            <a:pPr marL="609600" indent="-609600" eaLnBrk="1" hangingPunct="1">
              <a:lnSpc>
                <a:spcPct val="90000"/>
              </a:lnSpc>
              <a:buFont typeface="+mj-lt"/>
              <a:buAutoNum type="arabicPeriod" startAt="5"/>
            </a:pPr>
            <a:r>
              <a:rPr lang="en-US" sz="3200" b="1" dirty="0" smtClean="0"/>
              <a:t>Systemic problem, systemic solutions -lack of strategic alignment between school and library goals </a:t>
            </a:r>
            <a:r>
              <a:rPr lang="en-US" sz="1800" dirty="0" smtClean="0"/>
              <a:t>(Chow, </a:t>
            </a:r>
            <a:r>
              <a:rPr lang="en-US" sz="1800" dirty="0" err="1" smtClean="0"/>
              <a:t>Mui</a:t>
            </a:r>
            <a:r>
              <a:rPr lang="en-US" sz="1800" dirty="0" smtClean="0"/>
              <a:t>, &amp; Gavin, 2008)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8042275" cy="1336675"/>
          </a:xfrm>
        </p:spPr>
        <p:txBody>
          <a:bodyPr/>
          <a:lstStyle/>
          <a:p>
            <a:r>
              <a:rPr lang="en-US" dirty="0" smtClean="0"/>
              <a:t>Organizational Elements Model (Kaufman, 2000)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1600200"/>
            <a:ext cx="5791200" cy="4724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828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MACRO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657600" y="2133600"/>
            <a:ext cx="3810000" cy="3581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43400" y="2209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MICRO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943600" y="2514600"/>
            <a:ext cx="2971800" cy="2895600"/>
          </a:xfrm>
          <a:prstGeom prst="ellipse">
            <a:avLst/>
          </a:prstGeom>
          <a:solidFill>
            <a:schemeClr val="accent6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72200" y="2743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PROCESS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895600"/>
            <a:ext cx="2514601" cy="129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Student achievement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 success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038599" y="2590800"/>
            <a:ext cx="251460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106" charset="-128"/>
                <a:cs typeface="ＭＳ Ｐゴシック" pitchFamily="-106" charset="-128"/>
              </a:rPr>
              <a:t>Teachers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Students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106" charset="-128"/>
                <a:cs typeface="ＭＳ Ｐゴシック" pitchFamily="-106" charset="-128"/>
              </a:rPr>
              <a:t>Librarians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Principal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Library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Classrooms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Technology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172200" y="3276600"/>
            <a:ext cx="2895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ＭＳ Ｐゴシック" pitchFamily="-106" charset="-128"/>
                <a:cs typeface="ＭＳ Ｐゴシック" pitchFamily="-106" charset="-128"/>
              </a:rPr>
              <a:t>Classes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Fixed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Sched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.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Flexible </a:t>
            </a:r>
            <a:r>
              <a:rPr lang="en-US" sz="2400" dirty="0" err="1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Sched</a:t>
            </a: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.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r>
              <a:rPr lang="en-US" sz="2400" dirty="0" smtClean="0">
                <a:solidFill>
                  <a:schemeClr val="bg1"/>
                </a:solidFill>
                <a:latin typeface="+mn-lt"/>
                <a:cs typeface="ＭＳ Ｐゴシック" pitchFamily="-106" charset="-128"/>
              </a:rPr>
              <a:t>AR</a:t>
            </a:r>
          </a:p>
          <a:p>
            <a:pPr marL="349250" marR="0" lvl="0" indent="-3492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6FB7D7"/>
              </a:buClr>
              <a:buSzPct val="110000"/>
              <a:buFont typeface="Wingdings 2" pitchFamily="-106" charset="2"/>
              <a:buChar char=""/>
              <a:tabLst/>
              <a:defRPr/>
            </a:pPr>
            <a:endParaRPr lang="en-US" sz="2400" dirty="0" smtClean="0">
              <a:solidFill>
                <a:schemeClr val="bg1"/>
              </a:solidFill>
              <a:latin typeface="+mn-lt"/>
              <a:cs typeface="ＭＳ Ｐゴシック" pitchFamily="-106" charset="-128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10" grpId="0"/>
      <p:bldP spid="3" grpId="0" build="p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8042275" cy="1336675"/>
          </a:xfrm>
        </p:spPr>
        <p:txBody>
          <a:bodyPr/>
          <a:lstStyle/>
          <a:p>
            <a:r>
              <a:rPr lang="en-US" dirty="0" smtClean="0"/>
              <a:t>Organizational Elements Model (Kaufman, 2000)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1600200"/>
            <a:ext cx="5791200" cy="4724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828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MACRO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895600"/>
            <a:ext cx="2514601" cy="129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Student achievement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 success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276600" y="34290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038600" y="35052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Teachers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495800" y="35814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4038600" y="22860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86600" y="1981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everyone on the same page?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28600"/>
            <a:ext cx="8042275" cy="1336675"/>
          </a:xfrm>
        </p:spPr>
        <p:txBody>
          <a:bodyPr/>
          <a:lstStyle/>
          <a:p>
            <a:r>
              <a:rPr lang="en-US" dirty="0" smtClean="0"/>
              <a:t>Organizational Elements Model (Kaufman, 2000)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219200" y="1600200"/>
            <a:ext cx="5791200" cy="4724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18288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MACRO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895600"/>
            <a:ext cx="2514601" cy="129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Student achievement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Student success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276600" y="34290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038600" y="35052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Teachers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3505200" y="34290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3505200" y="3429000"/>
            <a:ext cx="19050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Administration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86600" y="19812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Get everyone on the same page?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Norms of Group Development (</a:t>
            </a:r>
            <a:r>
              <a:rPr lang="en-US" dirty="0" err="1" smtClean="0"/>
              <a:t>Tuckman</a:t>
            </a:r>
            <a:r>
              <a:rPr lang="en-US" dirty="0" smtClean="0"/>
              <a:t>, 1965)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3075" y="1600200"/>
            <a:ext cx="4708525" cy="3200400"/>
          </a:xfrm>
        </p:spPr>
        <p:txBody>
          <a:bodyPr>
            <a:normAutofit fontScale="92500"/>
          </a:bodyPr>
          <a:lstStyle/>
          <a:p>
            <a:r>
              <a:rPr lang="en-US" sz="2000" b="1" dirty="0" smtClean="0"/>
              <a:t>Forming</a:t>
            </a:r>
            <a:r>
              <a:rPr lang="en-US" sz="2000" dirty="0" smtClean="0"/>
              <a:t> – Group gets to know each others’ strengths and weaknesses</a:t>
            </a:r>
          </a:p>
          <a:p>
            <a:r>
              <a:rPr lang="en-US" sz="2000" b="1" dirty="0" smtClean="0"/>
              <a:t>Storming</a:t>
            </a:r>
            <a:r>
              <a:rPr lang="en-US" sz="2000" dirty="0" smtClean="0"/>
              <a:t> – Conflict representing differing views and values</a:t>
            </a:r>
          </a:p>
          <a:p>
            <a:r>
              <a:rPr lang="en-US" sz="2000" b="1" dirty="0" err="1" smtClean="0"/>
              <a:t>Norming</a:t>
            </a:r>
            <a:r>
              <a:rPr lang="en-US" sz="2000" dirty="0" smtClean="0"/>
              <a:t> – Conflict is resolved through “</a:t>
            </a:r>
            <a:r>
              <a:rPr lang="en-US" sz="2000" dirty="0" err="1" smtClean="0"/>
              <a:t>norming</a:t>
            </a:r>
            <a:r>
              <a:rPr lang="en-US" sz="2000" dirty="0" smtClean="0"/>
              <a:t>” process of understanding how to work together.</a:t>
            </a:r>
          </a:p>
          <a:p>
            <a:r>
              <a:rPr lang="en-US" sz="2000" b="1" dirty="0" smtClean="0"/>
              <a:t>Performing</a:t>
            </a:r>
            <a:r>
              <a:rPr lang="en-US" sz="2000" dirty="0" smtClean="0"/>
              <a:t> – Team works together emphasizing strengths not weaknesses, similarities not differences.</a:t>
            </a:r>
            <a:endParaRPr lang="en-US" sz="2000" dirty="0"/>
          </a:p>
        </p:txBody>
      </p:sp>
      <p:pic>
        <p:nvPicPr>
          <p:cNvPr id="1026" name="Picture 2" descr="http://www.uq.edu.au/tutors/images/tutor_diagram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500003"/>
            <a:ext cx="2950981" cy="459599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828800" y="5925979"/>
            <a:ext cx="289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University of </a:t>
            </a:r>
            <a:r>
              <a:rPr lang="en-US" sz="1000" dirty="0" err="1" smtClean="0"/>
              <a:t>Queenlsand</a:t>
            </a:r>
            <a:r>
              <a:rPr lang="en-US" sz="1000" dirty="0" smtClean="0"/>
              <a:t> Website</a:t>
            </a:r>
            <a:endParaRPr lang="en-US" sz="1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en-US" smtClean="0"/>
              <a:t> of 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485</TotalTime>
  <Words>1297</Words>
  <Application>Microsoft Office PowerPoint</Application>
  <PresentationFormat>On-screen Show (4:3)</PresentationFormat>
  <Paragraphs>295</Paragraphs>
  <Slides>24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Civic</vt:lpstr>
      <vt:lpstr>School Library Strategic Planning A Panel Discussion</vt:lpstr>
      <vt:lpstr>Overview</vt:lpstr>
      <vt:lpstr>Introduction</vt:lpstr>
      <vt:lpstr>The Gap</vt:lpstr>
      <vt:lpstr>Why the gap?</vt:lpstr>
      <vt:lpstr>Organizational Elements Model (Kaufman, 2000)</vt:lpstr>
      <vt:lpstr>Organizational Elements Model (Kaufman, 2000)</vt:lpstr>
      <vt:lpstr>Organizational Elements Model (Kaufman, 2000)</vt:lpstr>
      <vt:lpstr>Norms of Group Development (Tuckman, 1965)</vt:lpstr>
      <vt:lpstr>PowerPoint Presentation</vt:lpstr>
      <vt:lpstr>How do you ensure your goals are in line with your stakeholders?</vt:lpstr>
      <vt:lpstr>Things you can do….</vt:lpstr>
      <vt:lpstr>Strategic Plans</vt:lpstr>
      <vt:lpstr>Results</vt:lpstr>
      <vt:lpstr>Results – 12 Questions</vt:lpstr>
      <vt:lpstr>Method</vt:lpstr>
      <vt:lpstr>School Librarian Job Self-Efficacy and Social Information Scale Results (3) – Pretest summary of all four</vt:lpstr>
      <vt:lpstr>Self-efficacy and confidence is flowering!</vt:lpstr>
      <vt:lpstr>Scale Composite Scores</vt:lpstr>
      <vt:lpstr>Panel Discussion</vt:lpstr>
      <vt:lpstr>Final Thoughts</vt:lpstr>
      <vt:lpstr>Are you interested?</vt:lpstr>
      <vt:lpstr>Thank You!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Library Website Usability</dc:title>
  <dc:creator>Chow Family Computer</dc:creator>
  <cp:lastModifiedBy>SOE</cp:lastModifiedBy>
  <cp:revision>21</cp:revision>
  <dcterms:created xsi:type="dcterms:W3CDTF">2006-08-16T00:00:00Z</dcterms:created>
  <dcterms:modified xsi:type="dcterms:W3CDTF">2011-10-10T13:54:24Z</dcterms:modified>
</cp:coreProperties>
</file>