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>
        <p:scale>
          <a:sx n="64" d="100"/>
          <a:sy n="64" d="100"/>
        </p:scale>
        <p:origin x="-1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6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DE095-0D30-4D27-AD3A-ED96E98AC7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2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1F10C-705F-4389-81CA-DFCF5A96342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Try to find a graph/percentage for these bullets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7AB27-0F45-474C-93CB-363BB8AA063E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Show an example - find a couple of library websites and we can visit the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good website and one not as good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110893"/>
            <a:ext cx="9228667" cy="1270000"/>
          </a:xfrm>
        </p:spPr>
        <p:txBody>
          <a:bodyPr>
            <a:noAutofit/>
          </a:bodyPr>
          <a:lstStyle>
            <a:lvl1pPr marL="0" indent="0" algn="ctr">
              <a:buNone/>
              <a:defRPr sz="2400" spc="111" baseline="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508000" y="1593036"/>
            <a:ext cx="9228667" cy="2201333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3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26251" y="3944585"/>
            <a:ext cx="3302000" cy="176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31749" y="3944585"/>
            <a:ext cx="3302000" cy="176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044831" y="3918113"/>
            <a:ext cx="50800" cy="5080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D5B40-2CFD-4149-AE9D-E6774B6F8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3A7D-E5B1-4F88-BE62-F8B0ED942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5154"/>
            <a:ext cx="6688667" cy="650169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F3C2-2D66-4DF4-88D8-9EB2FC5F9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8000" y="1693333"/>
            <a:ext cx="9144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A1A3A4-5589-46FD-A57D-B1084EB9F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CBC6-C322-4921-B77E-6B2E74019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94667"/>
            <a:ext cx="8805333" cy="15240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3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509849"/>
            <a:ext cx="8805333" cy="1094151"/>
          </a:xfrm>
        </p:spPr>
        <p:txBody>
          <a:bodyPr anchor="t"/>
          <a:lstStyle>
            <a:lvl1pPr marL="0" indent="0">
              <a:buNone/>
              <a:defRPr sz="2200" spc="111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5463325"/>
            <a:ext cx="8805333" cy="477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B1D-210A-4969-8CFE-5F3498EF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08000" y="1693333"/>
            <a:ext cx="451104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164667" y="1693333"/>
            <a:ext cx="451104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2E7-DBA1-495C-B14F-E6E0D90BA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555103"/>
            <a:ext cx="4489098" cy="846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1599" tIns="50799" rIns="101599" bIns="5079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508000" y="2446551"/>
            <a:ext cx="4487333" cy="4348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5166431" y="2446551"/>
            <a:ext cx="4487333" cy="4348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72720"/>
            <a:ext cx="9144000" cy="1270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5164667" y="1555103"/>
            <a:ext cx="4489098" cy="846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1599" tIns="50799" rIns="101599" bIns="5079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 baseline="0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25494" y="2422466"/>
            <a:ext cx="4165600" cy="176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83200" y="2422466"/>
            <a:ext cx="4165600" cy="176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E596-D1E5-429A-A34A-F8ACF6E04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B5E1-7B88-4BF8-8661-A92566F0A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508000" y="508000"/>
            <a:ext cx="6942667" cy="635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35333" y="1778000"/>
            <a:ext cx="2204720" cy="4148667"/>
          </a:xfrm>
        </p:spPr>
        <p:txBody>
          <a:bodyPr tIns="50799" bIns="50799" anchor="t" anchorCtr="0"/>
          <a:lstStyle>
            <a:lvl1pPr marL="0" indent="0">
              <a:lnSpc>
                <a:spcPct val="125000"/>
              </a:lnSpc>
              <a:spcAft>
                <a:spcPts val="111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7535334" y="508000"/>
            <a:ext cx="2201333" cy="1185333"/>
          </a:xfrm>
        </p:spPr>
        <p:txBody>
          <a:bodyPr lIns="101599" tIns="101599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AF952A-6AF8-4C19-A0E5-A719FE8AB5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0" y="508000"/>
            <a:ext cx="2286000" cy="1185333"/>
          </a:xfrm>
        </p:spPr>
        <p:txBody>
          <a:bodyPr lIns="101599" tIns="101599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000" y="508000"/>
            <a:ext cx="6688667" cy="6180667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0" y="1778000"/>
            <a:ext cx="2286000" cy="4910667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111"/>
              </a:spcAft>
              <a:buFontTx/>
              <a:buNone/>
              <a:defRPr sz="18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B9CDCF-2515-44EE-ADA5-58780EDDC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08000" y="1608667"/>
            <a:ext cx="9144000" cy="5198181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434667" y="6892963"/>
            <a:ext cx="2878667" cy="42672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370667" y="6892963"/>
            <a:ext cx="3979333" cy="42672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345084" y="6868368"/>
            <a:ext cx="677333" cy="5080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800" baseline="0">
                <a:solidFill>
                  <a:schemeClr val="tx2"/>
                </a:solidFill>
              </a:defRPr>
            </a:lvl1pPr>
          </a:lstStyle>
          <a:p>
            <a:fld id="{C92C724D-EB13-4B29-960C-18C8A36FF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508000" y="169333"/>
            <a:ext cx="9144000" cy="1354667"/>
          </a:xfrm>
          <a:prstGeom prst="rect">
            <a:avLst/>
          </a:prstGeom>
          <a:ln w="6350" cap="rnd">
            <a:noFill/>
          </a:ln>
        </p:spPr>
        <p:txBody>
          <a:bodyPr vert="horz" lIns="101599" tIns="50799" rIns="101599" bIns="5079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700" b="0" kern="1200" spc="-111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04797" indent="-304797" algn="l" rtl="0" eaLnBrk="1" latinLnBrk="0" hangingPunct="1">
        <a:spcBef>
          <a:spcPts val="667"/>
        </a:spcBef>
        <a:buClr>
          <a:schemeClr val="accent2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304797" algn="l" rtl="0" eaLnBrk="1" latinLnBrk="0" hangingPunct="1">
        <a:spcBef>
          <a:spcPts val="333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1117589" indent="-253997" algn="l" rtl="0" eaLnBrk="1" latinLnBrk="0" hangingPunct="1">
        <a:spcBef>
          <a:spcPts val="333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386" indent="-253997" algn="l" rtl="0" eaLnBrk="1" latinLnBrk="0" hangingPunct="1">
        <a:spcBef>
          <a:spcPts val="33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183" indent="-253997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980" indent="-253997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235178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39975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844772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4579938"/>
            <a:ext cx="6610350" cy="149860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Anthony Chow, Ph.D.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Amy </a:t>
            </a:r>
            <a:r>
              <a:rPr lang="en-US" sz="32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Figley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MLIS candidate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Jessica </a:t>
            </a:r>
            <a:r>
              <a:rPr lang="en-US" sz="32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Sherard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MLIS candidate</a:t>
            </a:r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47725" y="3038475"/>
            <a:ext cx="8442325" cy="14986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 dirty="0">
                <a:solidFill>
                  <a:schemeClr val="tx1">
                    <a:lumMod val="95000"/>
                  </a:schemeClr>
                </a:solidFill>
              </a:rPr>
              <a:t>School Library Website Usability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203200" y="1365250"/>
            <a:ext cx="9659938" cy="625475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School Librarian Website Survey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Survey created to get input from the librarian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Asked who the site is designed for</a:t>
            </a: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Students, Parents, Teachers, or Administrators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Checklist for resources and services provided </a:t>
            </a: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Physical and electronic resources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Instruction or training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Place for socialization or group learning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Priority services and resources</a:t>
            </a: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Rank order the top five services and resources in the library's opinion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Primary utilization of their services and resources</a:t>
            </a: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Rank order the top five resources that are used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Site management</a:t>
            </a: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Who manages the site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Is there adequate funds for site management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Is there adequate training for site management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457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Method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4200" y="1600200"/>
            <a:ext cx="5413375" cy="406148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27000" y="1219200"/>
            <a:ext cx="4646613" cy="617855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What is Being Done Well?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Most school libraries do have websites (89.1%)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Age appropriate graphics and vocabulary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Average rating of 5.16 out of 10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Access to OPAC (62.2%)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Offer electronic resources and databases (69.3%)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Contain information literacy resources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 Average rating of 4.4 out of 10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6600" y="990600"/>
            <a:ext cx="8636000" cy="45735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Areas for Improvement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00" y="228600"/>
            <a:ext cx="8636000" cy="8905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Results (2)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9000" y="1600200"/>
          <a:ext cx="8686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Rating</a:t>
                      </a:r>
                      <a:r>
                        <a:rPr lang="en-US" baseline="0" dirty="0" smtClean="0"/>
                        <a:t> on 10 point scale (1 = Lowest, 10 = Highest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Bright and Engaging Colors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3/24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Animation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Sound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.27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Search Tips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1.62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r>
                        <a:rPr lang="en-US" baseline="0" dirty="0" smtClean="0"/>
                        <a:t> to Leave a Footprint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.66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Trial by Error</a:t>
                      </a:r>
                      <a:r>
                        <a:rPr lang="en-US" baseline="0" dirty="0" smtClean="0"/>
                        <a:t> with Physical Objects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2.26</a:t>
                      </a:r>
                      <a:endParaRPr lang="en-US" dirty="0"/>
                    </a:p>
                  </a:txBody>
                  <a:tcPr/>
                </a:tc>
              </a:tr>
              <a:tr h="410607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Encouraging Exploration by</a:t>
                      </a:r>
                      <a:r>
                        <a:rPr lang="en-US" baseline="0" dirty="0" smtClean="0"/>
                        <a:t> Being Open 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2.26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Responding to Child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1.73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Use Significant Icons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2.64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Quick Feedback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1.66</a:t>
                      </a:r>
                      <a:endParaRPr lang="en-US" dirty="0"/>
                    </a:p>
                  </a:txBody>
                  <a:tcPr/>
                </a:tc>
              </a:tr>
              <a:tr h="293516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Supporting</a:t>
                      </a:r>
                      <a:r>
                        <a:rPr lang="en-US" baseline="0" dirty="0" smtClean="0"/>
                        <a:t> Social 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4200" y="2971800"/>
            <a:ext cx="5286375" cy="3965126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55600" y="1676400"/>
            <a:ext cx="4238625" cy="557371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Who was in mind when the website was designed?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85.7% of librarians say their website was designed for students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41.1% of websites were designed for adults according to our study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5334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Results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pitchFamily="34" charset="0"/>
              </a:rPr>
              <a:t> 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0038"/>
            <a:ext cx="9671050" cy="92075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Results (4)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1216025"/>
            <a:ext cx="8247063" cy="57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25" y="1317625"/>
            <a:ext cx="6726238" cy="5045075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44475" y="1419225"/>
            <a:ext cx="3243263" cy="5462588"/>
          </a:xfrm>
        </p:spPr>
        <p:txBody>
          <a:bodyPr lIns="0" tIns="0" rIns="0" bIns="0">
            <a:normAutofit lnSpcReduction="10000"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Twelve librarians have completed the School Librarian Website Survey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Of the twelve, six worked in high school libraries, three worked in middle school libraries, and three worked in elementary libraries.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Results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241300" y="1819275"/>
            <a:ext cx="9677400" cy="4967288"/>
          </a:xfrm>
        </p:spPr>
        <p:txBody>
          <a:bodyPr lIns="0" tIns="0" rIns="0" bIns="0">
            <a:normAutofit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Many websites house good information, but most do not use the best practices in design for youth websites.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Librarians may not have the resources to meet all of the needs.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Should LIS programs educate future librarians about best practices when creating websites?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Should Librarians participate in professional development workshops that teach these best practices?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Example websites: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http://www.newhtfd.org/5033_4242813253/site/default.asp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 http://eisenhower.jsd117.org/?PageName=%27Library%27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5334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Discussion and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241300" y="1819275"/>
            <a:ext cx="9677400" cy="2676525"/>
          </a:xfrm>
        </p:spPr>
        <p:txBody>
          <a:bodyPr lIns="0" tIns="0" rIns="0" bIns="0">
            <a:normAutofit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By using the best practices, librarians can ensure that students are motivated to use the library website and its resources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Including children in the website designing process will allow for a child's perspective to directly influence the website designed (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Nesset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Bowler, 2004)</a:t>
            </a:r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457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Final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52600"/>
            <a:ext cx="9144000" cy="6087533"/>
          </a:xfrm>
        </p:spPr>
        <p:txBody>
          <a:bodyPr>
            <a:normAutofit fontScale="47500" lnSpcReduction="20000"/>
          </a:bodyPr>
          <a:lstStyle/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Bauman, 2009</a:t>
            </a:r>
            <a:endParaRPr lang="en-US" sz="27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700" dirty="0" smtClean="0">
                <a:solidFill>
                  <a:schemeClr val="tx1">
                    <a:lumMod val="95000"/>
                  </a:schemeClr>
                </a:solidFill>
              </a:rPr>
              <a:t>Bilal, D. (2005). </a:t>
            </a:r>
            <a:r>
              <a:rPr lang="en-US" sz="3200" dirty="0"/>
              <a:t>Children's Information Seeking and the Design </a:t>
            </a:r>
            <a:r>
              <a:rPr lang="en-US" sz="3200" dirty="0" smtClean="0"/>
              <a:t>of Digital </a:t>
            </a:r>
            <a:r>
              <a:rPr lang="en-US" sz="3200" dirty="0"/>
              <a:t>Interfaces in the Affective </a:t>
            </a:r>
            <a:r>
              <a:rPr lang="en-US" sz="3200" dirty="0" smtClean="0"/>
              <a:t>Paradigm. </a:t>
            </a:r>
            <a:r>
              <a:rPr lang="en-US" sz="3600" dirty="0" smtClean="0"/>
              <a:t>Library Trends, </a:t>
            </a:r>
            <a:r>
              <a:rPr lang="en-US" sz="3600" dirty="0"/>
              <a:t>Vol. 54, No. 2, Fall 2005</a:t>
            </a:r>
            <a:endParaRPr lang="en-US" sz="48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Bilal, D.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&amp; Kirby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, J. (2002). </a:t>
            </a:r>
            <a:r>
              <a:rPr lang="en-US" sz="3200" dirty="0"/>
              <a:t>Differences and similarities in information seeking</a:t>
            </a:r>
            <a:r>
              <a:rPr lang="en-US" sz="3200" dirty="0" smtClean="0"/>
              <a:t>: children </a:t>
            </a:r>
            <a:r>
              <a:rPr lang="en-US" sz="3200" dirty="0"/>
              <a:t>and adults as Web </a:t>
            </a:r>
            <a:r>
              <a:rPr lang="en-US" sz="3200" dirty="0" smtClean="0"/>
              <a:t>users. </a:t>
            </a:r>
            <a:r>
              <a:rPr lang="en-US" sz="3600" dirty="0"/>
              <a:t>Information Processing and Management 38 (2002) </a:t>
            </a:r>
            <a:r>
              <a:rPr lang="en-US" sz="3600" dirty="0" smtClean="0"/>
              <a:t>649–670.</a:t>
            </a:r>
            <a:endParaRPr lang="en-US" sz="4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Bowler, 2004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200" dirty="0"/>
              <a:t>Cooper, L. Z. (2005). Developmentally Appropriate Digital Environments for Young </a:t>
            </a:r>
          </a:p>
          <a:p>
            <a:r>
              <a:rPr lang="en-US" sz="3200" dirty="0"/>
              <a:t>	Children. Library Trends , 54 (2), 286-302.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7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200" dirty="0"/>
              <a:t>Deng, L., &amp; Poole, M. S. (2010). Affect in Web Interfaces: A Study of the Impacts of </a:t>
            </a:r>
          </a:p>
          <a:p>
            <a:r>
              <a:rPr lang="en-US" sz="3200" dirty="0"/>
              <a:t>	Web Page Visual Complexity and Order. MIS Quarterly , 34 (4), 711-730.</a:t>
            </a:r>
          </a:p>
          <a:p>
            <a:r>
              <a:rPr lang="en-US" sz="3200" dirty="0" err="1"/>
              <a:t>Dubroy</a:t>
            </a:r>
            <a:r>
              <a:rPr lang="en-US" sz="3200" dirty="0"/>
              <a:t>, M. (2010). Building Virtual Spaces for Children in the Digital Branch. The </a:t>
            </a:r>
          </a:p>
          <a:p>
            <a:r>
              <a:rPr lang="en-US" sz="3200" dirty="0"/>
              <a:t>	Australian Library Journal , 211-223.</a:t>
            </a:r>
            <a:endParaRPr lang="en-US" sz="60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200" dirty="0" err="1"/>
              <a:t>Kuhlthau</a:t>
            </a:r>
            <a:r>
              <a:rPr lang="en-US" sz="3200" dirty="0"/>
              <a:t>, C. C. (1991). Inside the Search Process: Information Seeking from the User’s </a:t>
            </a:r>
          </a:p>
          <a:p>
            <a:r>
              <a:rPr lang="en-US" sz="3200" dirty="0"/>
              <a:t>	Perspective. Journal of the American Society for Information Science , 42 (5), </a:t>
            </a:r>
          </a:p>
          <a:p>
            <a:r>
              <a:rPr lang="en-US" sz="3200" dirty="0"/>
              <a:t>	361-371.</a:t>
            </a:r>
          </a:p>
          <a:p>
            <a:r>
              <a:rPr lang="en-US" sz="3200" dirty="0" err="1"/>
              <a:t>Kuhlthau</a:t>
            </a:r>
            <a:r>
              <a:rPr lang="en-US" sz="3200" dirty="0"/>
              <a:t>, C. (1993). Seeking meaning: A process approach to library and information </a:t>
            </a:r>
          </a:p>
          <a:p>
            <a:r>
              <a:rPr lang="en-US" sz="3200" dirty="0"/>
              <a:t>services. Norwood, NJ: </a:t>
            </a:r>
            <a:r>
              <a:rPr lang="en-US" sz="3200" dirty="0" err="1"/>
              <a:t>Ablex</a:t>
            </a:r>
            <a:r>
              <a:rPr lang="en-US" sz="3200" dirty="0"/>
              <a:t>.</a:t>
            </a:r>
          </a:p>
          <a:p>
            <a:r>
              <a:rPr lang="en-US" sz="3200" dirty="0"/>
              <a:t>Large, A., </a:t>
            </a:r>
            <a:r>
              <a:rPr lang="en-US" sz="3200" dirty="0" err="1"/>
              <a:t>Beheshti</a:t>
            </a:r>
            <a:r>
              <a:rPr lang="en-US" sz="3200" dirty="0"/>
              <a:t>, J., &amp; </a:t>
            </a:r>
            <a:r>
              <a:rPr lang="en-US" sz="3200" dirty="0" err="1"/>
              <a:t>Rahman</a:t>
            </a:r>
            <a:r>
              <a:rPr lang="en-US" sz="3200" dirty="0"/>
              <a:t>, T. (2002). Design Criteria for Children’s Web </a:t>
            </a:r>
          </a:p>
          <a:p>
            <a:r>
              <a:rPr lang="en-US" sz="3200" dirty="0"/>
              <a:t>	Portals: The Users Speak Out. Journal of the American Society for Information </a:t>
            </a:r>
          </a:p>
          <a:p>
            <a:r>
              <a:rPr lang="en-US" sz="3200" dirty="0"/>
              <a:t>	Science and Technology , 53 (2), 79-94.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100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700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6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/>
              <a:t>Large, A., </a:t>
            </a:r>
            <a:r>
              <a:rPr lang="en-US" sz="3200" dirty="0" err="1"/>
              <a:t>Beheshti</a:t>
            </a:r>
            <a:r>
              <a:rPr lang="en-US" sz="3200" dirty="0"/>
              <a:t>, J., </a:t>
            </a:r>
            <a:r>
              <a:rPr lang="en-US" sz="3200" dirty="0" err="1"/>
              <a:t>Nesset</a:t>
            </a:r>
            <a:r>
              <a:rPr lang="en-US" sz="3200" dirty="0"/>
              <a:t>, V. &amp; Bowler, L. (2006). Web portal design guidelines </a:t>
            </a:r>
          </a:p>
          <a:p>
            <a:r>
              <a:rPr lang="en-US" sz="3200" dirty="0"/>
              <a:t>as identified by children through the processes of design and evaluation. </a:t>
            </a:r>
          </a:p>
          <a:p>
            <a:r>
              <a:rPr lang="en-US" sz="3200" dirty="0"/>
              <a:t>Paper presented at the American Society for Information Science and Technology 	Meeting, Silver Springs, MD.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Lavie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&amp;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Tractinksy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2004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NAEYC, 1997 in Bilal, 2005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Nielsen, 2004</a:t>
            </a:r>
            <a:endParaRPr lang="en-US" sz="2700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</a:rPr>
              <a:t>Games (Nielsen, 2010)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Nielson, 2002</a:t>
            </a:r>
            <a:endParaRPr lang="en-US" sz="27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3200" dirty="0"/>
              <a:t>Rose, M., Rose, G. M., &amp; Blodgett, J. G. (2009). The Effects of Interface Design and Age </a:t>
            </a:r>
          </a:p>
          <a:p>
            <a:r>
              <a:rPr lang="en-US" sz="3200" dirty="0"/>
              <a:t>	on Children’s Information Processing of Web Sites. Psychology &amp; Marketing , 26 </a:t>
            </a:r>
          </a:p>
          <a:p>
            <a:r>
              <a:rPr lang="en-US" sz="3200" dirty="0"/>
              <a:t>	(1), 1–21.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</a:rPr>
              <a:t>Interactivity with others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</a:rPr>
              <a:t>Teo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</a:rPr>
              <a:t>, Oh, &amp;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</a:rPr>
              <a:t>Lui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</a:rPr>
              <a:t>, 2003;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(2)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9400" y="19050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Introduction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Literature Review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Method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Results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Discussion and Conclusions</a:t>
            </a: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838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79400" y="2133600"/>
            <a:ext cx="9664700" cy="42672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UNCG summer funded project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How do school library websites compare to recommended best practices?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Who are school library websites designed for?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79400" y="6858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203200" y="2130425"/>
            <a:ext cx="9671050" cy="3660775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Children have different information seeking needs than adults (Cooper, 2005; Nielson,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Three research trends have emerged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Cognitive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Affective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Design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6096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Literature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Cognitive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Age Appropriateness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Amount of text on a page (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Vocabulary (Cooper, 2005;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Graphics (Large,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Behesti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Cues (Rose, Rose, and Blodgett, 2009)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Pictorial searching (Rose, Rose, and Blodgett, 2009)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Icons to represent ideas (Cooper, 2005;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2010)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Games (Nielsen, 2010)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79400" y="6858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Literature Review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203200" y="1447800"/>
            <a:ext cx="9656763" cy="586581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Affective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Emotionally safe environment (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Kuhlthau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1991)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Minimize uncertainty and fear of failure by providing feedback and using clear organization (</a:t>
            </a:r>
            <a:r>
              <a:rPr lang="en-US" sz="27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Motivate through: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Image (Cooper,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Sound (Cooper,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Interactivity with others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Teo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Oh, &amp;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Lui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2003;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Personalization (Large,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Play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Large et al., 2002; Cooper, 2005).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Open exploration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Self-paced (Cooper, 2005)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457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Literature Review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219200"/>
            <a:ext cx="9671050" cy="65278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Design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Child-centered approach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Nesset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Bowler,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Control the pace and create own path (Cooper, 2005)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Ability to leave a footprint (Bauman, 2009; Large et al., 2002;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Simple layouts (Cooper, 2005; Nielson, 2002) containing: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Bright colors (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&amp; Kirby, 2002;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Nesset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Bowler,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Site mascots (Bowler,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Creative icons (Bowler, 2004; Large et al.,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Fun name (Large,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Nessit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Beheshti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Bowler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Animation and graphics (Bowler, 2004; Large et al., 2002; </a:t>
            </a:r>
            <a:r>
              <a:rPr lang="en-US" sz="21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Large et al., 2004; Nielsen, 2002)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Characterization (Bowler, 2004)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Logo in upper left corner (Nielsen, 2004; Nielsen,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Search </a:t>
            </a: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box on homepage with keyword searching (Nielsen, 2004)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No splash page (Nielsen, 2004; Nielsen,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Horizontal breadcrumbs (if used) (Nielsen, 2004; Nielsen, 2010)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79400" y="457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>
                <a:solidFill>
                  <a:schemeClr val="tx1">
                    <a:lumMod val="95000"/>
                  </a:schemeClr>
                </a:solidFill>
              </a:rPr>
              <a:t>Literature Review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6096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 smtClean="0">
                <a:solidFill>
                  <a:schemeClr val="tx1">
                    <a:lumMod val="95000"/>
                  </a:schemeClr>
                </a:solidFill>
              </a:rPr>
              <a:t>Method</a:t>
            </a:r>
            <a:endParaRPr lang="en-US" sz="43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79400" y="1600200"/>
            <a:ext cx="9498013" cy="4978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Sampling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Random selection of one rural and one urban county for every state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Random selection of one elementary, middle, and high school per county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Total of 300 school libraries selected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Assessment of 104 completed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Rated each website on a ten point scale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Lowest (1)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Highest 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457200"/>
            <a:ext cx="9664700" cy="914400"/>
          </a:xfrm>
        </p:spPr>
        <p:txBody>
          <a:bodyPr lIns="0" tIns="0" rIns="0" bIns="0" anchor="t"/>
          <a:lstStyle/>
          <a:p>
            <a:pPr algn="ctr">
              <a:lnSpc>
                <a:spcPct val="95000"/>
              </a:lnSpc>
            </a:pPr>
            <a:r>
              <a:rPr lang="en-US" sz="4300" dirty="0" smtClean="0">
                <a:solidFill>
                  <a:schemeClr val="tx1">
                    <a:lumMod val="95000"/>
                  </a:schemeClr>
                </a:solidFill>
              </a:rPr>
              <a:t>Method (2)</a:t>
            </a:r>
            <a:endParaRPr lang="en-US" sz="43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73063" y="1343025"/>
            <a:ext cx="9378950" cy="5989638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The School Usability Checklist was used to collect data on the following items: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Site information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For identification purposes and general information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Cognitive features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(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Behesthi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Rahman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2002; Large,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Behesthi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Nesset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&amp; Bowler, 2004; Cooper, 2005; Nielsen, 2002;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&amp; Kirby, 2002;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Large et. al., 2002; Large et. al., 2004; Rose, Rose, &amp; Blodgett, 2009; Nielsen, 2010)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Affective features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(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Kuhlthau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1991; Cooper, 2005;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Teo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Oh, &amp;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Lui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2003;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Large et. al., 2002; Large et. al., 2004;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Kuhlthau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1993 in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 NAEYC, 1997 in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Nielsen, 2010; Bauman, 2009)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Design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(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Cooper, 2005; Nielsen, 2004; Nielsen, 2010;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Lavie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&amp;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Tractinksy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2004;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Lavie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2004 in Deng, 2010; Deng, 2010)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Feature placement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(Nielsen, 2010; Nielsen, 2002; Nielsen, 2004;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Bilal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2005;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Dubroy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2010; </a:t>
            </a:r>
            <a:r>
              <a:rPr lang="en-US" sz="19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Teo</a:t>
            </a: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et. al., 2003) 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Content Checklist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19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What resources can be accessed through the website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733</TotalTime>
  <Words>1331</Words>
  <Application>Microsoft Office PowerPoint</Application>
  <PresentationFormat>Custom</PresentationFormat>
  <Paragraphs>201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School Library Website Usability</vt:lpstr>
      <vt:lpstr>Overview</vt:lpstr>
      <vt:lpstr>Introduction</vt:lpstr>
      <vt:lpstr>Literature Review</vt:lpstr>
      <vt:lpstr>Literature Review (2)</vt:lpstr>
      <vt:lpstr>Literature Review (3)</vt:lpstr>
      <vt:lpstr>Literature Review (4)</vt:lpstr>
      <vt:lpstr>Method</vt:lpstr>
      <vt:lpstr>Method (2)</vt:lpstr>
      <vt:lpstr>Method (3)</vt:lpstr>
      <vt:lpstr>Results</vt:lpstr>
      <vt:lpstr>Results (2)</vt:lpstr>
      <vt:lpstr>Results (3)</vt:lpstr>
      <vt:lpstr>Results (4)</vt:lpstr>
      <vt:lpstr>Results (5)</vt:lpstr>
      <vt:lpstr>Discussion and Conclusions</vt:lpstr>
      <vt:lpstr>Final Thoughts</vt:lpstr>
      <vt:lpstr>References</vt:lpstr>
      <vt:lpstr>References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SOE</cp:lastModifiedBy>
  <cp:revision>8</cp:revision>
  <dcterms:created xsi:type="dcterms:W3CDTF">2004-05-06T09:28:21Z</dcterms:created>
  <dcterms:modified xsi:type="dcterms:W3CDTF">2011-10-10T14:20:37Z</dcterms:modified>
</cp:coreProperties>
</file>