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58" r:id="rId3"/>
    <p:sldId id="257" r:id="rId4"/>
    <p:sldId id="260" r:id="rId5"/>
    <p:sldId id="267" r:id="rId6"/>
    <p:sldId id="261" r:id="rId7"/>
    <p:sldId id="262" r:id="rId8"/>
    <p:sldId id="274" r:id="rId9"/>
    <p:sldId id="279" r:id="rId10"/>
    <p:sldId id="259" r:id="rId11"/>
    <p:sldId id="263" r:id="rId12"/>
    <p:sldId id="264" r:id="rId13"/>
    <p:sldId id="280" r:id="rId14"/>
    <p:sldId id="268" r:id="rId15"/>
    <p:sldId id="269" r:id="rId16"/>
    <p:sldId id="270" r:id="rId17"/>
    <p:sldId id="271" r:id="rId18"/>
    <p:sldId id="272" r:id="rId19"/>
    <p:sldId id="276" r:id="rId20"/>
    <p:sldId id="273" r:id="rId21"/>
    <p:sldId id="281"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669900"/>
    <a:srgbClr val="3366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67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19F0D5-D5DC-490B-A98D-89278E28DE3C}" type="datetimeFigureOut">
              <a:rPr lang="en-US" smtClean="0"/>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35C41-6931-4479-BCCB-291064DF256B}" type="slidenum">
              <a:rPr lang="en-US" smtClean="0"/>
              <a:t>‹#›</a:t>
            </a:fld>
            <a:endParaRPr lang="en-US"/>
          </a:p>
        </p:txBody>
      </p:sp>
    </p:spTree>
    <p:extLst>
      <p:ext uri="{BB962C8B-B14F-4D97-AF65-F5344CB8AC3E}">
        <p14:creationId xmlns:p14="http://schemas.microsoft.com/office/powerpoint/2010/main" val="166326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p>
        </p:txBody>
      </p:sp>
      <p:sp>
        <p:nvSpPr>
          <p:cNvPr id="4" name="Slide Number Placeholder 3"/>
          <p:cNvSpPr>
            <a:spLocks noGrp="1"/>
          </p:cNvSpPr>
          <p:nvPr>
            <p:ph type="sldNum" sz="quarter" idx="10"/>
          </p:nvPr>
        </p:nvSpPr>
        <p:spPr/>
        <p:txBody>
          <a:bodyPr/>
          <a:lstStyle/>
          <a:p>
            <a:fld id="{A9835C41-6931-4479-BCCB-291064DF256B}" type="slidenum">
              <a:rPr lang="en-US" smtClean="0"/>
              <a:t>3</a:t>
            </a:fld>
            <a:endParaRPr lang="en-US"/>
          </a:p>
        </p:txBody>
      </p:sp>
    </p:spTree>
    <p:extLst>
      <p:ext uri="{BB962C8B-B14F-4D97-AF65-F5344CB8AC3E}">
        <p14:creationId xmlns:p14="http://schemas.microsoft.com/office/powerpoint/2010/main" val="1025740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12</a:t>
            </a:fld>
            <a:endParaRPr lang="en-US"/>
          </a:p>
        </p:txBody>
      </p:sp>
    </p:spTree>
    <p:extLst>
      <p:ext uri="{BB962C8B-B14F-4D97-AF65-F5344CB8AC3E}">
        <p14:creationId xmlns:p14="http://schemas.microsoft.com/office/powerpoint/2010/main" val="871542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13</a:t>
            </a:fld>
            <a:endParaRPr lang="en-US"/>
          </a:p>
        </p:txBody>
      </p:sp>
    </p:spTree>
    <p:extLst>
      <p:ext uri="{BB962C8B-B14F-4D97-AF65-F5344CB8AC3E}">
        <p14:creationId xmlns:p14="http://schemas.microsoft.com/office/powerpoint/2010/main" val="653547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14</a:t>
            </a:fld>
            <a:endParaRPr lang="en-US"/>
          </a:p>
        </p:txBody>
      </p:sp>
    </p:spTree>
    <p:extLst>
      <p:ext uri="{BB962C8B-B14F-4D97-AF65-F5344CB8AC3E}">
        <p14:creationId xmlns:p14="http://schemas.microsoft.com/office/powerpoint/2010/main" val="2888663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15</a:t>
            </a:fld>
            <a:endParaRPr lang="en-US"/>
          </a:p>
        </p:txBody>
      </p:sp>
    </p:spTree>
    <p:extLst>
      <p:ext uri="{BB962C8B-B14F-4D97-AF65-F5344CB8AC3E}">
        <p14:creationId xmlns:p14="http://schemas.microsoft.com/office/powerpoint/2010/main" val="3790050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16</a:t>
            </a:fld>
            <a:endParaRPr lang="en-US"/>
          </a:p>
        </p:txBody>
      </p:sp>
    </p:spTree>
    <p:extLst>
      <p:ext uri="{BB962C8B-B14F-4D97-AF65-F5344CB8AC3E}">
        <p14:creationId xmlns:p14="http://schemas.microsoft.com/office/powerpoint/2010/main" val="2087861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17</a:t>
            </a:fld>
            <a:endParaRPr lang="en-US"/>
          </a:p>
        </p:txBody>
      </p:sp>
    </p:spTree>
    <p:extLst>
      <p:ext uri="{BB962C8B-B14F-4D97-AF65-F5344CB8AC3E}">
        <p14:creationId xmlns:p14="http://schemas.microsoft.com/office/powerpoint/2010/main" val="89981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18</a:t>
            </a:fld>
            <a:endParaRPr lang="en-US"/>
          </a:p>
        </p:txBody>
      </p:sp>
    </p:spTree>
    <p:extLst>
      <p:ext uri="{BB962C8B-B14F-4D97-AF65-F5344CB8AC3E}">
        <p14:creationId xmlns:p14="http://schemas.microsoft.com/office/powerpoint/2010/main" val="2860264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19</a:t>
            </a:fld>
            <a:endParaRPr lang="en-US"/>
          </a:p>
        </p:txBody>
      </p:sp>
    </p:spTree>
    <p:extLst>
      <p:ext uri="{BB962C8B-B14F-4D97-AF65-F5344CB8AC3E}">
        <p14:creationId xmlns:p14="http://schemas.microsoft.com/office/powerpoint/2010/main" val="3845723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a:t>
            </a:r>
            <a:r>
              <a:rPr lang="en-US" baseline="0" dirty="0" smtClean="0"/>
              <a:t>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20</a:t>
            </a:fld>
            <a:endParaRPr lang="en-US"/>
          </a:p>
        </p:txBody>
      </p:sp>
    </p:spTree>
    <p:extLst>
      <p:ext uri="{BB962C8B-B14F-4D97-AF65-F5344CB8AC3E}">
        <p14:creationId xmlns:p14="http://schemas.microsoft.com/office/powerpoint/2010/main" val="1676919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4</a:t>
            </a:fld>
            <a:endParaRPr lang="en-US"/>
          </a:p>
        </p:txBody>
      </p:sp>
    </p:spTree>
    <p:extLst>
      <p:ext uri="{BB962C8B-B14F-4D97-AF65-F5344CB8AC3E}">
        <p14:creationId xmlns:p14="http://schemas.microsoft.com/office/powerpoint/2010/main" val="271765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Ingrid, and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5</a:t>
            </a:fld>
            <a:endParaRPr lang="en-US"/>
          </a:p>
        </p:txBody>
      </p:sp>
    </p:spTree>
    <p:extLst>
      <p:ext uri="{BB962C8B-B14F-4D97-AF65-F5344CB8AC3E}">
        <p14:creationId xmlns:p14="http://schemas.microsoft.com/office/powerpoint/2010/main" val="3146368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6</a:t>
            </a:fld>
            <a:endParaRPr lang="en-US"/>
          </a:p>
        </p:txBody>
      </p:sp>
    </p:spTree>
    <p:extLst>
      <p:ext uri="{BB962C8B-B14F-4D97-AF65-F5344CB8AC3E}">
        <p14:creationId xmlns:p14="http://schemas.microsoft.com/office/powerpoint/2010/main" val="4207257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Ingrid</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7</a:t>
            </a:fld>
            <a:endParaRPr lang="en-US"/>
          </a:p>
        </p:txBody>
      </p:sp>
    </p:spTree>
    <p:extLst>
      <p:ext uri="{BB962C8B-B14F-4D97-AF65-F5344CB8AC3E}">
        <p14:creationId xmlns:p14="http://schemas.microsoft.com/office/powerpoint/2010/main" val="334340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8</a:t>
            </a:fld>
            <a:endParaRPr lang="en-US"/>
          </a:p>
        </p:txBody>
      </p:sp>
    </p:spTree>
    <p:extLst>
      <p:ext uri="{BB962C8B-B14F-4D97-AF65-F5344CB8AC3E}">
        <p14:creationId xmlns:p14="http://schemas.microsoft.com/office/powerpoint/2010/main" val="148980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Mark</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9</a:t>
            </a:fld>
            <a:endParaRPr lang="en-US"/>
          </a:p>
        </p:txBody>
      </p:sp>
    </p:spTree>
    <p:extLst>
      <p:ext uri="{BB962C8B-B14F-4D97-AF65-F5344CB8AC3E}">
        <p14:creationId xmlns:p14="http://schemas.microsoft.com/office/powerpoint/2010/main" val="2157333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10</a:t>
            </a:fld>
            <a:endParaRPr lang="en-US"/>
          </a:p>
        </p:txBody>
      </p:sp>
    </p:spTree>
    <p:extLst>
      <p:ext uri="{BB962C8B-B14F-4D97-AF65-F5344CB8AC3E}">
        <p14:creationId xmlns:p14="http://schemas.microsoft.com/office/powerpoint/2010/main" val="3720966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a:t>
            </a:r>
            <a:endParaRPr lang="en-US" dirty="0"/>
          </a:p>
        </p:txBody>
      </p:sp>
      <p:sp>
        <p:nvSpPr>
          <p:cNvPr id="4" name="Slide Number Placeholder 3"/>
          <p:cNvSpPr>
            <a:spLocks noGrp="1"/>
          </p:cNvSpPr>
          <p:nvPr>
            <p:ph type="sldNum" sz="quarter" idx="10"/>
          </p:nvPr>
        </p:nvSpPr>
        <p:spPr/>
        <p:txBody>
          <a:bodyPr/>
          <a:lstStyle/>
          <a:p>
            <a:fld id="{A9835C41-6931-4479-BCCB-291064DF256B}" type="slidenum">
              <a:rPr lang="en-US" smtClean="0"/>
              <a:t>11</a:t>
            </a:fld>
            <a:endParaRPr lang="en-US"/>
          </a:p>
        </p:txBody>
      </p:sp>
    </p:spTree>
    <p:extLst>
      <p:ext uri="{BB962C8B-B14F-4D97-AF65-F5344CB8AC3E}">
        <p14:creationId xmlns:p14="http://schemas.microsoft.com/office/powerpoint/2010/main" val="1568970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B4CF86-A973-46B6-BD49-DE8773663ABA}"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BB33-7201-4B4F-A4B7-B012C28803E5}"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DAE04-8967-4769-B6E9-3C069FD76C8E}"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8677A-F8DD-43D6-A7B3-3216D85A46FE}"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r>
              <a:rPr lang="en-US" dirty="0" smtClean="0"/>
              <a:t> of 21</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4334C-D74B-4B90-BFE7-42E9AD42EC3D}" type="datetime1">
              <a:rPr lang="en-US" smtClean="0"/>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DF5791-1155-4434-BB23-1D52DA756D35}" type="datetime1">
              <a:rPr lang="en-US" smtClean="0"/>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7830C-3E91-4A4A-B4C9-BB6876478021}" type="datetime1">
              <a:rPr lang="en-US" smtClean="0"/>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B0C081-24BE-4877-9347-E8374E2FCFE8}" type="datetime1">
              <a:rPr lang="en-US" smtClean="0"/>
              <a:t>11/10/2011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3EA17-D167-404E-B158-FFAF60933DFF}" type="datetime1">
              <a:rPr lang="en-US" smtClean="0"/>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871B0-A44C-44E3-A0E1-06A46C805BDE}" type="datetime1">
              <a:rPr lang="en-US" smtClean="0"/>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ADE7C6F-9DBB-4415-967F-7461132EB3B3}" type="datetime1">
              <a:rPr lang="en-US" smtClean="0"/>
              <a:t>11/10/2011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76F3330-FAF6-4AF3-8B90-A7E96696F36B}" type="datetime1">
              <a:rPr lang="en-US" smtClean="0"/>
              <a:t>11/10/2011</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schow@uncg.edu" TargetMode="External"/><Relationship Id="rId2" Type="http://schemas.openxmlformats.org/officeDocument/2006/relationships/hyperlink" Target="mailto:mark.whitlock@cowetaschools.n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543800" cy="1831975"/>
          </a:xfrm>
        </p:spPr>
        <p:txBody>
          <a:bodyPr>
            <a:noAutofit/>
          </a:bodyPr>
          <a:lstStyle/>
          <a:p>
            <a:pPr algn="ctr"/>
            <a:r>
              <a:rPr lang="en-US" sz="4000" dirty="0"/>
              <a:t>Educational I</a:t>
            </a:r>
            <a:r>
              <a:rPr lang="en-US" sz="4000" dirty="0" smtClean="0"/>
              <a:t>nformatics</a:t>
            </a:r>
            <a:r>
              <a:rPr lang="en-US" sz="3600" dirty="0" smtClean="0"/>
              <a:t/>
            </a:r>
            <a:br>
              <a:rPr lang="en-US" sz="3600" dirty="0" smtClean="0"/>
            </a:br>
            <a:r>
              <a:rPr lang="en-US" sz="2400" dirty="0" smtClean="0"/>
              <a:t>Designing </a:t>
            </a:r>
            <a:r>
              <a:rPr lang="en-US" sz="2400" dirty="0"/>
              <a:t>performance-based measurement systems for rapid response learning </a:t>
            </a:r>
            <a:r>
              <a:rPr lang="en-US" sz="2400" dirty="0" smtClean="0"/>
              <a:t>environments</a:t>
            </a:r>
            <a:endParaRPr lang="en-US" sz="3600" dirty="0"/>
          </a:p>
        </p:txBody>
      </p:sp>
      <p:sp>
        <p:nvSpPr>
          <p:cNvPr id="3" name="Subtitle 2"/>
          <p:cNvSpPr>
            <a:spLocks noGrp="1"/>
          </p:cNvSpPr>
          <p:nvPr>
            <p:ph type="subTitle" idx="1"/>
          </p:nvPr>
        </p:nvSpPr>
        <p:spPr>
          <a:xfrm>
            <a:off x="685800" y="2971800"/>
            <a:ext cx="7467600" cy="3352800"/>
          </a:xfrm>
        </p:spPr>
        <p:txBody>
          <a:bodyPr>
            <a:normAutofit fontScale="85000" lnSpcReduction="20000"/>
          </a:bodyPr>
          <a:lstStyle/>
          <a:p>
            <a:r>
              <a:rPr lang="en-US" b="1" dirty="0" smtClean="0">
                <a:solidFill>
                  <a:schemeClr val="accent3"/>
                </a:solidFill>
                <a:effectLst>
                  <a:outerShdw blurRad="38100" dist="38100" dir="2700000" algn="tl">
                    <a:srgbClr val="000000">
                      <a:alpha val="43137"/>
                    </a:srgbClr>
                  </a:outerShdw>
                </a:effectLst>
              </a:rPr>
              <a:t>Anthony Chow, Ph.D. </a:t>
            </a:r>
          </a:p>
          <a:p>
            <a:r>
              <a:rPr lang="en-US" sz="1500" dirty="0" smtClean="0">
                <a:solidFill>
                  <a:schemeClr val="tx1"/>
                </a:solidFill>
              </a:rPr>
              <a:t>Assistant Professor</a:t>
            </a:r>
          </a:p>
          <a:p>
            <a:r>
              <a:rPr lang="en-US" sz="1500" dirty="0" smtClean="0">
                <a:solidFill>
                  <a:schemeClr val="tx1"/>
                </a:solidFill>
              </a:rPr>
              <a:t>Department of Library and Information Studies</a:t>
            </a:r>
          </a:p>
          <a:p>
            <a:r>
              <a:rPr lang="en-US" sz="1500" dirty="0">
                <a:solidFill>
                  <a:schemeClr val="tx1"/>
                </a:solidFill>
              </a:rPr>
              <a:t>The University of North Carolina at Greensboro</a:t>
            </a:r>
          </a:p>
          <a:p>
            <a:endParaRPr lang="en-US" sz="1500" dirty="0" smtClean="0"/>
          </a:p>
          <a:p>
            <a:r>
              <a:rPr lang="en-US" b="1" dirty="0" smtClean="0">
                <a:solidFill>
                  <a:schemeClr val="accent3"/>
                </a:solidFill>
                <a:effectLst>
                  <a:outerShdw blurRad="38100" dist="38100" dir="2700000" algn="tl">
                    <a:srgbClr val="000000">
                      <a:alpha val="43137"/>
                    </a:srgbClr>
                  </a:outerShdw>
                </a:effectLst>
              </a:rPr>
              <a:t>Ingrid Guerra-Lopez, Ph.D</a:t>
            </a:r>
            <a:r>
              <a:rPr lang="en-US" dirty="0" smtClean="0">
                <a:solidFill>
                  <a:schemeClr val="accent3"/>
                </a:solidFill>
              </a:rPr>
              <a:t>.</a:t>
            </a:r>
            <a:r>
              <a:rPr lang="en-US" dirty="0" smtClean="0"/>
              <a:t> </a:t>
            </a:r>
          </a:p>
          <a:p>
            <a:r>
              <a:rPr lang="en-US" sz="1500" dirty="0" smtClean="0">
                <a:solidFill>
                  <a:schemeClr val="tx1"/>
                </a:solidFill>
              </a:rPr>
              <a:t>Associate Professor</a:t>
            </a:r>
          </a:p>
          <a:p>
            <a:r>
              <a:rPr lang="en-US" sz="1500" dirty="0" smtClean="0">
                <a:solidFill>
                  <a:schemeClr val="tx1"/>
                </a:solidFill>
              </a:rPr>
              <a:t>Director</a:t>
            </a:r>
            <a:r>
              <a:rPr lang="en-US" sz="1500" dirty="0">
                <a:solidFill>
                  <a:schemeClr val="tx1"/>
                </a:solidFill>
              </a:rPr>
              <a:t>, Institute for Learning &amp; Performance </a:t>
            </a:r>
            <a:r>
              <a:rPr lang="en-US" sz="1500" dirty="0" smtClean="0">
                <a:solidFill>
                  <a:schemeClr val="tx1"/>
                </a:solidFill>
              </a:rPr>
              <a:t>Improvement</a:t>
            </a:r>
          </a:p>
          <a:p>
            <a:r>
              <a:rPr lang="en-US" sz="1500" dirty="0" smtClean="0">
                <a:solidFill>
                  <a:schemeClr val="tx1"/>
                </a:solidFill>
              </a:rPr>
              <a:t>Wayne </a:t>
            </a:r>
            <a:r>
              <a:rPr lang="en-US" sz="1500" dirty="0">
                <a:solidFill>
                  <a:schemeClr val="tx1"/>
                </a:solidFill>
              </a:rPr>
              <a:t>State </a:t>
            </a:r>
            <a:r>
              <a:rPr lang="en-US" sz="1500" dirty="0" smtClean="0">
                <a:solidFill>
                  <a:schemeClr val="tx1"/>
                </a:solidFill>
              </a:rPr>
              <a:t>University</a:t>
            </a:r>
          </a:p>
          <a:p>
            <a:endParaRPr lang="en-US" sz="1500" dirty="0" smtClean="0">
              <a:solidFill>
                <a:schemeClr val="tx1"/>
              </a:solidFill>
            </a:endParaRPr>
          </a:p>
          <a:p>
            <a:r>
              <a:rPr lang="en-US" sz="1600" b="1" dirty="0" smtClean="0">
                <a:solidFill>
                  <a:schemeClr val="accent3"/>
                </a:solidFill>
                <a:effectLst>
                  <a:outerShdw blurRad="38100" dist="38100" dir="2700000" algn="tl">
                    <a:srgbClr val="000000">
                      <a:alpha val="43137"/>
                    </a:srgbClr>
                  </a:outerShdw>
                </a:effectLst>
              </a:rPr>
              <a:t>Mark Whitlock,  MBA</a:t>
            </a:r>
          </a:p>
          <a:p>
            <a:r>
              <a:rPr lang="en-US" sz="1500" dirty="0" smtClean="0">
                <a:solidFill>
                  <a:schemeClr val="tx1"/>
                </a:solidFill>
              </a:rPr>
              <a:t>Chief Executive Officer</a:t>
            </a:r>
          </a:p>
          <a:p>
            <a:r>
              <a:rPr lang="en-US" sz="1500" dirty="0" smtClean="0">
                <a:solidFill>
                  <a:schemeClr val="tx1"/>
                </a:solidFill>
              </a:rPr>
              <a:t>The Central Educational Center</a:t>
            </a:r>
            <a:endParaRPr lang="en-US" sz="1500" dirty="0">
              <a:solidFill>
                <a:schemeClr val="tx1"/>
              </a:solidFill>
            </a:endParaRPr>
          </a:p>
          <a:p>
            <a:r>
              <a:rPr lang="en-US" sz="1500" dirty="0">
                <a:solidFill>
                  <a:schemeClr val="tx1"/>
                </a:solidFill>
              </a:rPr>
              <a:t>Director, Institute for Learning &amp; Performance Improvement</a:t>
            </a:r>
          </a:p>
          <a:p>
            <a:r>
              <a:rPr lang="en-US" sz="1500" dirty="0">
                <a:solidFill>
                  <a:schemeClr val="tx1"/>
                </a:solidFill>
              </a:rPr>
              <a:t>Wayne State University</a:t>
            </a:r>
          </a:p>
          <a:p>
            <a:endParaRPr lang="en-US" sz="1500" dirty="0">
              <a:solidFill>
                <a:schemeClr val="tx1"/>
              </a:solidFill>
            </a:endParaRPr>
          </a:p>
        </p:txBody>
      </p:sp>
    </p:spTree>
    <p:extLst>
      <p:ext uri="{BB962C8B-B14F-4D97-AF65-F5344CB8AC3E}">
        <p14:creationId xmlns:p14="http://schemas.microsoft.com/office/powerpoint/2010/main" val="4188640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Systemic Educational Informatics (SEI) Model</a:t>
            </a:r>
            <a:endParaRPr lang="en-US" dirty="0"/>
          </a:p>
        </p:txBody>
      </p:sp>
      <p:pic>
        <p:nvPicPr>
          <p:cNvPr id="4" name="Picture 3" descr="SEI Model.png"/>
          <p:cNvPicPr/>
          <p:nvPr/>
        </p:nvPicPr>
        <p:blipFill>
          <a:blip r:embed="rId3" cstate="print"/>
          <a:stretch>
            <a:fillRect/>
          </a:stretch>
        </p:blipFill>
        <p:spPr>
          <a:xfrm>
            <a:off x="990600" y="1600200"/>
            <a:ext cx="6096000" cy="4876800"/>
          </a:xfrm>
          <a:prstGeom prst="rect">
            <a:avLst/>
          </a:prstGeom>
        </p:spPr>
      </p:pic>
      <p:sp>
        <p:nvSpPr>
          <p:cNvPr id="6" name="TextBox 5"/>
          <p:cNvSpPr txBox="1"/>
          <p:nvPr/>
        </p:nvSpPr>
        <p:spPr>
          <a:xfrm>
            <a:off x="6781800" y="1981200"/>
            <a:ext cx="2209800" cy="3416320"/>
          </a:xfrm>
          <a:prstGeom prst="rect">
            <a:avLst/>
          </a:prstGeom>
          <a:solidFill>
            <a:srgbClr val="FFCC66"/>
          </a:solidFill>
        </p:spPr>
        <p:txBody>
          <a:bodyPr wrap="square" rtlCol="0">
            <a:spAutoFit/>
          </a:bodyPr>
          <a:lstStyle/>
          <a:p>
            <a:r>
              <a:rPr lang="en-US" dirty="0"/>
              <a:t>The </a:t>
            </a:r>
            <a:r>
              <a:rPr lang="en-US" i="1" dirty="0"/>
              <a:t>Mega </a:t>
            </a:r>
            <a:r>
              <a:rPr lang="en-US" dirty="0"/>
              <a:t>level represents the societal level and requires that an organization measures its intended value-added impact </a:t>
            </a:r>
            <a:r>
              <a:rPr lang="en-US" dirty="0" smtClean="0"/>
              <a:t>on society </a:t>
            </a:r>
            <a:r>
              <a:rPr lang="en-US" dirty="0"/>
              <a:t>itself (Of what value are we to society?) to ensure proper alignment. </a:t>
            </a:r>
          </a:p>
        </p:txBody>
      </p:sp>
      <p:sp>
        <p:nvSpPr>
          <p:cNvPr id="3" name="Right Arrow 2"/>
          <p:cNvSpPr/>
          <p:nvPr/>
        </p:nvSpPr>
        <p:spPr>
          <a:xfrm rot="9322817">
            <a:off x="6096000" y="3276600"/>
            <a:ext cx="685800" cy="412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9768FB9-1BE7-4CA7-BB72-97CA8653EBF3}" type="datetime1">
              <a:rPr lang="en-US" smtClean="0"/>
              <a:t>11/10/2011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r>
              <a:rPr lang="en-US" smtClean="0"/>
              <a:t> of 21</a:t>
            </a:r>
            <a:endParaRPr lang="en-US" dirty="0"/>
          </a:p>
        </p:txBody>
      </p:sp>
    </p:spTree>
    <p:extLst>
      <p:ext uri="{BB962C8B-B14F-4D97-AF65-F5344CB8AC3E}">
        <p14:creationId xmlns:p14="http://schemas.microsoft.com/office/powerpoint/2010/main" val="357756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Systemic Educational Informatics (SEI) Model</a:t>
            </a:r>
            <a:endParaRPr lang="en-US" dirty="0"/>
          </a:p>
        </p:txBody>
      </p:sp>
      <p:pic>
        <p:nvPicPr>
          <p:cNvPr id="4" name="Picture 3" descr="SEI Model.png"/>
          <p:cNvPicPr/>
          <p:nvPr/>
        </p:nvPicPr>
        <p:blipFill>
          <a:blip r:embed="rId3" cstate="print"/>
          <a:stretch>
            <a:fillRect/>
          </a:stretch>
        </p:blipFill>
        <p:spPr>
          <a:xfrm>
            <a:off x="990600" y="1600200"/>
            <a:ext cx="6096000" cy="4876800"/>
          </a:xfrm>
          <a:prstGeom prst="rect">
            <a:avLst/>
          </a:prstGeom>
        </p:spPr>
      </p:pic>
      <p:sp>
        <p:nvSpPr>
          <p:cNvPr id="6" name="TextBox 5"/>
          <p:cNvSpPr txBox="1"/>
          <p:nvPr/>
        </p:nvSpPr>
        <p:spPr>
          <a:xfrm>
            <a:off x="6705600" y="2347079"/>
            <a:ext cx="2362200" cy="3139321"/>
          </a:xfrm>
          <a:prstGeom prst="rect">
            <a:avLst/>
          </a:prstGeom>
          <a:solidFill>
            <a:srgbClr val="0066CC"/>
          </a:solidFill>
        </p:spPr>
        <p:txBody>
          <a:bodyPr wrap="square" rtlCol="0">
            <a:spAutoFit/>
          </a:bodyPr>
          <a:lstStyle/>
          <a:p>
            <a:r>
              <a:rPr lang="en-US" dirty="0"/>
              <a:t>The </a:t>
            </a:r>
            <a:r>
              <a:rPr lang="en-US" i="1" dirty="0"/>
              <a:t>Macro</a:t>
            </a:r>
            <a:r>
              <a:rPr lang="en-US" dirty="0"/>
              <a:t> level involves the medium term goals of the organization and stakeholders, the more immediate or direct impact that benefits the organization itself (What does success mean and look like for our organization?). </a:t>
            </a:r>
          </a:p>
        </p:txBody>
      </p:sp>
      <p:sp>
        <p:nvSpPr>
          <p:cNvPr id="8" name="Right Arrow 7"/>
          <p:cNvSpPr/>
          <p:nvPr/>
        </p:nvSpPr>
        <p:spPr>
          <a:xfrm rot="9322817">
            <a:off x="5597597" y="3385359"/>
            <a:ext cx="1207936" cy="412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F648192F-780D-4A9B-8498-07B8F1C95F3E}" type="datetime1">
              <a:rPr lang="en-US" smtClean="0"/>
              <a:t>11/10/2011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r>
              <a:rPr lang="en-US" smtClean="0"/>
              <a:t> of 21</a:t>
            </a:r>
            <a:endParaRPr lang="en-US" dirty="0"/>
          </a:p>
        </p:txBody>
      </p:sp>
    </p:spTree>
    <p:extLst>
      <p:ext uri="{BB962C8B-B14F-4D97-AF65-F5344CB8AC3E}">
        <p14:creationId xmlns:p14="http://schemas.microsoft.com/office/powerpoint/2010/main" val="402836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Systemic Educational Informatics (SEI) Model</a:t>
            </a:r>
            <a:endParaRPr lang="en-US" dirty="0"/>
          </a:p>
        </p:txBody>
      </p:sp>
      <p:pic>
        <p:nvPicPr>
          <p:cNvPr id="4" name="Picture 3" descr="SEI Model.png"/>
          <p:cNvPicPr/>
          <p:nvPr/>
        </p:nvPicPr>
        <p:blipFill>
          <a:blip r:embed="rId3" cstate="print"/>
          <a:stretch>
            <a:fillRect/>
          </a:stretch>
        </p:blipFill>
        <p:spPr>
          <a:xfrm>
            <a:off x="990600" y="1600200"/>
            <a:ext cx="6096000" cy="4876800"/>
          </a:xfrm>
          <a:prstGeom prst="rect">
            <a:avLst/>
          </a:prstGeom>
        </p:spPr>
      </p:pic>
      <p:sp>
        <p:nvSpPr>
          <p:cNvPr id="6" name="TextBox 5"/>
          <p:cNvSpPr txBox="1"/>
          <p:nvPr/>
        </p:nvSpPr>
        <p:spPr>
          <a:xfrm>
            <a:off x="6705600" y="2347079"/>
            <a:ext cx="2362200" cy="3139321"/>
          </a:xfrm>
          <a:prstGeom prst="rect">
            <a:avLst/>
          </a:prstGeom>
          <a:solidFill>
            <a:srgbClr val="669900"/>
          </a:solidFill>
        </p:spPr>
        <p:txBody>
          <a:bodyPr wrap="square" rtlCol="0">
            <a:spAutoFit/>
          </a:bodyPr>
          <a:lstStyle/>
          <a:p>
            <a:r>
              <a:rPr lang="en-US" dirty="0"/>
              <a:t>The </a:t>
            </a:r>
            <a:r>
              <a:rPr lang="en-US" i="1" dirty="0"/>
              <a:t>Micro</a:t>
            </a:r>
            <a:r>
              <a:rPr lang="en-US" dirty="0"/>
              <a:t> level involves internal building-block results of the organization (What short-term products have to be accomplished by teams and individual organizational members?) (Kaufman, 2006; 2011). </a:t>
            </a:r>
          </a:p>
        </p:txBody>
      </p:sp>
      <p:sp>
        <p:nvSpPr>
          <p:cNvPr id="8" name="Right Arrow 7"/>
          <p:cNvSpPr/>
          <p:nvPr/>
        </p:nvSpPr>
        <p:spPr>
          <a:xfrm rot="9322817">
            <a:off x="4807613" y="3368336"/>
            <a:ext cx="2057951" cy="412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CF8E5A7-5D77-4857-AE2C-439E34729D9F}" type="datetime1">
              <a:rPr lang="en-US" smtClean="0"/>
              <a:t>11/10/2011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r>
              <a:rPr lang="en-US" smtClean="0"/>
              <a:t> of 21</a:t>
            </a:r>
            <a:endParaRPr lang="en-US" dirty="0"/>
          </a:p>
        </p:txBody>
      </p:sp>
    </p:spTree>
    <p:extLst>
      <p:ext uri="{BB962C8B-B14F-4D97-AF65-F5344CB8AC3E}">
        <p14:creationId xmlns:p14="http://schemas.microsoft.com/office/powerpoint/2010/main" val="150050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1323" t="26714" r="28539" b="11544"/>
          <a:stretch/>
        </p:blipFill>
        <p:spPr bwMode="auto">
          <a:xfrm>
            <a:off x="76200" y="609601"/>
            <a:ext cx="8763000" cy="601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1440" y="914400"/>
            <a:ext cx="2971800" cy="762000"/>
          </a:xfrm>
        </p:spPr>
        <p:txBody>
          <a:bodyPr/>
          <a:lstStyle/>
          <a:p>
            <a:pPr algn="ctr"/>
            <a:r>
              <a:rPr lang="en-US" dirty="0" smtClean="0"/>
              <a:t>CEC’s</a:t>
            </a:r>
            <a:br>
              <a:rPr lang="en-US" dirty="0" smtClean="0"/>
            </a:br>
            <a:r>
              <a:rPr lang="en-US" dirty="0" smtClean="0"/>
              <a:t>SEI Model</a:t>
            </a:r>
            <a:endParaRPr lang="en-US"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6506" t="18882" r="54436" b="76321"/>
          <a:stretch/>
        </p:blipFill>
        <p:spPr bwMode="auto">
          <a:xfrm>
            <a:off x="2819400" y="99897"/>
            <a:ext cx="1801523" cy="43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1475" t="18882" r="39289" b="76321"/>
          <a:stretch/>
        </p:blipFill>
        <p:spPr bwMode="auto">
          <a:xfrm>
            <a:off x="4792532" y="99897"/>
            <a:ext cx="1836868" cy="43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5859" t="18882" r="25383" b="76321"/>
          <a:stretch/>
        </p:blipFill>
        <p:spPr bwMode="auto">
          <a:xfrm>
            <a:off x="6934200" y="99896"/>
            <a:ext cx="1741714" cy="43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45952AFF-D461-4545-B63F-8D6D73302ABF}" type="datetime1">
              <a:rPr lang="en-US" smtClean="0"/>
              <a:t>11/10/2011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r>
              <a:rPr lang="en-US" smtClean="0"/>
              <a:t> of 21</a:t>
            </a:r>
            <a:endParaRPr lang="en-US" dirty="0"/>
          </a:p>
        </p:txBody>
      </p:sp>
    </p:spTree>
    <p:extLst>
      <p:ext uri="{BB962C8B-B14F-4D97-AF65-F5344CB8AC3E}">
        <p14:creationId xmlns:p14="http://schemas.microsoft.com/office/powerpoint/2010/main" val="96252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CEC’s Mega Level</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75" t="24529" r="32280" b="39294"/>
          <a:stretch/>
        </p:blipFill>
        <p:spPr bwMode="auto">
          <a:xfrm>
            <a:off x="152400" y="1752600"/>
            <a:ext cx="8256494"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3A4346F3-C38E-439E-AFD8-E20E3C9A5946}" type="datetime1">
              <a:rPr lang="en-US" smtClean="0"/>
              <a:t>11/10/2011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r>
              <a:rPr lang="en-US" smtClean="0"/>
              <a:t> of 21</a:t>
            </a:r>
            <a:endParaRPr lang="en-US" dirty="0"/>
          </a:p>
        </p:txBody>
      </p:sp>
    </p:spTree>
    <p:extLst>
      <p:ext uri="{BB962C8B-B14F-4D97-AF65-F5344CB8AC3E}">
        <p14:creationId xmlns:p14="http://schemas.microsoft.com/office/powerpoint/2010/main" val="4232476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CEC’s Macro Level</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86" t="22588" r="32610" b="53471"/>
          <a:stretch/>
        </p:blipFill>
        <p:spPr bwMode="auto">
          <a:xfrm>
            <a:off x="242046" y="1295400"/>
            <a:ext cx="7974107" cy="1824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985" t="22236" r="32610" b="44058"/>
          <a:stretch/>
        </p:blipFill>
        <p:spPr bwMode="auto">
          <a:xfrm>
            <a:off x="242046" y="3124200"/>
            <a:ext cx="7974107" cy="256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4011B886-256D-4299-BFAB-0DB507C2C4FD}" type="datetime1">
              <a:rPr lang="en-US" smtClean="0"/>
              <a:t>11/10/2011</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r>
              <a:rPr lang="en-US" smtClean="0"/>
              <a:t> of 21</a:t>
            </a:r>
            <a:endParaRPr lang="en-US" dirty="0"/>
          </a:p>
        </p:txBody>
      </p:sp>
    </p:spTree>
    <p:extLst>
      <p:ext uri="{BB962C8B-B14F-4D97-AF65-F5344CB8AC3E}">
        <p14:creationId xmlns:p14="http://schemas.microsoft.com/office/powerpoint/2010/main" val="1993487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CEC’s Micro Level</a:t>
            </a:r>
            <a:endParaRPr lang="en-US"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86" t="57882" r="32500" b="29059"/>
          <a:stretch/>
        </p:blipFill>
        <p:spPr bwMode="auto">
          <a:xfrm>
            <a:off x="381000" y="1752600"/>
            <a:ext cx="7987554" cy="99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E85985AA-3126-4E96-AE9B-882F4F1101E6}" type="datetime1">
              <a:rPr lang="en-US" smtClean="0"/>
              <a:t>11/10/2011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r>
              <a:rPr lang="en-US" smtClean="0"/>
              <a:t> of 21</a:t>
            </a:r>
            <a:endParaRPr lang="en-US" dirty="0"/>
          </a:p>
        </p:txBody>
      </p:sp>
    </p:spTree>
    <p:extLst>
      <p:ext uri="{BB962C8B-B14F-4D97-AF65-F5344CB8AC3E}">
        <p14:creationId xmlns:p14="http://schemas.microsoft.com/office/powerpoint/2010/main" val="1159178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Elbow Connector 29"/>
          <p:cNvCxnSpPr>
            <a:stCxn id="7" idx="0"/>
            <a:endCxn id="4" idx="1"/>
          </p:cNvCxnSpPr>
          <p:nvPr/>
        </p:nvCxnSpPr>
        <p:spPr>
          <a:xfrm rot="5400000" flipH="1" flipV="1">
            <a:off x="1187087" y="3986893"/>
            <a:ext cx="551906" cy="57912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SEI Model – Data view</a:t>
            </a:r>
            <a:endParaRPr lang="en-US" dirty="0"/>
          </a:p>
        </p:txBody>
      </p:sp>
      <p:sp>
        <p:nvSpPr>
          <p:cNvPr id="4" name="Flowchart: Stored Data 3"/>
          <p:cNvSpPr/>
          <p:nvPr/>
        </p:nvSpPr>
        <p:spPr>
          <a:xfrm>
            <a:off x="1752600" y="3733800"/>
            <a:ext cx="1066800" cy="533400"/>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Database</a:t>
            </a:r>
            <a:endParaRPr lang="en-US" sz="1000" dirty="0"/>
          </a:p>
        </p:txBody>
      </p:sp>
      <p:sp>
        <p:nvSpPr>
          <p:cNvPr id="5" name="Flowchart: Data 4"/>
          <p:cNvSpPr/>
          <p:nvPr/>
        </p:nvSpPr>
        <p:spPr>
          <a:xfrm>
            <a:off x="152400" y="3810000"/>
            <a:ext cx="1066800" cy="381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6" name="Flowchart: Data 5"/>
          <p:cNvSpPr/>
          <p:nvPr/>
        </p:nvSpPr>
        <p:spPr>
          <a:xfrm>
            <a:off x="1676400" y="4953000"/>
            <a:ext cx="1066800" cy="381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7" name="Flowchart: Data 6"/>
          <p:cNvSpPr/>
          <p:nvPr/>
        </p:nvSpPr>
        <p:spPr>
          <a:xfrm>
            <a:off x="533400" y="4552406"/>
            <a:ext cx="1066800" cy="381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8" name="Flowchart: Data 7"/>
          <p:cNvSpPr/>
          <p:nvPr/>
        </p:nvSpPr>
        <p:spPr>
          <a:xfrm>
            <a:off x="2819400" y="4552406"/>
            <a:ext cx="1066800" cy="381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9" name="Flowchart: Data 8"/>
          <p:cNvSpPr/>
          <p:nvPr/>
        </p:nvSpPr>
        <p:spPr>
          <a:xfrm>
            <a:off x="3505200" y="3810000"/>
            <a:ext cx="1066800" cy="381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10" name="Flowchart: Process 9"/>
          <p:cNvSpPr/>
          <p:nvPr/>
        </p:nvSpPr>
        <p:spPr>
          <a:xfrm>
            <a:off x="1828800" y="2743200"/>
            <a:ext cx="914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Google Doc</a:t>
            </a:r>
          </a:p>
        </p:txBody>
      </p:sp>
      <p:sp>
        <p:nvSpPr>
          <p:cNvPr id="11" name="Flowchart: Decision 10"/>
          <p:cNvSpPr/>
          <p:nvPr/>
        </p:nvSpPr>
        <p:spPr>
          <a:xfrm>
            <a:off x="3048000" y="1905000"/>
            <a:ext cx="685800" cy="5334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Process 11"/>
          <p:cNvSpPr/>
          <p:nvPr/>
        </p:nvSpPr>
        <p:spPr>
          <a:xfrm>
            <a:off x="1828800" y="1905000"/>
            <a:ext cx="914400" cy="533400"/>
          </a:xfrm>
          <a:prstGeom prst="flowChart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CEO</a:t>
            </a:r>
            <a:endParaRPr lang="en-US" dirty="0"/>
          </a:p>
        </p:txBody>
      </p:sp>
      <p:grpSp>
        <p:nvGrpSpPr>
          <p:cNvPr id="13" name="Group 12"/>
          <p:cNvGrpSpPr/>
          <p:nvPr/>
        </p:nvGrpSpPr>
        <p:grpSpPr>
          <a:xfrm>
            <a:off x="4800600" y="1600200"/>
            <a:ext cx="3810000" cy="4572000"/>
            <a:chOff x="3962400" y="1752600"/>
            <a:chExt cx="3810000" cy="4572000"/>
          </a:xfrm>
        </p:grpSpPr>
        <p:grpSp>
          <p:nvGrpSpPr>
            <p:cNvPr id="14" name="Group 13"/>
            <p:cNvGrpSpPr/>
            <p:nvPr/>
          </p:nvGrpSpPr>
          <p:grpSpPr>
            <a:xfrm>
              <a:off x="3962400" y="1752600"/>
              <a:ext cx="3810000" cy="4572000"/>
              <a:chOff x="3962400" y="1752600"/>
              <a:chExt cx="3810000" cy="4572000"/>
            </a:xfrm>
          </p:grpSpPr>
          <p:sp>
            <p:nvSpPr>
              <p:cNvPr id="21" name="Rectangle 20"/>
              <p:cNvSpPr/>
              <p:nvPr/>
            </p:nvSpPr>
            <p:spPr>
              <a:xfrm>
                <a:off x="3962400" y="1752600"/>
                <a:ext cx="3810000" cy="4572000"/>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191000" y="1752600"/>
                <a:ext cx="3429000" cy="523220"/>
              </a:xfrm>
              <a:prstGeom prst="rect">
                <a:avLst/>
              </a:prstGeom>
              <a:noFill/>
            </p:spPr>
            <p:txBody>
              <a:bodyPr wrap="square" rtlCol="0">
                <a:spAutoFit/>
              </a:bodyPr>
              <a:lstStyle/>
              <a:p>
                <a:pPr algn="ctr"/>
                <a:r>
                  <a:rPr lang="en-US" sz="2800" dirty="0" smtClean="0"/>
                  <a:t>Mega</a:t>
                </a:r>
                <a:endParaRPr lang="en-US" sz="2800" dirty="0"/>
              </a:p>
            </p:txBody>
          </p:sp>
        </p:grpSp>
        <p:grpSp>
          <p:nvGrpSpPr>
            <p:cNvPr id="15" name="Group 14"/>
            <p:cNvGrpSpPr/>
            <p:nvPr/>
          </p:nvGrpSpPr>
          <p:grpSpPr>
            <a:xfrm>
              <a:off x="4191000" y="2438400"/>
              <a:ext cx="3429000" cy="3429000"/>
              <a:chOff x="4191000" y="2438400"/>
              <a:chExt cx="3429000" cy="3429000"/>
            </a:xfrm>
          </p:grpSpPr>
          <p:sp>
            <p:nvSpPr>
              <p:cNvPr id="19" name="Rectangle 18"/>
              <p:cNvSpPr/>
              <p:nvPr/>
            </p:nvSpPr>
            <p:spPr>
              <a:xfrm>
                <a:off x="4648200" y="2438400"/>
                <a:ext cx="2590800" cy="3429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91000" y="2438400"/>
                <a:ext cx="3429000" cy="523220"/>
              </a:xfrm>
              <a:prstGeom prst="rect">
                <a:avLst/>
              </a:prstGeom>
              <a:noFill/>
            </p:spPr>
            <p:txBody>
              <a:bodyPr wrap="square" rtlCol="0">
                <a:spAutoFit/>
              </a:bodyPr>
              <a:lstStyle/>
              <a:p>
                <a:pPr algn="ctr"/>
                <a:r>
                  <a:rPr lang="en-US" sz="2800" dirty="0" smtClean="0"/>
                  <a:t>Macro</a:t>
                </a:r>
                <a:endParaRPr lang="en-US" sz="2800" dirty="0"/>
              </a:p>
            </p:txBody>
          </p:sp>
        </p:grpSp>
        <p:grpSp>
          <p:nvGrpSpPr>
            <p:cNvPr id="16" name="Group 15"/>
            <p:cNvGrpSpPr/>
            <p:nvPr/>
          </p:nvGrpSpPr>
          <p:grpSpPr>
            <a:xfrm>
              <a:off x="4191000" y="3048000"/>
              <a:ext cx="3429000" cy="2209800"/>
              <a:chOff x="4191000" y="3048000"/>
              <a:chExt cx="3429000" cy="2209800"/>
            </a:xfrm>
          </p:grpSpPr>
          <p:sp>
            <p:nvSpPr>
              <p:cNvPr id="17" name="Rectangle 16"/>
              <p:cNvSpPr/>
              <p:nvPr/>
            </p:nvSpPr>
            <p:spPr>
              <a:xfrm>
                <a:off x="5230586" y="3048000"/>
                <a:ext cx="1447800" cy="2209800"/>
              </a:xfrm>
              <a:prstGeom prst="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91000" y="3048000"/>
                <a:ext cx="3429000" cy="523220"/>
              </a:xfrm>
              <a:prstGeom prst="rect">
                <a:avLst/>
              </a:prstGeom>
              <a:noFill/>
            </p:spPr>
            <p:txBody>
              <a:bodyPr wrap="square" rtlCol="0">
                <a:spAutoFit/>
              </a:bodyPr>
              <a:lstStyle/>
              <a:p>
                <a:pPr algn="ctr"/>
                <a:r>
                  <a:rPr lang="en-US" sz="2800" dirty="0" smtClean="0"/>
                  <a:t>Micro</a:t>
                </a:r>
                <a:endParaRPr lang="en-US" sz="2800" dirty="0"/>
              </a:p>
            </p:txBody>
          </p:sp>
        </p:grpSp>
      </p:grpSp>
      <p:cxnSp>
        <p:nvCxnSpPr>
          <p:cNvPr id="24" name="Straight Arrow Connector 23"/>
          <p:cNvCxnSpPr>
            <a:stCxn id="5" idx="5"/>
            <a:endCxn id="4" idx="1"/>
          </p:cNvCxnSpPr>
          <p:nvPr/>
        </p:nvCxnSpPr>
        <p:spPr>
          <a:xfrm>
            <a:off x="1112520" y="4000500"/>
            <a:ext cx="64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0"/>
            <a:endCxn id="4" idx="2"/>
          </p:cNvCxnSpPr>
          <p:nvPr/>
        </p:nvCxnSpPr>
        <p:spPr>
          <a:xfrm flipH="1" flipV="1">
            <a:off x="2286000" y="4267200"/>
            <a:ext cx="3048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2"/>
            <a:endCxn id="4" idx="3"/>
          </p:cNvCxnSpPr>
          <p:nvPr/>
        </p:nvCxnSpPr>
        <p:spPr>
          <a:xfrm flipH="1">
            <a:off x="2641600" y="4000500"/>
            <a:ext cx="9702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8" idx="0"/>
            <a:endCxn id="4" idx="3"/>
          </p:cNvCxnSpPr>
          <p:nvPr/>
        </p:nvCxnSpPr>
        <p:spPr>
          <a:xfrm rot="16200000" flipV="1">
            <a:off x="2774587" y="3867513"/>
            <a:ext cx="551906" cy="8178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 idx="2"/>
            <a:endCxn id="4" idx="0"/>
          </p:cNvCxnSpPr>
          <p:nvPr/>
        </p:nvCxnSpPr>
        <p:spPr>
          <a:xfrm>
            <a:off x="2286000" y="3200400"/>
            <a:ext cx="0"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 idx="0"/>
            <a:endCxn id="12" idx="2"/>
          </p:cNvCxnSpPr>
          <p:nvPr/>
        </p:nvCxnSpPr>
        <p:spPr>
          <a:xfrm flipV="1">
            <a:off x="2286000" y="2438400"/>
            <a:ext cx="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2" idx="3"/>
            <a:endCxn id="11" idx="1"/>
          </p:cNvCxnSpPr>
          <p:nvPr/>
        </p:nvCxnSpPr>
        <p:spPr>
          <a:xfrm>
            <a:off x="2743200" y="21717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3"/>
            <a:endCxn id="21" idx="0"/>
          </p:cNvCxnSpPr>
          <p:nvPr/>
        </p:nvCxnSpPr>
        <p:spPr>
          <a:xfrm flipV="1">
            <a:off x="3733800" y="1600200"/>
            <a:ext cx="2971800" cy="571500"/>
          </a:xfrm>
          <a:prstGeom prst="bentConnector4">
            <a:avLst>
              <a:gd name="adj1" fmla="val 17949"/>
              <a:gd name="adj2" fmla="val 14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a:off x="3733800" y="2171700"/>
            <a:ext cx="3009900" cy="114300"/>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11" idx="3"/>
            <a:endCxn id="18" idx="0"/>
          </p:cNvCxnSpPr>
          <p:nvPr/>
        </p:nvCxnSpPr>
        <p:spPr>
          <a:xfrm>
            <a:off x="3733800" y="2171700"/>
            <a:ext cx="3009900" cy="723900"/>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fld id="{B88F73AC-56F0-4D27-A99E-09F98109CECB}" type="datetime1">
              <a:rPr lang="en-US" smtClean="0"/>
              <a:t>11/10/2011</a:t>
            </a:fld>
            <a:endParaRPr lang="en-US"/>
          </a:p>
        </p:txBody>
      </p:sp>
      <p:sp>
        <p:nvSpPr>
          <p:cNvPr id="23" name="Slide Number Placeholder 22"/>
          <p:cNvSpPr>
            <a:spLocks noGrp="1"/>
          </p:cNvSpPr>
          <p:nvPr>
            <p:ph type="sldNum" sz="quarter" idx="12"/>
          </p:nvPr>
        </p:nvSpPr>
        <p:spPr/>
        <p:txBody>
          <a:bodyPr/>
          <a:lstStyle/>
          <a:p>
            <a:fld id="{B6F15528-21DE-4FAA-801E-634DDDAF4B2B}" type="slidenum">
              <a:rPr lang="en-US" smtClean="0"/>
              <a:pPr/>
              <a:t>17</a:t>
            </a:fld>
            <a:r>
              <a:rPr lang="en-US" smtClean="0"/>
              <a:t> of 21</a:t>
            </a:r>
            <a:endParaRPr lang="en-US" dirty="0"/>
          </a:p>
        </p:txBody>
      </p:sp>
    </p:spTree>
    <p:extLst>
      <p:ext uri="{BB962C8B-B14F-4D97-AF65-F5344CB8AC3E}">
        <p14:creationId xmlns:p14="http://schemas.microsoft.com/office/powerpoint/2010/main" val="398171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fade">
                                      <p:cBhvr>
                                        <p:cTn id="44" dur="500"/>
                                        <p:tgtEl>
                                          <p:spTgt spid="51"/>
                                        </p:tgtEl>
                                      </p:cBhvr>
                                    </p:animEffect>
                                  </p:childTnLst>
                                </p:cTn>
                              </p:par>
                            </p:childTnLst>
                          </p:cTn>
                        </p:par>
                        <p:par>
                          <p:cTn id="45" fill="hold">
                            <p:stCondLst>
                              <p:cond delay="2500"/>
                            </p:stCondLst>
                            <p:childTnLst>
                              <p:par>
                                <p:cTn id="46" presetID="10" presetClass="entr" presetSubtype="0"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 SEI Model Dashboard</a:t>
            </a:r>
            <a:endParaRPr lang="en-US" dirty="0"/>
          </a:p>
        </p:txBody>
      </p:sp>
      <p:sp>
        <p:nvSpPr>
          <p:cNvPr id="3" name="Content Placeholder 2"/>
          <p:cNvSpPr>
            <a:spLocks noGrp="1"/>
          </p:cNvSpPr>
          <p:nvPr>
            <p:ph idx="1"/>
          </p:nvPr>
        </p:nvSpPr>
        <p:spPr/>
        <p:txBody>
          <a:bodyPr/>
          <a:lstStyle/>
          <a:p>
            <a:r>
              <a:rPr lang="en-US" dirty="0" smtClean="0"/>
              <a:t>Here is the initial design</a:t>
            </a:r>
            <a:endParaRPr lang="en-US" dirty="0"/>
          </a:p>
        </p:txBody>
      </p:sp>
      <p:sp>
        <p:nvSpPr>
          <p:cNvPr id="4" name="Date Placeholder 3"/>
          <p:cNvSpPr>
            <a:spLocks noGrp="1"/>
          </p:cNvSpPr>
          <p:nvPr>
            <p:ph type="dt" sz="half" idx="10"/>
          </p:nvPr>
        </p:nvSpPr>
        <p:spPr/>
        <p:txBody>
          <a:bodyPr/>
          <a:lstStyle/>
          <a:p>
            <a:fld id="{1C4A422E-0B0A-44A6-94A7-37F9DE35847F}"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r>
              <a:rPr lang="en-US" smtClean="0"/>
              <a:t> of 21</a:t>
            </a:r>
            <a:endParaRPr lang="en-US" dirty="0"/>
          </a:p>
        </p:txBody>
      </p:sp>
    </p:spTree>
    <p:extLst>
      <p:ext uri="{BB962C8B-B14F-4D97-AF65-F5344CB8AC3E}">
        <p14:creationId xmlns:p14="http://schemas.microsoft.com/office/powerpoint/2010/main" val="1719263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 – SEI Model</a:t>
            </a:r>
            <a:endParaRPr lang="en-US" dirty="0"/>
          </a:p>
        </p:txBody>
      </p:sp>
      <p:sp>
        <p:nvSpPr>
          <p:cNvPr id="3" name="Content Placeholder 2"/>
          <p:cNvSpPr>
            <a:spLocks noGrp="1"/>
          </p:cNvSpPr>
          <p:nvPr>
            <p:ph idx="1"/>
          </p:nvPr>
        </p:nvSpPr>
        <p:spPr/>
        <p:txBody>
          <a:bodyPr/>
          <a:lstStyle/>
          <a:p>
            <a:r>
              <a:rPr lang="en-US" dirty="0" smtClean="0"/>
              <a:t>Educational Informatics</a:t>
            </a:r>
          </a:p>
          <a:p>
            <a:pPr lvl="1"/>
            <a:r>
              <a:rPr lang="en-US" dirty="0" smtClean="0"/>
              <a:t>Information about CEC, a systemic change effort</a:t>
            </a:r>
          </a:p>
          <a:p>
            <a:pPr lvl="1"/>
            <a:r>
              <a:rPr lang="en-US" dirty="0" smtClean="0"/>
              <a:t>Scientific application of continuous evaluation called for in ADDIE process</a:t>
            </a:r>
          </a:p>
          <a:p>
            <a:pPr lvl="1"/>
            <a:r>
              <a:rPr lang="en-US" dirty="0" smtClean="0"/>
              <a:t>Data leads to information, which leads to knowledge; collectively HPT</a:t>
            </a:r>
          </a:p>
          <a:p>
            <a:r>
              <a:rPr lang="en-US" dirty="0" smtClean="0"/>
              <a:t>SEI models can accompany all systemic change efforts</a:t>
            </a:r>
          </a:p>
          <a:p>
            <a:pPr lvl="1"/>
            <a:r>
              <a:rPr lang="en-US" dirty="0" smtClean="0"/>
              <a:t>Real-time formative and summative evaluation</a:t>
            </a:r>
            <a:endParaRPr lang="en-US" dirty="0"/>
          </a:p>
        </p:txBody>
      </p:sp>
      <p:sp>
        <p:nvSpPr>
          <p:cNvPr id="4" name="Date Placeholder 3"/>
          <p:cNvSpPr>
            <a:spLocks noGrp="1"/>
          </p:cNvSpPr>
          <p:nvPr>
            <p:ph type="dt" sz="half" idx="10"/>
          </p:nvPr>
        </p:nvSpPr>
        <p:spPr/>
        <p:txBody>
          <a:bodyPr/>
          <a:lstStyle/>
          <a:p>
            <a:fld id="{AE43091D-D7BB-4857-AE1B-51B5AF09A693}"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r>
              <a:rPr lang="en-US" smtClean="0"/>
              <a:t> of 21</a:t>
            </a:r>
            <a:endParaRPr lang="en-US" dirty="0"/>
          </a:p>
        </p:txBody>
      </p:sp>
    </p:spTree>
    <p:extLst>
      <p:ext uri="{BB962C8B-B14F-4D97-AF65-F5344CB8AC3E}">
        <p14:creationId xmlns:p14="http://schemas.microsoft.com/office/powerpoint/2010/main" val="323202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Literature</a:t>
            </a:r>
          </a:p>
          <a:p>
            <a:r>
              <a:rPr lang="en-US" dirty="0" smtClean="0"/>
              <a:t>Problem</a:t>
            </a:r>
          </a:p>
          <a:p>
            <a:r>
              <a:rPr lang="en-US" dirty="0" smtClean="0"/>
              <a:t>Method</a:t>
            </a:r>
          </a:p>
          <a:p>
            <a:r>
              <a:rPr lang="en-US" dirty="0" smtClean="0"/>
              <a:t>Results</a:t>
            </a:r>
          </a:p>
          <a:p>
            <a:r>
              <a:rPr lang="en-US" dirty="0" smtClean="0"/>
              <a:t>Implications</a:t>
            </a:r>
            <a:endParaRPr lang="en-US" dirty="0"/>
          </a:p>
        </p:txBody>
      </p:sp>
      <p:sp>
        <p:nvSpPr>
          <p:cNvPr id="4" name="Title 1"/>
          <p:cNvSpPr>
            <a:spLocks noGrp="1"/>
          </p:cNvSpPr>
          <p:nvPr>
            <p:ph type="title"/>
          </p:nvPr>
        </p:nvSpPr>
        <p:spPr/>
        <p:txBody>
          <a:bodyPr/>
          <a:lstStyle/>
          <a:p>
            <a:r>
              <a:rPr lang="en-US" dirty="0" smtClean="0"/>
              <a:t>Overview</a:t>
            </a:r>
            <a:endParaRPr lang="en-US" dirty="0"/>
          </a:p>
        </p:txBody>
      </p:sp>
      <p:sp>
        <p:nvSpPr>
          <p:cNvPr id="2" name="Date Placeholder 1"/>
          <p:cNvSpPr>
            <a:spLocks noGrp="1"/>
          </p:cNvSpPr>
          <p:nvPr>
            <p:ph type="dt" sz="half" idx="10"/>
          </p:nvPr>
        </p:nvSpPr>
        <p:spPr/>
        <p:txBody>
          <a:bodyPr/>
          <a:lstStyle/>
          <a:p>
            <a:fld id="{EC31D8C2-13A0-4CCF-962C-92C4DEA701EA}" type="datetime1">
              <a:rPr lang="en-US" smtClean="0"/>
              <a:t>11/10/2011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r>
              <a:rPr lang="en-US" smtClean="0"/>
              <a:t> of 21</a:t>
            </a:r>
            <a:endParaRPr lang="en-US" dirty="0"/>
          </a:p>
        </p:txBody>
      </p:sp>
    </p:spTree>
    <p:extLst>
      <p:ext uri="{BB962C8B-B14F-4D97-AF65-F5344CB8AC3E}">
        <p14:creationId xmlns:p14="http://schemas.microsoft.com/office/powerpoint/2010/main" val="33542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US" dirty="0" smtClean="0"/>
              <a:t>Refining Model (add input activities and data layers)</a:t>
            </a:r>
          </a:p>
          <a:p>
            <a:pPr marL="571500" indent="-457200">
              <a:buFont typeface="+mj-lt"/>
              <a:buAutoNum type="arabicPeriod"/>
            </a:pPr>
            <a:r>
              <a:rPr lang="en-US" dirty="0" smtClean="0"/>
              <a:t>Establishing targets</a:t>
            </a:r>
          </a:p>
          <a:p>
            <a:pPr marL="571500" indent="-457200">
              <a:buFont typeface="+mj-lt"/>
              <a:buAutoNum type="arabicPeriod"/>
            </a:pPr>
            <a:r>
              <a:rPr lang="en-US" dirty="0" smtClean="0"/>
              <a:t>Populating data </a:t>
            </a:r>
          </a:p>
          <a:p>
            <a:pPr marL="571500" indent="-457200">
              <a:buFont typeface="+mj-lt"/>
              <a:buAutoNum type="arabicPeriod"/>
            </a:pPr>
            <a:r>
              <a:rPr lang="en-US" dirty="0" smtClean="0"/>
              <a:t>Pilot the model</a:t>
            </a:r>
          </a:p>
          <a:p>
            <a:pPr marL="571500" indent="-457200">
              <a:buFont typeface="+mj-lt"/>
              <a:buAutoNum type="arabicPeriod"/>
            </a:pPr>
            <a:r>
              <a:rPr lang="en-US" dirty="0" smtClean="0"/>
              <a:t>Scalability</a:t>
            </a:r>
            <a:endParaRPr lang="en-US" dirty="0"/>
          </a:p>
          <a:p>
            <a:pPr lvl="2"/>
            <a:endParaRPr lang="en-US" dirty="0" smtClean="0"/>
          </a:p>
          <a:p>
            <a:pPr marL="868680" lvl="1" indent="-457200">
              <a:buFont typeface="+mj-lt"/>
              <a:buAutoNum type="arabicPeriod"/>
            </a:pPr>
            <a:endParaRPr lang="en-US" dirty="0"/>
          </a:p>
        </p:txBody>
      </p:sp>
      <p:sp>
        <p:nvSpPr>
          <p:cNvPr id="4" name="Date Placeholder 3"/>
          <p:cNvSpPr>
            <a:spLocks noGrp="1"/>
          </p:cNvSpPr>
          <p:nvPr>
            <p:ph type="dt" sz="half" idx="10"/>
          </p:nvPr>
        </p:nvSpPr>
        <p:spPr/>
        <p:txBody>
          <a:bodyPr/>
          <a:lstStyle/>
          <a:p>
            <a:fld id="{64015312-CC70-4041-90E7-731AE7CDC149}"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r>
              <a:rPr lang="en-US" smtClean="0"/>
              <a:t> of 21</a:t>
            </a:r>
            <a:endParaRPr lang="en-US" dirty="0"/>
          </a:p>
        </p:txBody>
      </p:sp>
    </p:spTree>
    <p:extLst>
      <p:ext uri="{BB962C8B-B14F-4D97-AF65-F5344CB8AC3E}">
        <p14:creationId xmlns:p14="http://schemas.microsoft.com/office/powerpoint/2010/main" val="416504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Joe </a:t>
            </a:r>
            <a:r>
              <a:rPr lang="en-US" dirty="0" err="1" smtClean="0"/>
              <a:t>Harless</a:t>
            </a:r>
            <a:r>
              <a:rPr lang="en-US" dirty="0" smtClean="0"/>
              <a:t>, “The Eden Conspiracy”</a:t>
            </a:r>
          </a:p>
          <a:p>
            <a:r>
              <a:rPr lang="en-US" dirty="0" smtClean="0"/>
              <a:t>Anthony Chow, “Systems Thinking and 21</a:t>
            </a:r>
            <a:r>
              <a:rPr lang="en-US" baseline="30000" dirty="0" smtClean="0"/>
              <a:t>st</a:t>
            </a:r>
            <a:r>
              <a:rPr lang="en-US" dirty="0" smtClean="0"/>
              <a:t> Century Education”</a:t>
            </a:r>
          </a:p>
          <a:p>
            <a:r>
              <a:rPr lang="en-US" dirty="0" smtClean="0"/>
              <a:t>Mark Whitlock – </a:t>
            </a:r>
            <a:r>
              <a:rPr lang="en-US" dirty="0" smtClean="0">
                <a:hlinkClick r:id="rId2"/>
              </a:rPr>
              <a:t>mark.whitlock@cowetaschools.net</a:t>
            </a:r>
            <a:endParaRPr lang="en-US" dirty="0" smtClean="0"/>
          </a:p>
          <a:p>
            <a:r>
              <a:rPr lang="en-US" dirty="0" smtClean="0"/>
              <a:t>Anthony Chow – </a:t>
            </a:r>
            <a:r>
              <a:rPr lang="en-US" dirty="0" smtClean="0">
                <a:hlinkClick r:id="rId3"/>
              </a:rPr>
              <a:t>aschow@uncg.edu</a:t>
            </a:r>
            <a:r>
              <a:rPr lang="en-US" dirty="0" smtClean="0"/>
              <a:t> </a:t>
            </a:r>
          </a:p>
          <a:p>
            <a:endParaRPr lang="en-US"/>
          </a:p>
          <a:p>
            <a:endParaRPr lang="en-US"/>
          </a:p>
        </p:txBody>
      </p:sp>
      <p:sp>
        <p:nvSpPr>
          <p:cNvPr id="4" name="Date Placeholder 3"/>
          <p:cNvSpPr>
            <a:spLocks noGrp="1"/>
          </p:cNvSpPr>
          <p:nvPr>
            <p:ph type="dt" sz="half" idx="10"/>
          </p:nvPr>
        </p:nvSpPr>
        <p:spPr/>
        <p:txBody>
          <a:bodyPr/>
          <a:lstStyle/>
          <a:p>
            <a:fld id="{9B78677A-F8DD-43D6-A7B3-3216D85A46FE}" type="datetime1">
              <a:rPr lang="en-US" smtClean="0"/>
              <a:t>11/10/2011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r>
              <a:rPr lang="en-US" smtClean="0"/>
              <a:t> of 21</a:t>
            </a:r>
            <a:endParaRPr lang="en-US" dirty="0"/>
          </a:p>
        </p:txBody>
      </p:sp>
    </p:spTree>
    <p:extLst>
      <p:ext uri="{BB962C8B-B14F-4D97-AF65-F5344CB8AC3E}">
        <p14:creationId xmlns:p14="http://schemas.microsoft.com/office/powerpoint/2010/main" val="846085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Q&amp;A</a:t>
            </a:r>
            <a:endParaRPr lang="en-US" dirty="0"/>
          </a:p>
        </p:txBody>
      </p:sp>
      <p:sp>
        <p:nvSpPr>
          <p:cNvPr id="3" name="Content Placeholder 2"/>
          <p:cNvSpPr>
            <a:spLocks noGrp="1"/>
          </p:cNvSpPr>
          <p:nvPr>
            <p:ph idx="1"/>
          </p:nvPr>
        </p:nvSpPr>
        <p:spPr>
          <a:xfrm>
            <a:off x="457200" y="2286000"/>
            <a:ext cx="7620000" cy="1371600"/>
          </a:xfrm>
        </p:spPr>
        <p:txBody>
          <a:bodyPr>
            <a:normAutofit/>
          </a:bodyPr>
          <a:lstStyle/>
          <a:p>
            <a:pPr marL="114300" indent="0" algn="ctr">
              <a:buNone/>
            </a:pPr>
            <a:r>
              <a:rPr lang="en-US" sz="6000" dirty="0" smtClean="0"/>
              <a:t>Thank You!</a:t>
            </a:r>
            <a:endParaRPr lang="en-US" sz="6000" dirty="0"/>
          </a:p>
        </p:txBody>
      </p:sp>
      <p:sp>
        <p:nvSpPr>
          <p:cNvPr id="4" name="Date Placeholder 3"/>
          <p:cNvSpPr>
            <a:spLocks noGrp="1"/>
          </p:cNvSpPr>
          <p:nvPr>
            <p:ph type="dt" sz="half" idx="10"/>
          </p:nvPr>
        </p:nvSpPr>
        <p:spPr/>
        <p:txBody>
          <a:bodyPr/>
          <a:lstStyle/>
          <a:p>
            <a:fld id="{2D88BD57-3E8C-4FB6-AA4B-47BBFF3AA763}"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r>
              <a:rPr lang="en-US" smtClean="0"/>
              <a:t> of 21</a:t>
            </a:r>
            <a:endParaRPr lang="en-US" dirty="0"/>
          </a:p>
        </p:txBody>
      </p:sp>
    </p:spTree>
    <p:extLst>
      <p:ext uri="{BB962C8B-B14F-4D97-AF65-F5344CB8AC3E}">
        <p14:creationId xmlns:p14="http://schemas.microsoft.com/office/powerpoint/2010/main" val="1320876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Informatics</a:t>
            </a:r>
            <a:endParaRPr lang="en-US" dirty="0"/>
          </a:p>
        </p:txBody>
      </p:sp>
      <p:sp>
        <p:nvSpPr>
          <p:cNvPr id="3" name="Content Placeholder 2"/>
          <p:cNvSpPr>
            <a:spLocks noGrp="1"/>
          </p:cNvSpPr>
          <p:nvPr>
            <p:ph idx="1"/>
          </p:nvPr>
        </p:nvSpPr>
        <p:spPr/>
        <p:txBody>
          <a:bodyPr/>
          <a:lstStyle/>
          <a:p>
            <a:pPr marL="114300" indent="0">
              <a:buNone/>
            </a:pPr>
            <a:r>
              <a:rPr lang="en-US" dirty="0"/>
              <a:t>Educational </a:t>
            </a:r>
            <a:r>
              <a:rPr lang="en-US" dirty="0" smtClean="0"/>
              <a:t>informatics is:</a:t>
            </a:r>
          </a:p>
          <a:p>
            <a:r>
              <a:rPr lang="en-US" dirty="0" smtClean="0"/>
              <a:t>Intersection </a:t>
            </a:r>
            <a:r>
              <a:rPr lang="en-US" dirty="0"/>
              <a:t>of three disciplines: </a:t>
            </a:r>
            <a:endParaRPr lang="en-US" dirty="0" smtClean="0"/>
          </a:p>
          <a:p>
            <a:pPr lvl="1"/>
            <a:r>
              <a:rPr lang="en-US" dirty="0" smtClean="0"/>
              <a:t>teaching </a:t>
            </a:r>
            <a:r>
              <a:rPr lang="en-US" dirty="0"/>
              <a:t>and learning, information science, and information communication technologies (ICTs) </a:t>
            </a:r>
            <a:r>
              <a:rPr lang="en-US" sz="1400" dirty="0" smtClean="0"/>
              <a:t>(</a:t>
            </a:r>
            <a:r>
              <a:rPr lang="en-US" sz="1400" dirty="0"/>
              <a:t>Ford, 2004; </a:t>
            </a:r>
            <a:r>
              <a:rPr lang="en-US" sz="1400" dirty="0" err="1"/>
              <a:t>Haythornthwaite</a:t>
            </a:r>
            <a:r>
              <a:rPr lang="en-US" sz="1400" dirty="0"/>
              <a:t>, 2006; Sheffield University, 2011</a:t>
            </a:r>
            <a:r>
              <a:rPr lang="en-US" sz="1400" dirty="0" smtClean="0"/>
              <a:t>)</a:t>
            </a:r>
          </a:p>
          <a:p>
            <a:r>
              <a:rPr lang="en-US" dirty="0" smtClean="0"/>
              <a:t>“The </a:t>
            </a:r>
            <a:r>
              <a:rPr lang="en-US" dirty="0"/>
              <a:t>study of the application of digital technologies and techniques to the use and communication of information in learning and education” </a:t>
            </a:r>
            <a:r>
              <a:rPr lang="en-US" sz="1400" dirty="0" smtClean="0"/>
              <a:t>(</a:t>
            </a:r>
            <a:r>
              <a:rPr lang="en-US" sz="1400" dirty="0"/>
              <a:t>Levy, Ford, Foster, Madden, Miller, </a:t>
            </a:r>
            <a:r>
              <a:rPr lang="en-US" sz="1400" dirty="0" err="1"/>
              <a:t>Baptista</a:t>
            </a:r>
            <a:r>
              <a:rPr lang="en-US" sz="1400" dirty="0"/>
              <a:t> </a:t>
            </a:r>
            <a:r>
              <a:rPr lang="en-US" sz="1400" dirty="0" err="1"/>
              <a:t>Nunes</a:t>
            </a:r>
            <a:r>
              <a:rPr lang="en-US" sz="1400" dirty="0"/>
              <a:t>, McPherson, &amp; Webber, 2003, p. 299</a:t>
            </a:r>
            <a:r>
              <a:rPr lang="en-US" sz="1400" dirty="0" smtClean="0"/>
              <a:t>)</a:t>
            </a:r>
          </a:p>
          <a:p>
            <a:r>
              <a:rPr lang="en-US" dirty="0"/>
              <a:t>E</a:t>
            </a:r>
            <a:r>
              <a:rPr lang="en-US" dirty="0" smtClean="0"/>
              <a:t>ducational </a:t>
            </a:r>
            <a:r>
              <a:rPr lang="en-US" dirty="0"/>
              <a:t>informatics parallels the use of informatics in other </a:t>
            </a:r>
            <a:r>
              <a:rPr lang="en-US" dirty="0" smtClean="0"/>
              <a:t>fields</a:t>
            </a:r>
          </a:p>
          <a:p>
            <a:pPr lvl="1"/>
            <a:r>
              <a:rPr lang="en-US" dirty="0" smtClean="0"/>
              <a:t>medical </a:t>
            </a:r>
            <a:r>
              <a:rPr lang="en-US" dirty="0"/>
              <a:t>informatics, bioinformatics, and health informatics</a:t>
            </a:r>
            <a:endParaRPr lang="en-US" dirty="0" smtClean="0"/>
          </a:p>
        </p:txBody>
      </p:sp>
      <p:sp>
        <p:nvSpPr>
          <p:cNvPr id="4" name="Date Placeholder 3"/>
          <p:cNvSpPr>
            <a:spLocks noGrp="1"/>
          </p:cNvSpPr>
          <p:nvPr>
            <p:ph type="dt" sz="half" idx="10"/>
          </p:nvPr>
        </p:nvSpPr>
        <p:spPr/>
        <p:txBody>
          <a:bodyPr/>
          <a:lstStyle/>
          <a:p>
            <a:fld id="{D338CD6F-06C1-4915-AB31-C29FCD89C220}"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r>
              <a:rPr lang="en-US" smtClean="0"/>
              <a:t> of 21</a:t>
            </a:r>
            <a:endParaRPr lang="en-US" dirty="0"/>
          </a:p>
        </p:txBody>
      </p:sp>
    </p:spTree>
    <p:extLst>
      <p:ext uri="{BB962C8B-B14F-4D97-AF65-F5344CB8AC3E}">
        <p14:creationId xmlns:p14="http://schemas.microsoft.com/office/powerpoint/2010/main" val="257157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Educational Informatics meets information science and systems design</a:t>
            </a:r>
            <a:endParaRPr lang="en-US" sz="3600" dirty="0"/>
          </a:p>
        </p:txBody>
      </p:sp>
      <p:sp>
        <p:nvSpPr>
          <p:cNvPr id="3" name="Content Placeholder 2"/>
          <p:cNvSpPr>
            <a:spLocks noGrp="1"/>
          </p:cNvSpPr>
          <p:nvPr>
            <p:ph idx="1"/>
          </p:nvPr>
        </p:nvSpPr>
        <p:spPr/>
        <p:txBody>
          <a:bodyPr/>
          <a:lstStyle/>
          <a:p>
            <a:r>
              <a:rPr lang="en-US" dirty="0" smtClean="0"/>
              <a:t>Educational informatics and information science</a:t>
            </a:r>
          </a:p>
          <a:p>
            <a:pPr lvl="1"/>
            <a:r>
              <a:rPr lang="en-US" dirty="0" smtClean="0"/>
              <a:t>The word “informatics” means </a:t>
            </a:r>
            <a:r>
              <a:rPr lang="en-US" i="1" dirty="0"/>
              <a:t>the science of </a:t>
            </a:r>
            <a:r>
              <a:rPr lang="en-US" i="1" dirty="0" smtClean="0"/>
              <a:t>information</a:t>
            </a:r>
          </a:p>
          <a:p>
            <a:pPr lvl="1"/>
            <a:r>
              <a:rPr lang="en-US" dirty="0" smtClean="0"/>
              <a:t>The word “analytics” means </a:t>
            </a:r>
            <a:r>
              <a:rPr lang="en-US" i="1" dirty="0" smtClean="0"/>
              <a:t>the logical </a:t>
            </a:r>
            <a:r>
              <a:rPr lang="en-US" i="1" dirty="0"/>
              <a:t>organization and analysis of information</a:t>
            </a:r>
            <a:endParaRPr lang="en-US" i="1" dirty="0" smtClean="0"/>
          </a:p>
          <a:p>
            <a:r>
              <a:rPr lang="en-US" dirty="0" smtClean="0"/>
              <a:t>Educational </a:t>
            </a:r>
            <a:r>
              <a:rPr lang="en-US" dirty="0"/>
              <a:t>informatics within a systems </a:t>
            </a:r>
            <a:r>
              <a:rPr lang="en-US" dirty="0" smtClean="0"/>
              <a:t>framework:</a:t>
            </a:r>
          </a:p>
          <a:p>
            <a:pPr lvl="1"/>
            <a:r>
              <a:rPr lang="en-US" dirty="0" smtClean="0"/>
              <a:t>The science of using and analyzing educational information in a logical fashion. </a:t>
            </a:r>
          </a:p>
          <a:p>
            <a:pPr lvl="1"/>
            <a:r>
              <a:rPr lang="en-US" dirty="0" smtClean="0"/>
              <a:t>Chow (2008) defined it by uniting computing, information science, and systems design in an education setting as:</a:t>
            </a:r>
          </a:p>
          <a:p>
            <a:pPr lvl="2"/>
            <a:r>
              <a:rPr lang="en-US" dirty="0" smtClean="0"/>
              <a:t>“how </a:t>
            </a:r>
            <a:r>
              <a:rPr lang="en-US" dirty="0"/>
              <a:t>information technology is used to collect, organize, use, and disseminate information to support and help improve overall performance of the educational system” (Chow, 2008, p. 51</a:t>
            </a:r>
            <a:r>
              <a:rPr lang="en-US" dirty="0" smtClean="0"/>
              <a:t>)</a:t>
            </a:r>
          </a:p>
          <a:p>
            <a:pPr lvl="1"/>
            <a:endParaRPr lang="en-US" dirty="0"/>
          </a:p>
        </p:txBody>
      </p:sp>
      <p:sp>
        <p:nvSpPr>
          <p:cNvPr id="4" name="Date Placeholder 3"/>
          <p:cNvSpPr>
            <a:spLocks noGrp="1"/>
          </p:cNvSpPr>
          <p:nvPr>
            <p:ph type="dt" sz="half" idx="10"/>
          </p:nvPr>
        </p:nvSpPr>
        <p:spPr/>
        <p:txBody>
          <a:bodyPr/>
          <a:lstStyle/>
          <a:p>
            <a:fld id="{A03825F5-B3EF-4C12-9BE6-3B2C30D32FAA}"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r>
              <a:rPr lang="en-US" smtClean="0"/>
              <a:t> of 21</a:t>
            </a:r>
            <a:endParaRPr lang="en-US" dirty="0"/>
          </a:p>
        </p:txBody>
      </p:sp>
    </p:spTree>
    <p:extLst>
      <p:ext uri="{BB962C8B-B14F-4D97-AF65-F5344CB8AC3E}">
        <p14:creationId xmlns:p14="http://schemas.microsoft.com/office/powerpoint/2010/main" val="262188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Questions?</a:t>
            </a:r>
            <a:endParaRPr lang="en-US" dirty="0"/>
          </a:p>
        </p:txBody>
      </p:sp>
      <p:sp>
        <p:nvSpPr>
          <p:cNvPr id="3" name="Content Placeholder 2"/>
          <p:cNvSpPr>
            <a:spLocks noGrp="1"/>
          </p:cNvSpPr>
          <p:nvPr>
            <p:ph idx="1"/>
          </p:nvPr>
        </p:nvSpPr>
        <p:spPr/>
        <p:txBody>
          <a:bodyPr/>
          <a:lstStyle/>
          <a:p>
            <a:r>
              <a:rPr lang="en-US" dirty="0" smtClean="0"/>
              <a:t>How is our school doing?</a:t>
            </a:r>
          </a:p>
          <a:p>
            <a:r>
              <a:rPr lang="en-US" dirty="0" smtClean="0"/>
              <a:t>What does success look like?</a:t>
            </a:r>
          </a:p>
          <a:p>
            <a:r>
              <a:rPr lang="en-US" dirty="0" smtClean="0"/>
              <a:t>How do we measure it?</a:t>
            </a:r>
          </a:p>
          <a:p>
            <a:r>
              <a:rPr lang="en-US" dirty="0" smtClean="0"/>
              <a:t>How do we know if our systemic change effort is working?</a:t>
            </a:r>
          </a:p>
          <a:p>
            <a:r>
              <a:rPr lang="en-US" sz="4000" dirty="0" smtClean="0"/>
              <a:t>What data do we need to have by when to answer these questions?</a:t>
            </a:r>
            <a:endParaRPr lang="en-US" sz="4000" dirty="0"/>
          </a:p>
        </p:txBody>
      </p:sp>
      <p:sp>
        <p:nvSpPr>
          <p:cNvPr id="4" name="Date Placeholder 3"/>
          <p:cNvSpPr>
            <a:spLocks noGrp="1"/>
          </p:cNvSpPr>
          <p:nvPr>
            <p:ph type="dt" sz="half" idx="10"/>
          </p:nvPr>
        </p:nvSpPr>
        <p:spPr/>
        <p:txBody>
          <a:bodyPr/>
          <a:lstStyle/>
          <a:p>
            <a:fld id="{61E0B589-348C-4E17-951C-BD5B85A949BA}"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r>
              <a:rPr lang="en-US" smtClean="0"/>
              <a:t> of 21</a:t>
            </a:r>
            <a:endParaRPr lang="en-US" dirty="0"/>
          </a:p>
        </p:txBody>
      </p:sp>
    </p:spTree>
    <p:extLst>
      <p:ext uri="{BB962C8B-B14F-4D97-AF65-F5344CB8AC3E}">
        <p14:creationId xmlns:p14="http://schemas.microsoft.com/office/powerpoint/2010/main" val="258743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Informatics and Organizational Performance</a:t>
            </a:r>
            <a:endParaRPr lang="en-US" dirty="0"/>
          </a:p>
        </p:txBody>
      </p:sp>
      <p:sp>
        <p:nvSpPr>
          <p:cNvPr id="3" name="Content Placeholder 2"/>
          <p:cNvSpPr>
            <a:spLocks noGrp="1"/>
          </p:cNvSpPr>
          <p:nvPr>
            <p:ph idx="1"/>
          </p:nvPr>
        </p:nvSpPr>
        <p:spPr>
          <a:xfrm>
            <a:off x="228600" y="1752600"/>
            <a:ext cx="3505200" cy="4800600"/>
          </a:xfrm>
        </p:spPr>
        <p:txBody>
          <a:bodyPr>
            <a:normAutofit/>
          </a:bodyPr>
          <a:lstStyle/>
          <a:p>
            <a:r>
              <a:rPr lang="en-US" dirty="0"/>
              <a:t>H</a:t>
            </a:r>
            <a:r>
              <a:rPr lang="en-US" dirty="0" smtClean="0"/>
              <a:t>ow are ICTs </a:t>
            </a:r>
            <a:r>
              <a:rPr lang="en-US" dirty="0"/>
              <a:t>being used to collect data and how </a:t>
            </a:r>
            <a:r>
              <a:rPr lang="en-US" dirty="0" smtClean="0"/>
              <a:t>are organizations </a:t>
            </a:r>
            <a:r>
              <a:rPr lang="en-US" dirty="0"/>
              <a:t>able to translate and use this </a:t>
            </a:r>
            <a:r>
              <a:rPr lang="en-US" dirty="0" smtClean="0"/>
              <a:t>data?</a:t>
            </a:r>
          </a:p>
          <a:p>
            <a:r>
              <a:rPr lang="en-US" dirty="0" smtClean="0"/>
              <a:t>Information </a:t>
            </a:r>
            <a:r>
              <a:rPr lang="en-US" dirty="0"/>
              <a:t>they can use to continuously improve current and future decisions and performance in a real-time, dash board </a:t>
            </a:r>
            <a:r>
              <a:rPr lang="en-US" dirty="0" smtClean="0"/>
              <a:t>fashion?</a:t>
            </a:r>
            <a:endParaRPr lang="en-US" dirty="0"/>
          </a:p>
        </p:txBody>
      </p:sp>
      <p:grpSp>
        <p:nvGrpSpPr>
          <p:cNvPr id="11" name="Group 10"/>
          <p:cNvGrpSpPr/>
          <p:nvPr/>
        </p:nvGrpSpPr>
        <p:grpSpPr>
          <a:xfrm>
            <a:off x="3962400" y="1752600"/>
            <a:ext cx="3810000" cy="4572000"/>
            <a:chOff x="3962400" y="1752600"/>
            <a:chExt cx="3810000" cy="4572000"/>
          </a:xfrm>
        </p:grpSpPr>
        <p:sp>
          <p:nvSpPr>
            <p:cNvPr id="5" name="Rectangle 4"/>
            <p:cNvSpPr/>
            <p:nvPr/>
          </p:nvSpPr>
          <p:spPr>
            <a:xfrm>
              <a:off x="3962400" y="1752600"/>
              <a:ext cx="3810000" cy="4572000"/>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91000" y="1752600"/>
              <a:ext cx="3429000" cy="523220"/>
            </a:xfrm>
            <a:prstGeom prst="rect">
              <a:avLst/>
            </a:prstGeom>
            <a:noFill/>
          </p:spPr>
          <p:txBody>
            <a:bodyPr wrap="square" rtlCol="0">
              <a:spAutoFit/>
            </a:bodyPr>
            <a:lstStyle/>
            <a:p>
              <a:pPr algn="ctr"/>
              <a:r>
                <a:rPr lang="en-US" sz="2800" dirty="0" smtClean="0"/>
                <a:t>Mega</a:t>
              </a:r>
              <a:endParaRPr lang="en-US" sz="2800" dirty="0"/>
            </a:p>
          </p:txBody>
        </p:sp>
      </p:grpSp>
      <p:grpSp>
        <p:nvGrpSpPr>
          <p:cNvPr id="16" name="Group 15"/>
          <p:cNvGrpSpPr/>
          <p:nvPr/>
        </p:nvGrpSpPr>
        <p:grpSpPr>
          <a:xfrm>
            <a:off x="4191000" y="2438400"/>
            <a:ext cx="3429000" cy="3429000"/>
            <a:chOff x="4191000" y="2438400"/>
            <a:chExt cx="3429000" cy="3429000"/>
          </a:xfrm>
        </p:grpSpPr>
        <p:sp>
          <p:nvSpPr>
            <p:cNvPr id="12" name="Rectangle 11"/>
            <p:cNvSpPr/>
            <p:nvPr/>
          </p:nvSpPr>
          <p:spPr>
            <a:xfrm>
              <a:off x="4648200" y="2438400"/>
              <a:ext cx="2590800" cy="3429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191000" y="2438400"/>
              <a:ext cx="3429000" cy="523220"/>
            </a:xfrm>
            <a:prstGeom prst="rect">
              <a:avLst/>
            </a:prstGeom>
            <a:noFill/>
          </p:spPr>
          <p:txBody>
            <a:bodyPr wrap="square" rtlCol="0">
              <a:spAutoFit/>
            </a:bodyPr>
            <a:lstStyle/>
            <a:p>
              <a:pPr algn="ctr"/>
              <a:r>
                <a:rPr lang="en-US" sz="2800" dirty="0" smtClean="0"/>
                <a:t>Macro</a:t>
              </a:r>
              <a:endParaRPr lang="en-US" sz="2800" dirty="0"/>
            </a:p>
          </p:txBody>
        </p:sp>
      </p:grpSp>
      <p:grpSp>
        <p:nvGrpSpPr>
          <p:cNvPr id="19" name="Group 18"/>
          <p:cNvGrpSpPr/>
          <p:nvPr/>
        </p:nvGrpSpPr>
        <p:grpSpPr>
          <a:xfrm>
            <a:off x="4191000" y="3048000"/>
            <a:ext cx="3429000" cy="2209800"/>
            <a:chOff x="4191000" y="3048000"/>
            <a:chExt cx="3429000" cy="2209800"/>
          </a:xfrm>
        </p:grpSpPr>
        <p:sp>
          <p:nvSpPr>
            <p:cNvPr id="17" name="Rectangle 16"/>
            <p:cNvSpPr/>
            <p:nvPr/>
          </p:nvSpPr>
          <p:spPr>
            <a:xfrm>
              <a:off x="5230586" y="3048000"/>
              <a:ext cx="1447800" cy="2209800"/>
            </a:xfrm>
            <a:prstGeom prst="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91000" y="3048000"/>
              <a:ext cx="3429000" cy="523220"/>
            </a:xfrm>
            <a:prstGeom prst="rect">
              <a:avLst/>
            </a:prstGeom>
            <a:noFill/>
          </p:spPr>
          <p:txBody>
            <a:bodyPr wrap="square" rtlCol="0">
              <a:spAutoFit/>
            </a:bodyPr>
            <a:lstStyle/>
            <a:p>
              <a:pPr algn="ctr"/>
              <a:r>
                <a:rPr lang="en-US" sz="2800" dirty="0" smtClean="0"/>
                <a:t>Micro</a:t>
              </a:r>
              <a:endParaRPr lang="en-US" sz="2800" dirty="0"/>
            </a:p>
          </p:txBody>
        </p:sp>
      </p:grpSp>
      <p:sp>
        <p:nvSpPr>
          <p:cNvPr id="4" name="Left-Right Arrow 3"/>
          <p:cNvSpPr/>
          <p:nvPr/>
        </p:nvSpPr>
        <p:spPr>
          <a:xfrm>
            <a:off x="3505200" y="3962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B04B0E1-EBCE-4BF2-B29C-8076F6AFD516}" type="datetime1">
              <a:rPr lang="en-US" smtClean="0"/>
              <a:t>11/10/2011</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6</a:t>
            </a:fld>
            <a:r>
              <a:rPr lang="en-US" smtClean="0"/>
              <a:t> of 21</a:t>
            </a:r>
            <a:endParaRPr lang="en-US" dirty="0"/>
          </a:p>
        </p:txBody>
      </p:sp>
    </p:spTree>
    <p:extLst>
      <p:ext uri="{BB962C8B-B14F-4D97-AF65-F5344CB8AC3E}">
        <p14:creationId xmlns:p14="http://schemas.microsoft.com/office/powerpoint/2010/main" val="224615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Impact Evaluation Process (IEP)</a:t>
            </a:r>
          </a:p>
        </p:txBody>
      </p:sp>
      <p:sp>
        <p:nvSpPr>
          <p:cNvPr id="3" name="Content Placeholder 2"/>
          <p:cNvSpPr>
            <a:spLocks noGrp="1"/>
          </p:cNvSpPr>
          <p:nvPr>
            <p:ph idx="1"/>
          </p:nvPr>
        </p:nvSpPr>
        <p:spPr>
          <a:xfrm>
            <a:off x="228600" y="1676400"/>
            <a:ext cx="2743200" cy="4800600"/>
          </a:xfrm>
        </p:spPr>
        <p:txBody>
          <a:bodyPr>
            <a:normAutofit/>
          </a:bodyPr>
          <a:lstStyle/>
          <a:p>
            <a:r>
              <a:rPr lang="en-US" dirty="0"/>
              <a:t>Guerra-Lopez’s Impact Evaluation Process (2007; 2012) </a:t>
            </a:r>
            <a:r>
              <a:rPr lang="en-US" dirty="0" smtClean="0"/>
              <a:t>provides </a:t>
            </a:r>
            <a:r>
              <a:rPr lang="en-US" dirty="0"/>
              <a:t>the tactical steps in which to identify and build a customized organizational SEI model. </a:t>
            </a:r>
          </a:p>
          <a:p>
            <a:endParaRPr lang="en-US" dirty="0"/>
          </a:p>
        </p:txBody>
      </p:sp>
      <p:pic>
        <p:nvPicPr>
          <p:cNvPr id="5" name="Picture 4"/>
          <p:cNvPicPr/>
          <p:nvPr/>
        </p:nvPicPr>
        <p:blipFill>
          <a:blip r:embed="rId3" cstate="print"/>
          <a:srcRect/>
          <a:stretch>
            <a:fillRect/>
          </a:stretch>
        </p:blipFill>
        <p:spPr bwMode="auto">
          <a:xfrm>
            <a:off x="2971800" y="1447800"/>
            <a:ext cx="5867400" cy="48768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06D268DF-670E-4A01-B335-28FC803EB3C3}"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r>
              <a:rPr lang="en-US" smtClean="0"/>
              <a:t> of 21</a:t>
            </a:r>
            <a:endParaRPr lang="en-US" dirty="0"/>
          </a:p>
        </p:txBody>
      </p:sp>
    </p:spTree>
    <p:extLst>
      <p:ext uri="{BB962C8B-B14F-4D97-AF65-F5344CB8AC3E}">
        <p14:creationId xmlns:p14="http://schemas.microsoft.com/office/powerpoint/2010/main" val="785128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SEI model</a:t>
            </a:r>
          </a:p>
        </p:txBody>
      </p:sp>
      <p:sp>
        <p:nvSpPr>
          <p:cNvPr id="3" name="Content Placeholder 2"/>
          <p:cNvSpPr>
            <a:spLocks noGrp="1"/>
          </p:cNvSpPr>
          <p:nvPr>
            <p:ph idx="1"/>
          </p:nvPr>
        </p:nvSpPr>
        <p:spPr/>
        <p:txBody>
          <a:bodyPr/>
          <a:lstStyle/>
          <a:p>
            <a:pPr marL="114300" indent="0">
              <a:buNone/>
            </a:pPr>
            <a:r>
              <a:rPr lang="en-US" dirty="0"/>
              <a:t>The SEI model is characterized by four primary characteristics: </a:t>
            </a:r>
            <a:endParaRPr lang="en-US" dirty="0" smtClean="0"/>
          </a:p>
          <a:p>
            <a:pPr marL="571500" indent="-457200">
              <a:buFont typeface="+mj-lt"/>
              <a:buAutoNum type="arabicPeriod"/>
            </a:pPr>
            <a:r>
              <a:rPr lang="en-US" i="1" dirty="0" smtClean="0"/>
              <a:t>System indicators</a:t>
            </a:r>
            <a:endParaRPr lang="en-US" dirty="0"/>
          </a:p>
          <a:p>
            <a:pPr marL="571500" indent="-457200">
              <a:buFont typeface="+mj-lt"/>
              <a:buAutoNum type="arabicPeriod"/>
            </a:pPr>
            <a:r>
              <a:rPr lang="en-US" i="1" dirty="0"/>
              <a:t>R</a:t>
            </a:r>
            <a:r>
              <a:rPr lang="en-US" i="1" dirty="0" smtClean="0"/>
              <a:t>eal-time data</a:t>
            </a:r>
            <a:endParaRPr lang="en-US" dirty="0"/>
          </a:p>
          <a:p>
            <a:pPr marL="571500" indent="-457200">
              <a:buFont typeface="+mj-lt"/>
              <a:buAutoNum type="arabicPeriod"/>
            </a:pPr>
            <a:r>
              <a:rPr lang="en-US" i="1" dirty="0"/>
              <a:t>A</a:t>
            </a:r>
            <a:r>
              <a:rPr lang="en-US" i="1" dirty="0" smtClean="0"/>
              <a:t>utomation</a:t>
            </a:r>
            <a:r>
              <a:rPr lang="en-US" dirty="0"/>
              <a:t>, and </a:t>
            </a:r>
            <a:endParaRPr lang="en-US" dirty="0" smtClean="0"/>
          </a:p>
          <a:p>
            <a:pPr marL="571500" indent="-457200">
              <a:buFont typeface="+mj-lt"/>
              <a:buAutoNum type="arabicPeriod"/>
            </a:pPr>
            <a:r>
              <a:rPr lang="en-US" i="1" dirty="0"/>
              <a:t>P</a:t>
            </a:r>
            <a:r>
              <a:rPr lang="en-US" i="1" dirty="0" smtClean="0"/>
              <a:t>erformance </a:t>
            </a:r>
            <a:r>
              <a:rPr lang="en-US" i="1" dirty="0"/>
              <a:t>improvement focus (</a:t>
            </a:r>
            <a:r>
              <a:rPr lang="en-US" dirty="0"/>
              <a:t>primarily gap identification and causal analysis</a:t>
            </a:r>
            <a:r>
              <a:rPr lang="en-US" i="1" dirty="0"/>
              <a:t>).</a:t>
            </a:r>
            <a:r>
              <a:rPr lang="en-US" dirty="0"/>
              <a:t> </a:t>
            </a:r>
          </a:p>
        </p:txBody>
      </p:sp>
      <p:sp>
        <p:nvSpPr>
          <p:cNvPr id="4" name="Date Placeholder 3"/>
          <p:cNvSpPr>
            <a:spLocks noGrp="1"/>
          </p:cNvSpPr>
          <p:nvPr>
            <p:ph type="dt" sz="half" idx="10"/>
          </p:nvPr>
        </p:nvSpPr>
        <p:spPr/>
        <p:txBody>
          <a:bodyPr/>
          <a:lstStyle/>
          <a:p>
            <a:fld id="{90470796-7EFD-4307-A052-EE84B0425CE9}"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r>
              <a:rPr lang="en-US" smtClean="0"/>
              <a:t> of 21</a:t>
            </a:r>
            <a:endParaRPr lang="en-US" dirty="0"/>
          </a:p>
        </p:txBody>
      </p:sp>
    </p:spTree>
    <p:extLst>
      <p:ext uri="{BB962C8B-B14F-4D97-AF65-F5344CB8AC3E}">
        <p14:creationId xmlns:p14="http://schemas.microsoft.com/office/powerpoint/2010/main" val="83708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 Overview</a:t>
            </a:r>
            <a:endParaRPr lang="en-US" dirty="0"/>
          </a:p>
        </p:txBody>
      </p:sp>
      <p:sp>
        <p:nvSpPr>
          <p:cNvPr id="3" name="Content Placeholder 2"/>
          <p:cNvSpPr>
            <a:spLocks noGrp="1"/>
          </p:cNvSpPr>
          <p:nvPr>
            <p:ph idx="1"/>
          </p:nvPr>
        </p:nvSpPr>
        <p:spPr/>
        <p:txBody>
          <a:bodyPr/>
          <a:lstStyle/>
          <a:p>
            <a:r>
              <a:rPr lang="en-US" dirty="0" err="1" smtClean="0"/>
              <a:t>Harless</a:t>
            </a:r>
            <a:r>
              <a:rPr lang="en-US" dirty="0" smtClean="0"/>
              <a:t>’ “Grand Conspiracy” – basing a school on systems thinking which starts with user needs and end accomplishments</a:t>
            </a:r>
          </a:p>
          <a:p>
            <a:r>
              <a:rPr lang="en-US" dirty="0" smtClean="0"/>
              <a:t>Central Educational Center – a join venture of societal stakeholders</a:t>
            </a:r>
          </a:p>
          <a:p>
            <a:r>
              <a:rPr lang="en-US" dirty="0" smtClean="0"/>
              <a:t>Charter School </a:t>
            </a:r>
          </a:p>
          <a:p>
            <a:r>
              <a:rPr lang="en-US" dirty="0" smtClean="0"/>
              <a:t>Designed using ADDIE</a:t>
            </a:r>
          </a:p>
          <a:p>
            <a:r>
              <a:rPr lang="en-US" dirty="0" smtClean="0"/>
              <a:t>Embraces innovation and the concept of educational informatics and real-time data</a:t>
            </a:r>
            <a:endParaRPr lang="en-US" dirty="0"/>
          </a:p>
        </p:txBody>
      </p:sp>
      <p:sp>
        <p:nvSpPr>
          <p:cNvPr id="5" name="Date Placeholder 4"/>
          <p:cNvSpPr>
            <a:spLocks noGrp="1"/>
          </p:cNvSpPr>
          <p:nvPr>
            <p:ph type="dt" sz="half" idx="10"/>
          </p:nvPr>
        </p:nvSpPr>
        <p:spPr/>
        <p:txBody>
          <a:bodyPr/>
          <a:lstStyle/>
          <a:p>
            <a:fld id="{C49F4786-6B88-499E-9EE7-33CD4C631900}" type="datetime1">
              <a:rPr lang="en-US" smtClean="0"/>
              <a:t>11/10/2011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r>
              <a:rPr lang="en-US" smtClean="0"/>
              <a:t> of 21</a:t>
            </a:r>
            <a:endParaRPr lang="en-US" dirty="0"/>
          </a:p>
        </p:txBody>
      </p:sp>
    </p:spTree>
    <p:extLst>
      <p:ext uri="{BB962C8B-B14F-4D97-AF65-F5344CB8AC3E}">
        <p14:creationId xmlns:p14="http://schemas.microsoft.com/office/powerpoint/2010/main" val="40187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3705</TotalTime>
  <Words>908</Words>
  <Application>Microsoft Office PowerPoint</Application>
  <PresentationFormat>On-screen Show (4:3)</PresentationFormat>
  <Paragraphs>185</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Educational Informatics Designing performance-based measurement systems for rapid response learning environments</vt:lpstr>
      <vt:lpstr>Overview</vt:lpstr>
      <vt:lpstr>Educational Informatics</vt:lpstr>
      <vt:lpstr>Educational Informatics meets information science and systems design</vt:lpstr>
      <vt:lpstr>The Big Questions?</vt:lpstr>
      <vt:lpstr>Educational Informatics and Organizational Performance</vt:lpstr>
      <vt:lpstr>Impact Evaluation Process (IEP)</vt:lpstr>
      <vt:lpstr>The SEI model</vt:lpstr>
      <vt:lpstr>CEC Overview</vt:lpstr>
      <vt:lpstr>Systemic Educational Informatics (SEI) Model</vt:lpstr>
      <vt:lpstr>Systemic Educational Informatics (SEI) Model</vt:lpstr>
      <vt:lpstr>Systemic Educational Informatics (SEI) Model</vt:lpstr>
      <vt:lpstr>CEC’s SEI Model</vt:lpstr>
      <vt:lpstr>CEC’s Mega Level</vt:lpstr>
      <vt:lpstr>CEC’s Macro Level</vt:lpstr>
      <vt:lpstr>CEC’s Micro Level</vt:lpstr>
      <vt:lpstr>SEI Model – Data view</vt:lpstr>
      <vt:lpstr>CEC SEI Model Dashboard</vt:lpstr>
      <vt:lpstr>CEC – SEI Model</vt:lpstr>
      <vt:lpstr>Next Steps</vt:lpstr>
      <vt:lpstr>Resources</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informatics Designing performance-based measurement systems for rapid response learning environments</dc:title>
  <dc:creator>Shong Chow</dc:creator>
  <cp:lastModifiedBy>Anthony Shong-yu Chow</cp:lastModifiedBy>
  <cp:revision>34</cp:revision>
  <dcterms:created xsi:type="dcterms:W3CDTF">2006-08-16T00:00:00Z</dcterms:created>
  <dcterms:modified xsi:type="dcterms:W3CDTF">2011-11-10T21:53:19Z</dcterms:modified>
</cp:coreProperties>
</file>